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72"/>
  </p:notesMasterIdLst>
  <p:handoutMasterIdLst>
    <p:handoutMasterId r:id="rId73"/>
  </p:handoutMasterIdLst>
  <p:sldIdLst>
    <p:sldId id="1217" r:id="rId2"/>
    <p:sldId id="1348" r:id="rId3"/>
    <p:sldId id="1297" r:id="rId4"/>
    <p:sldId id="1350" r:id="rId5"/>
    <p:sldId id="1377" r:id="rId6"/>
    <p:sldId id="1432" r:id="rId7"/>
    <p:sldId id="1390" r:id="rId8"/>
    <p:sldId id="1414" r:id="rId9"/>
    <p:sldId id="1318" r:id="rId10"/>
    <p:sldId id="1362" r:id="rId11"/>
    <p:sldId id="1355" r:id="rId12"/>
    <p:sldId id="1454" r:id="rId13"/>
    <p:sldId id="1443" r:id="rId14"/>
    <p:sldId id="1263" r:id="rId15"/>
    <p:sldId id="1265" r:id="rId16"/>
    <p:sldId id="1267" r:id="rId17"/>
    <p:sldId id="1266" r:id="rId18"/>
    <p:sldId id="1269" r:id="rId19"/>
    <p:sldId id="1356" r:id="rId20"/>
    <p:sldId id="1251" r:id="rId21"/>
    <p:sldId id="1252" r:id="rId22"/>
    <p:sldId id="1245" r:id="rId23"/>
    <p:sldId id="1232" r:id="rId24"/>
    <p:sldId id="1277" r:id="rId25"/>
    <p:sldId id="1280" r:id="rId26"/>
    <p:sldId id="1442" r:id="rId27"/>
    <p:sldId id="1456" r:id="rId28"/>
    <p:sldId id="1324" r:id="rId29"/>
    <p:sldId id="1430" r:id="rId30"/>
    <p:sldId id="1279" r:id="rId31"/>
    <p:sldId id="1448" r:id="rId32"/>
    <p:sldId id="1431" r:id="rId33"/>
    <p:sldId id="1455" r:id="rId34"/>
    <p:sldId id="1261" r:id="rId35"/>
    <p:sldId id="1274" r:id="rId36"/>
    <p:sldId id="1247" r:id="rId37"/>
    <p:sldId id="1289" r:id="rId38"/>
    <p:sldId id="1449" r:id="rId39"/>
    <p:sldId id="1366" r:id="rId40"/>
    <p:sldId id="1384" r:id="rId41"/>
    <p:sldId id="1450" r:id="rId42"/>
    <p:sldId id="1367" r:id="rId43"/>
    <p:sldId id="1368" r:id="rId44"/>
    <p:sldId id="1451" r:id="rId45"/>
    <p:sldId id="1347" r:id="rId46"/>
    <p:sldId id="1311" r:id="rId47"/>
    <p:sldId id="1313" r:id="rId48"/>
    <p:sldId id="1316" r:id="rId49"/>
    <p:sldId id="1452" r:id="rId50"/>
    <p:sldId id="1445" r:id="rId51"/>
    <p:sldId id="1453" r:id="rId52"/>
    <p:sldId id="1417" r:id="rId53"/>
    <p:sldId id="1401" r:id="rId54"/>
    <p:sldId id="1364" r:id="rId55"/>
    <p:sldId id="1321" r:id="rId56"/>
    <p:sldId id="1363" r:id="rId57"/>
    <p:sldId id="1422" r:id="rId58"/>
    <p:sldId id="1423" r:id="rId59"/>
    <p:sldId id="1421" r:id="rId60"/>
    <p:sldId id="1420" r:id="rId61"/>
    <p:sldId id="1419" r:id="rId62"/>
    <p:sldId id="1424" r:id="rId63"/>
    <p:sldId id="1425" r:id="rId64"/>
    <p:sldId id="1426" r:id="rId65"/>
    <p:sldId id="1427" r:id="rId66"/>
    <p:sldId id="1429" r:id="rId67"/>
    <p:sldId id="1428" r:id="rId68"/>
    <p:sldId id="1446" r:id="rId69"/>
    <p:sldId id="1447" r:id="rId70"/>
    <p:sldId id="1360" r:id="rId71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CC"/>
    <a:srgbClr val="FF3300"/>
    <a:srgbClr val="9999FF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94000" autoAdjust="0"/>
  </p:normalViewPr>
  <p:slideViewPr>
    <p:cSldViewPr>
      <p:cViewPr>
        <p:scale>
          <a:sx n="70" d="100"/>
          <a:sy n="70" d="100"/>
        </p:scale>
        <p:origin x="-1368" y="-384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770"/>
    </p:cViewPr>
  </p:sorterViewPr>
  <p:notesViewPr>
    <p:cSldViewPr>
      <p:cViewPr varScale="1">
        <p:scale>
          <a:sx n="67" d="100"/>
          <a:sy n="67" d="100"/>
        </p:scale>
        <p:origin x="-2772" y="-102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hi:Users:cskinner:Documents:Presentations_papers:Presentations%20'12:Krstic%20Nature%20Comm.:KrsticMatrix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Phi:Users:cskinner:Documents:Koel%20Labs:Sullenberger%20results:RelativeArea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Phi:Users:cskinner:Documents:NSTX:Lithium%20Research%20Topical%20Science%20Group:'12%20LRTSG%20meetings:20120206%20BellKugelManfield:MansfieldGranulePenetration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882029264058517"/>
          <c:y val="8.7581184704853113E-2"/>
          <c:w val="0.72957334499854198"/>
          <c:h val="0.52766492423741196"/>
        </c:manualLayout>
      </c:layout>
      <c:barChart>
        <c:barDir val="col"/>
        <c:grouping val="percentStacked"/>
        <c:ser>
          <c:idx val="0"/>
          <c:order val="0"/>
          <c:tx>
            <c:strRef>
              <c:f>Sheet1!$A$2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val>
            <c:numRef>
              <c:f>Sheet1!$B$2:$F$2</c:f>
              <c:numCache>
                <c:formatCode>0%</c:formatCode>
                <c:ptCount val="5"/>
                <c:pt idx="0">
                  <c:v>1</c:v>
                </c:pt>
                <c:pt idx="1">
                  <c:v>0.8</c:v>
                </c:pt>
                <c:pt idx="2">
                  <c:v>0.60000000000000064</c:v>
                </c:pt>
                <c:pt idx="3">
                  <c:v>0.52</c:v>
                </c:pt>
                <c:pt idx="4">
                  <c:v>0.8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Li</c:v>
                </c:pt>
              </c:strCache>
            </c:strRef>
          </c:tx>
          <c:spPr>
            <a:solidFill>
              <a:srgbClr val="00FF00"/>
            </a:solidFill>
          </c:spPr>
          <c:val>
            <c:numRef>
              <c:f>Sheet1!$B$3:$F$3</c:f>
              <c:numCache>
                <c:formatCode>0%</c:formatCode>
                <c:ptCount val="5"/>
                <c:pt idx="1">
                  <c:v>0.2</c:v>
                </c:pt>
                <c:pt idx="2">
                  <c:v>0.2</c:v>
                </c:pt>
                <c:pt idx="3">
                  <c:v>0.1600000000000002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</c:v>
                </c:pt>
              </c:strCache>
            </c:strRef>
          </c:tx>
          <c:spPr>
            <a:solidFill>
              <a:srgbClr val="FF8000"/>
            </a:solidFill>
          </c:spPr>
          <c:val>
            <c:numRef>
              <c:f>Sheet1!$B$4:$F$4</c:f>
              <c:numCache>
                <c:formatCode>General</c:formatCode>
                <c:ptCount val="5"/>
                <c:pt idx="2" formatCode="0%">
                  <c:v>0.2</c:v>
                </c:pt>
                <c:pt idx="3" formatCode="0%">
                  <c:v>0.1600000000000002</c:v>
                </c:pt>
                <c:pt idx="4" formatCode="0%">
                  <c:v>0.2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rgbClr val="0000FF"/>
            </a:solidFill>
          </c:spPr>
          <c:val>
            <c:numRef>
              <c:f>Sheet1!$B$5:$F$5</c:f>
              <c:numCache>
                <c:formatCode>General</c:formatCode>
                <c:ptCount val="5"/>
                <c:pt idx="3" formatCode="0%">
                  <c:v>0.1600000000000002</c:v>
                </c:pt>
              </c:numCache>
            </c:numRef>
          </c:val>
        </c:ser>
        <c:overlap val="100"/>
        <c:axId val="404109184"/>
        <c:axId val="404115456"/>
      </c:barChart>
      <c:catAx>
        <c:axId val="4041091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Atomic Composition</a:t>
                </a:r>
              </a:p>
            </c:rich>
          </c:tx>
          <c:layout>
            <c:manualLayout>
              <c:xMode val="edge"/>
              <c:yMode val="edge"/>
              <c:x val="0.33223126275882231"/>
              <c:y val="0.8117647058823511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404115456"/>
        <c:crosses val="autoZero"/>
        <c:auto val="1"/>
        <c:lblAlgn val="ctr"/>
        <c:lblOffset val="100"/>
      </c:catAx>
      <c:valAx>
        <c:axId val="404115456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%" sourceLinked="1"/>
        <c:minorTickMark val="out"/>
        <c:tickLblPos val="nextTo"/>
        <c:spPr>
          <a:ln w="3175">
            <a:solidFill>
              <a:srgbClr val="808080"/>
            </a:solidFill>
            <a:prstDash val="solid"/>
          </a:ln>
        </c:spPr>
        <c:crossAx val="404109184"/>
        <c:crosses val="autoZero"/>
        <c:crossBetween val="between"/>
        <c:majorUnit val="0.5"/>
        <c:minorUnit val="0.2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88226946631671066"/>
          <c:y val="2.8666049096804109E-2"/>
          <c:w val="0.11773053368329027"/>
          <c:h val="0.60158605174353197"/>
        </c:manualLayout>
      </c:layout>
      <c:spPr>
        <a:noFill/>
        <a:ln w="25400">
          <a:noFill/>
        </a:ln>
      </c:spPr>
    </c:legend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266984655764202"/>
          <c:y val="0.15887484459179452"/>
          <c:w val="0.58212217424434742"/>
          <c:h val="0.56884571493780844"/>
        </c:manualLayout>
      </c:layout>
      <c:scatterChart>
        <c:scatterStyle val="smoothMarker"/>
        <c:ser>
          <c:idx val="0"/>
          <c:order val="0"/>
          <c:tx>
            <c:strRef>
              <c:f>Sheet1!$A$2</c:f>
              <c:strCache>
                <c:ptCount val="1"/>
                <c:pt idx="0">
                  <c:v>H2O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Sheet1!$A$4:$A$11</c:f>
              <c:numCache>
                <c:formatCode>General</c:formatCode>
                <c:ptCount val="8"/>
                <c:pt idx="0">
                  <c:v>0</c:v>
                </c:pt>
                <c:pt idx="1">
                  <c:v>1.07</c:v>
                </c:pt>
                <c:pt idx="2">
                  <c:v>3.2</c:v>
                </c:pt>
                <c:pt idx="3">
                  <c:v>7.48</c:v>
                </c:pt>
                <c:pt idx="4">
                  <c:v>13.88</c:v>
                </c:pt>
                <c:pt idx="5">
                  <c:v>26.7</c:v>
                </c:pt>
                <c:pt idx="6">
                  <c:v>39.5</c:v>
                </c:pt>
                <c:pt idx="7">
                  <c:v>82.2</c:v>
                </c:pt>
              </c:numCache>
            </c:numRef>
          </c:xVal>
          <c:yVal>
            <c:numRef>
              <c:f>Sheet1!$G$4:$G$11</c:f>
              <c:numCache>
                <c:formatCode>0%</c:formatCode>
                <c:ptCount val="8"/>
                <c:pt idx="0">
                  <c:v>6.0937500000000103E-2</c:v>
                </c:pt>
                <c:pt idx="1">
                  <c:v>0.15468750000000001</c:v>
                </c:pt>
                <c:pt idx="2">
                  <c:v>0.28906250000000067</c:v>
                </c:pt>
                <c:pt idx="3">
                  <c:v>0.49843750000000131</c:v>
                </c:pt>
                <c:pt idx="4">
                  <c:v>0.73437500000000233</c:v>
                </c:pt>
                <c:pt idx="5">
                  <c:v>0.85937500000000233</c:v>
                </c:pt>
                <c:pt idx="6">
                  <c:v>0.93906250000000058</c:v>
                </c:pt>
                <c:pt idx="7">
                  <c:v>1.0000000000000011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O2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Sheet1!$A$16:$A$20</c:f>
              <c:numCache>
                <c:formatCode>General</c:formatCode>
                <c:ptCount val="5"/>
                <c:pt idx="0">
                  <c:v>0</c:v>
                </c:pt>
                <c:pt idx="1">
                  <c:v>1.4</c:v>
                </c:pt>
                <c:pt idx="2">
                  <c:v>2.8</c:v>
                </c:pt>
                <c:pt idx="3">
                  <c:v>9.1</c:v>
                </c:pt>
                <c:pt idx="4">
                  <c:v>23.8</c:v>
                </c:pt>
              </c:numCache>
            </c:numRef>
          </c:xVal>
          <c:yVal>
            <c:numRef>
              <c:f>Sheet1!$G$16:$G$20</c:f>
              <c:numCache>
                <c:formatCode>0%</c:formatCode>
                <c:ptCount val="5"/>
                <c:pt idx="0">
                  <c:v>5.5849224808416809E-2</c:v>
                </c:pt>
                <c:pt idx="1">
                  <c:v>0.18080565064089801</c:v>
                </c:pt>
                <c:pt idx="2">
                  <c:v>0.30493345295990132</c:v>
                </c:pt>
                <c:pt idx="3">
                  <c:v>0.51788969592374401</c:v>
                </c:pt>
                <c:pt idx="4">
                  <c:v>0.91148586482578997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Sheet1!$A$23</c:f>
              <c:strCache>
                <c:ptCount val="1"/>
                <c:pt idx="0">
                  <c:v>CO</c:v>
                </c:pt>
              </c:strCache>
            </c:strRef>
          </c:tx>
          <c:spPr>
            <a:ln w="25400">
              <a:solidFill>
                <a:srgbClr val="A264C8"/>
              </a:solidFill>
              <a:prstDash val="solid"/>
            </a:ln>
          </c:spPr>
          <c:marker>
            <c:spPr>
              <a:solidFill>
                <a:srgbClr val="A264C8"/>
              </a:solidFill>
              <a:ln>
                <a:solidFill>
                  <a:srgbClr val="A264C8"/>
                </a:solidFill>
                <a:prstDash val="solid"/>
              </a:ln>
            </c:spPr>
          </c:marker>
          <c:xVal>
            <c:numRef>
              <c:f>Sheet1!$A$25:$A$30</c:f>
              <c:numCache>
                <c:formatCode>General</c:formatCode>
                <c:ptCount val="6"/>
                <c:pt idx="0">
                  <c:v>0</c:v>
                </c:pt>
                <c:pt idx="1">
                  <c:v>3.24</c:v>
                </c:pt>
                <c:pt idx="2">
                  <c:v>13.850000000000021</c:v>
                </c:pt>
                <c:pt idx="3">
                  <c:v>52.190000000000012</c:v>
                </c:pt>
                <c:pt idx="4">
                  <c:v>130.89000000000001</c:v>
                </c:pt>
                <c:pt idx="5">
                  <c:v>219.69</c:v>
                </c:pt>
              </c:numCache>
            </c:numRef>
          </c:xVal>
          <c:yVal>
            <c:numRef>
              <c:f>Sheet1!$G$25:$G$30</c:f>
              <c:numCache>
                <c:formatCode>0%</c:formatCode>
                <c:ptCount val="6"/>
                <c:pt idx="0">
                  <c:v>7.3430378349393588E-2</c:v>
                </c:pt>
                <c:pt idx="1">
                  <c:v>0.107850868200672</c:v>
                </c:pt>
                <c:pt idx="2">
                  <c:v>0.19504944249057748</c:v>
                </c:pt>
                <c:pt idx="3">
                  <c:v>0.32125790527859732</c:v>
                </c:pt>
                <c:pt idx="4">
                  <c:v>0.41495812765152101</c:v>
                </c:pt>
                <c:pt idx="5">
                  <c:v>0.48571135679026001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Sheet1!$A$33</c:f>
              <c:strCache>
                <c:ptCount val="1"/>
                <c:pt idx="0">
                  <c:v>air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Sheet1!$A$35:$A$39</c:f>
              <c:numCache>
                <c:formatCode>General</c:formatCode>
                <c:ptCount val="5"/>
                <c:pt idx="0">
                  <c:v>0</c:v>
                </c:pt>
                <c:pt idx="1">
                  <c:v>28.35</c:v>
                </c:pt>
                <c:pt idx="2">
                  <c:v>72.75</c:v>
                </c:pt>
                <c:pt idx="3">
                  <c:v>184</c:v>
                </c:pt>
                <c:pt idx="4">
                  <c:v>680</c:v>
                </c:pt>
              </c:numCache>
            </c:numRef>
          </c:xVal>
          <c:yVal>
            <c:numRef>
              <c:f>Sheet1!$G$35:$G$39</c:f>
              <c:numCache>
                <c:formatCode>0%</c:formatCode>
                <c:ptCount val="5"/>
                <c:pt idx="0">
                  <c:v>5.4689153905863985E-2</c:v>
                </c:pt>
                <c:pt idx="1">
                  <c:v>0.22404911438854</c:v>
                </c:pt>
                <c:pt idx="2">
                  <c:v>0.40222990614635501</c:v>
                </c:pt>
                <c:pt idx="3">
                  <c:v>0.65274151436031602</c:v>
                </c:pt>
                <c:pt idx="4">
                  <c:v>0.89443229129913049</c:v>
                </c:pt>
              </c:numCache>
            </c:numRef>
          </c:yVal>
          <c:smooth val="1"/>
        </c:ser>
        <c:axId val="404375424"/>
        <c:axId val="404398464"/>
      </c:scatterChart>
      <c:valAx>
        <c:axId val="404375424"/>
        <c:scaling>
          <c:orientation val="minMax"/>
          <c:max val="60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seconds at 1e-6 torr</a:t>
                </a:r>
              </a:p>
            </c:rich>
          </c:tx>
          <c:layout>
            <c:manualLayout>
              <c:xMode val="edge"/>
              <c:yMode val="edge"/>
              <c:x val="0.36629088431253831"/>
              <c:y val="0.8194950960077366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404398464"/>
        <c:crosses val="autoZero"/>
        <c:crossBetween val="midCat"/>
      </c:valAx>
      <c:valAx>
        <c:axId val="404398464"/>
        <c:scaling>
          <c:orientation val="minMax"/>
          <c:max val="1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% oxide</a:t>
                </a:r>
                <a:r>
                  <a:rPr lang="en-US" sz="1200" dirty="0" smtClean="0"/>
                  <a:t> concentration</a:t>
                </a:r>
                <a:endParaRPr lang="en-US" sz="1200" dirty="0"/>
              </a:p>
            </c:rich>
          </c:tx>
          <c:layout/>
          <c:spPr>
            <a:noFill/>
            <a:ln w="25400">
              <a:noFill/>
            </a:ln>
          </c:spPr>
        </c:title>
        <c:numFmt formatCode="0%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04375424"/>
        <c:crosses val="autoZero"/>
        <c:crossBetween val="midCat"/>
        <c:majorUnit val="0.2"/>
        <c:minorUnit val="2.0000000000000011E-2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84501665657177683"/>
          <c:y val="0.17216797900262501"/>
          <c:w val="0.15498334342822576"/>
          <c:h val="0.45737843624810132"/>
        </c:manualLayout>
      </c:layout>
      <c:spPr>
        <a:noFill/>
        <a:ln w="25400">
          <a:noFill/>
        </a:ln>
      </c:spPr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1000" b="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Li deposited between pedestal and </a:t>
            </a:r>
            <a:r>
              <a:rPr lang="en-US" dirty="0" err="1" smtClean="0"/>
              <a:t>separatrix</a:t>
            </a:r>
            <a:endParaRPr lang="en-US" dirty="0"/>
          </a:p>
        </c:rich>
      </c:tx>
      <c:layout>
        <c:manualLayout>
          <c:xMode val="edge"/>
          <c:yMode val="edge"/>
          <c:x val="0.18110347702482221"/>
          <c:y val="0"/>
        </c:manualLayout>
      </c:layout>
    </c:title>
    <c:plotArea>
      <c:layout>
        <c:manualLayout>
          <c:layoutTarget val="inner"/>
          <c:xMode val="edge"/>
          <c:yMode val="edge"/>
          <c:x val="0.26536074657334502"/>
          <c:y val="0.22629451557210142"/>
          <c:w val="0.67264858559346896"/>
          <c:h val="0.55540641578105054"/>
        </c:manualLayout>
      </c:layout>
      <c:scatterChart>
        <c:scatterStyle val="smoothMarker"/>
        <c:ser>
          <c:idx val="0"/>
          <c:order val="0"/>
          <c:tx>
            <c:strRef>
              <c:f>Sheet1!$E$6</c:f>
              <c:strCache>
                <c:ptCount val="1"/>
                <c:pt idx="0">
                  <c:v>30 m/s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Sheet1!$D$7:$D$34</c:f>
              <c:numCache>
                <c:formatCode>0.00</c:formatCode>
                <c:ptCount val="28"/>
                <c:pt idx="0">
                  <c:v>0.94000000000000061</c:v>
                </c:pt>
                <c:pt idx="1">
                  <c:v>0.94218978102189799</c:v>
                </c:pt>
                <c:pt idx="2">
                  <c:v>0.9443795620437978</c:v>
                </c:pt>
                <c:pt idx="3">
                  <c:v>0.94656934306569296</c:v>
                </c:pt>
                <c:pt idx="4">
                  <c:v>0.94875912408759233</c:v>
                </c:pt>
                <c:pt idx="5">
                  <c:v>0.95094890510949082</c:v>
                </c:pt>
                <c:pt idx="6">
                  <c:v>0.95313868613138764</c:v>
                </c:pt>
                <c:pt idx="7">
                  <c:v>0.95532846715328645</c:v>
                </c:pt>
                <c:pt idx="8">
                  <c:v>0.95751824817518205</c:v>
                </c:pt>
                <c:pt idx="9">
                  <c:v>0.95970802919708065</c:v>
                </c:pt>
                <c:pt idx="10">
                  <c:v>0.96189781021898102</c:v>
                </c:pt>
                <c:pt idx="11">
                  <c:v>0.96408759124087662</c:v>
                </c:pt>
                <c:pt idx="12">
                  <c:v>0.96627737226277532</c:v>
                </c:pt>
                <c:pt idx="13">
                  <c:v>0.96846715328467103</c:v>
                </c:pt>
                <c:pt idx="14">
                  <c:v>0.97065693430656963</c:v>
                </c:pt>
                <c:pt idx="15">
                  <c:v>0.97284671532846845</c:v>
                </c:pt>
                <c:pt idx="16">
                  <c:v>0.97503649635036505</c:v>
                </c:pt>
                <c:pt idx="17">
                  <c:v>0.97722627737226297</c:v>
                </c:pt>
                <c:pt idx="18">
                  <c:v>0.97941605839416102</c:v>
                </c:pt>
                <c:pt idx="19">
                  <c:v>0.98160583941605861</c:v>
                </c:pt>
                <c:pt idx="20">
                  <c:v>0.98379562043795599</c:v>
                </c:pt>
                <c:pt idx="21">
                  <c:v>0.98598540145985403</c:v>
                </c:pt>
                <c:pt idx="22">
                  <c:v>0.98817518248175196</c:v>
                </c:pt>
                <c:pt idx="23">
                  <c:v>0.99036496350364867</c:v>
                </c:pt>
                <c:pt idx="24">
                  <c:v>0.99255474452554648</c:v>
                </c:pt>
                <c:pt idx="25">
                  <c:v>0.99474452554744497</c:v>
                </c:pt>
                <c:pt idx="26">
                  <c:v>0.99693430656934301</c:v>
                </c:pt>
                <c:pt idx="27">
                  <c:v>0.9991240875912405</c:v>
                </c:pt>
              </c:numCache>
            </c:numRef>
          </c:xVal>
          <c:yVal>
            <c:numRef>
              <c:f>Sheet1!$E$7:$E$34</c:f>
              <c:numCache>
                <c:formatCode>General</c:formatCode>
                <c:ptCount val="28"/>
                <c:pt idx="2" formatCode="0.0E+00">
                  <c:v>0</c:v>
                </c:pt>
                <c:pt idx="3" formatCode="0.0E+00">
                  <c:v>10135135135135.1</c:v>
                </c:pt>
                <c:pt idx="4" formatCode="0.0E+00">
                  <c:v>14864864864864.9</c:v>
                </c:pt>
                <c:pt idx="5" formatCode="0.0E+00">
                  <c:v>18693693693693.699</c:v>
                </c:pt>
                <c:pt idx="6" formatCode="0.0E+00">
                  <c:v>20270270270270.309</c:v>
                </c:pt>
                <c:pt idx="7" formatCode="0.0E+00">
                  <c:v>21621621621621.605</c:v>
                </c:pt>
                <c:pt idx="8" formatCode="0.0E+00">
                  <c:v>21396396396396.395</c:v>
                </c:pt>
                <c:pt idx="9" formatCode="0.0E+00">
                  <c:v>20945945945946</c:v>
                </c:pt>
                <c:pt idx="10" formatCode="0.0E+00">
                  <c:v>19819819819819.801</c:v>
                </c:pt>
                <c:pt idx="11" formatCode="0.0E+00">
                  <c:v>18468468468468.5</c:v>
                </c:pt>
                <c:pt idx="12" formatCode="0.0E+00">
                  <c:v>16666666666666.701</c:v>
                </c:pt>
                <c:pt idx="13" formatCode="0.0E+00">
                  <c:v>15090090090090.098</c:v>
                </c:pt>
                <c:pt idx="14" formatCode="0.0E+00">
                  <c:v>13288288288288.312</c:v>
                </c:pt>
                <c:pt idx="15" formatCode="0.0E+00">
                  <c:v>11036036036035.998</c:v>
                </c:pt>
                <c:pt idx="16" formatCode="0.0E+00">
                  <c:v>9684684684684.6816</c:v>
                </c:pt>
                <c:pt idx="17" formatCode="0.0E+00">
                  <c:v>7882882882882.8799</c:v>
                </c:pt>
                <c:pt idx="18" formatCode="0.0E+00">
                  <c:v>6306306306306.3096</c:v>
                </c:pt>
                <c:pt idx="19" formatCode="0.0E+00">
                  <c:v>5180180180180.1797</c:v>
                </c:pt>
                <c:pt idx="20" formatCode="0.0E+00">
                  <c:v>3828828828828.8242</c:v>
                </c:pt>
                <c:pt idx="21" formatCode="0.0E+00">
                  <c:v>2702702702702.7002</c:v>
                </c:pt>
                <c:pt idx="22" formatCode="0.0E+00">
                  <c:v>1801801801801.8</c:v>
                </c:pt>
                <c:pt idx="23" formatCode="0.0E+00">
                  <c:v>1126126126126.1301</c:v>
                </c:pt>
                <c:pt idx="24" formatCode="0.0E+00">
                  <c:v>675675675675.67578</c:v>
                </c:pt>
                <c:pt idx="25" formatCode="0.0E+00">
                  <c:v>450450450450.44995</c:v>
                </c:pt>
                <c:pt idx="26" formatCode="0.0E+00">
                  <c:v>0</c:v>
                </c:pt>
                <c:pt idx="27" formatCode="0.0E+00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Sheet1!$F$6</c:f>
              <c:strCache>
                <c:ptCount val="1"/>
                <c:pt idx="0">
                  <c:v>100m/s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Sheet1!$D$7:$D$34</c:f>
              <c:numCache>
                <c:formatCode>0.00</c:formatCode>
                <c:ptCount val="28"/>
                <c:pt idx="0">
                  <c:v>0.94000000000000061</c:v>
                </c:pt>
                <c:pt idx="1">
                  <c:v>0.94218978102189799</c:v>
                </c:pt>
                <c:pt idx="2">
                  <c:v>0.9443795620437978</c:v>
                </c:pt>
                <c:pt idx="3">
                  <c:v>0.94656934306569296</c:v>
                </c:pt>
                <c:pt idx="4">
                  <c:v>0.94875912408759233</c:v>
                </c:pt>
                <c:pt idx="5">
                  <c:v>0.95094890510949082</c:v>
                </c:pt>
                <c:pt idx="6">
                  <c:v>0.95313868613138764</c:v>
                </c:pt>
                <c:pt idx="7">
                  <c:v>0.95532846715328645</c:v>
                </c:pt>
                <c:pt idx="8">
                  <c:v>0.95751824817518205</c:v>
                </c:pt>
                <c:pt idx="9">
                  <c:v>0.95970802919708065</c:v>
                </c:pt>
                <c:pt idx="10">
                  <c:v>0.96189781021898102</c:v>
                </c:pt>
                <c:pt idx="11">
                  <c:v>0.96408759124087662</c:v>
                </c:pt>
                <c:pt idx="12">
                  <c:v>0.96627737226277532</c:v>
                </c:pt>
                <c:pt idx="13">
                  <c:v>0.96846715328467103</c:v>
                </c:pt>
                <c:pt idx="14">
                  <c:v>0.97065693430656963</c:v>
                </c:pt>
                <c:pt idx="15">
                  <c:v>0.97284671532846845</c:v>
                </c:pt>
                <c:pt idx="16">
                  <c:v>0.97503649635036505</c:v>
                </c:pt>
                <c:pt idx="17">
                  <c:v>0.97722627737226297</c:v>
                </c:pt>
                <c:pt idx="18">
                  <c:v>0.97941605839416102</c:v>
                </c:pt>
                <c:pt idx="19">
                  <c:v>0.98160583941605861</c:v>
                </c:pt>
                <c:pt idx="20">
                  <c:v>0.98379562043795599</c:v>
                </c:pt>
                <c:pt idx="21">
                  <c:v>0.98598540145985403</c:v>
                </c:pt>
                <c:pt idx="22">
                  <c:v>0.98817518248175196</c:v>
                </c:pt>
                <c:pt idx="23">
                  <c:v>0.99036496350364867</c:v>
                </c:pt>
                <c:pt idx="24">
                  <c:v>0.99255474452554648</c:v>
                </c:pt>
                <c:pt idx="25">
                  <c:v>0.99474452554744497</c:v>
                </c:pt>
                <c:pt idx="26">
                  <c:v>0.99693430656934301</c:v>
                </c:pt>
                <c:pt idx="27">
                  <c:v>0.9991240875912405</c:v>
                </c:pt>
              </c:numCache>
            </c:numRef>
          </c:xVal>
          <c:yVal>
            <c:numRef>
              <c:f>Sheet1!$F$7:$F$34</c:f>
              <c:numCache>
                <c:formatCode>0.0E+00</c:formatCode>
                <c:ptCount val="28"/>
                <c:pt idx="1">
                  <c:v>14864864864864.9</c:v>
                </c:pt>
                <c:pt idx="2">
                  <c:v>14639639639639.6</c:v>
                </c:pt>
                <c:pt idx="3">
                  <c:v>14189189189189.199</c:v>
                </c:pt>
                <c:pt idx="4">
                  <c:v>13063063063063.102</c:v>
                </c:pt>
                <c:pt idx="5">
                  <c:v>12162162162162.199</c:v>
                </c:pt>
                <c:pt idx="6">
                  <c:v>11261261261261.312</c:v>
                </c:pt>
                <c:pt idx="7">
                  <c:v>10585585585585.602</c:v>
                </c:pt>
                <c:pt idx="8">
                  <c:v>9684684684684.6816</c:v>
                </c:pt>
                <c:pt idx="9">
                  <c:v>8783783783783.7793</c:v>
                </c:pt>
                <c:pt idx="10">
                  <c:v>7657657657657.6484</c:v>
                </c:pt>
                <c:pt idx="11">
                  <c:v>6531531531531.5303</c:v>
                </c:pt>
                <c:pt idx="12">
                  <c:v>5855855855855.8555</c:v>
                </c:pt>
                <c:pt idx="13">
                  <c:v>5405405405405.4102</c:v>
                </c:pt>
                <c:pt idx="14">
                  <c:v>4279279279279.2812</c:v>
                </c:pt>
                <c:pt idx="15">
                  <c:v>3828828828828.8242</c:v>
                </c:pt>
                <c:pt idx="16">
                  <c:v>3378378378378.3745</c:v>
                </c:pt>
                <c:pt idx="17">
                  <c:v>2477477477477.48</c:v>
                </c:pt>
                <c:pt idx="18">
                  <c:v>2252252252252.25</c:v>
                </c:pt>
                <c:pt idx="19">
                  <c:v>1801801801801.8</c:v>
                </c:pt>
                <c:pt idx="20">
                  <c:v>1351351351351.3501</c:v>
                </c:pt>
                <c:pt idx="21">
                  <c:v>900900900900.90125</c:v>
                </c:pt>
                <c:pt idx="22">
                  <c:v>675675675675.67578</c:v>
                </c:pt>
                <c:pt idx="23">
                  <c:v>450450450450.44995</c:v>
                </c:pt>
                <c:pt idx="24">
                  <c:v>225225225225.22501</c:v>
                </c:pt>
                <c:pt idx="25">
                  <c:v>225225225225.22501</c:v>
                </c:pt>
                <c:pt idx="26">
                  <c:v>0</c:v>
                </c:pt>
                <c:pt idx="27">
                  <c:v>0</c:v>
                </c:pt>
              </c:numCache>
            </c:numRef>
          </c:yVal>
          <c:smooth val="1"/>
        </c:ser>
        <c:axId val="404554880"/>
        <c:axId val="404556800"/>
      </c:scatterChart>
      <c:valAx>
        <c:axId val="404554880"/>
        <c:scaling>
          <c:orientation val="minMax"/>
          <c:max val="1"/>
          <c:min val="0.9400000000000006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r/a (m)</a:t>
                </a:r>
              </a:p>
            </c:rich>
          </c:tx>
          <c:layout/>
        </c:title>
        <c:numFmt formatCode="0.00" sourceLinked="1"/>
        <c:tickLblPos val="nextTo"/>
        <c:crossAx val="404556800"/>
        <c:crosses val="autoZero"/>
        <c:crossBetween val="midCat"/>
        <c:majorUnit val="2.0000000000000011E-2"/>
      </c:valAx>
      <c:valAx>
        <c:axId val="404556800"/>
        <c:scaling>
          <c:orientation val="minMax"/>
          <c:max val="2500000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density (cm-3)</a:t>
                </a:r>
              </a:p>
            </c:rich>
          </c:tx>
          <c:layout/>
        </c:title>
        <c:numFmt formatCode="0.E+00" sourceLinked="0"/>
        <c:tickLblPos val="nextTo"/>
        <c:crossAx val="404554880"/>
        <c:crosses val="autoZero"/>
        <c:crossBetween val="midCat"/>
        <c:majorUnit val="10000000000000"/>
      </c:valAx>
      <c:spPr>
        <a:solidFill>
          <a:srgbClr val="FFFFFF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2193963254593376"/>
          <c:y val="0.24169689016145748"/>
          <c:w val="0.27486322543015501"/>
          <c:h val="0.17689306084436349"/>
        </c:manualLayout>
      </c:layout>
    </c:legend>
    <c:plotVisOnly val="1"/>
  </c:chart>
  <c:spPr>
    <a:solidFill>
      <a:srgbClr val="FFFFFF"/>
    </a:solidFill>
    <a:ln>
      <a:noFill/>
    </a:ln>
  </c:spPr>
  <c:txPr>
    <a:bodyPr/>
    <a:lstStyle/>
    <a:p>
      <a:pPr>
        <a:defRPr sz="1200" b="0"/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2E6626-CFBF-445D-9BA4-E89D986A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366886-7F23-4084-A5B7-6A4E3518E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84257-027A-421E-BF13-2D05142A76D5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0E341C-34B7-461B-A58A-5F0F9C2EA916}" type="slidenum">
              <a:rPr lang="en-US" smtClean="0">
                <a:latin typeface="Times New Roman" charset="0"/>
                <a:ea typeface="ＭＳ Ｐゴシック" pitchFamily="1" charset="-128"/>
              </a:rPr>
              <a:pPr/>
              <a:t>21</a:t>
            </a:fld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72BBE-1FCC-4E49-847F-4FA3C97C53EA}" type="slidenum">
              <a:rPr lang="en-US"/>
              <a:pPr/>
              <a:t>22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72BBE-1FCC-4E49-847F-4FA3C97C53EA}" type="slidenum">
              <a:rPr lang="en-US"/>
              <a:pPr/>
              <a:t>23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39DB28-1C66-469B-A62B-BD83041FD753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24</a:t>
            </a:fld>
            <a:endParaRPr lang="en-US" smtClean="0">
              <a:latin typeface="Calibri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08050"/>
            <a:fld id="{CA3C51A2-6727-4BB3-A49F-ABDB7C13076E}" type="slidenum">
              <a:rPr lang="en-US" smtClean="0">
                <a:latin typeface="Times New Roman" charset="0"/>
                <a:ea typeface="ＭＳ Ｐゴシック" pitchFamily="1" charset="-128"/>
              </a:rPr>
              <a:pPr defTabSz="908050"/>
              <a:t>25</a:t>
            </a:fld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661B5-1C2D-491E-9AAA-401B84C8BEBC}" type="slidenum">
              <a:rPr lang="en-US" smtClean="0"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28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661B5-1C2D-491E-9AAA-401B84C8BEBC}" type="slidenum">
              <a:rPr lang="en-US" smtClean="0"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29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F4787D-68DE-49BF-8261-E6FDDA234211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30</a:t>
            </a:fld>
            <a:endParaRPr lang="en-US" smtClean="0">
              <a:latin typeface="Calibri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1C7345-18CF-4119-A792-9A74EBB87869}" type="slidenum">
              <a:rPr lang="en-US" smtClean="0">
                <a:ea typeface="ＭＳ Ｐゴシック" pitchFamily="1" charset="-128"/>
              </a:rPr>
              <a:pPr/>
              <a:t>34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BBE8FA-3B56-4758-A42D-4A450E4FA610}" type="slidenum">
              <a:rPr lang="en-US" smtClean="0">
                <a:latin typeface="Times New Roman" charset="0"/>
                <a:ea typeface="ＭＳ Ｐゴシック" pitchFamily="1" charset="-128"/>
              </a:rPr>
              <a:pPr/>
              <a:t>35</a:t>
            </a:fld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72BBE-1FCC-4E49-847F-4FA3C97C53EA}" type="slidenum">
              <a:rPr lang="en-US"/>
              <a:pPr/>
              <a:t>36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1" charset="-128"/>
              </a:rPr>
              <a:t>Have removed and re-installed CS numerous times over the last 10 years.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7D86B2-A5AA-4C0E-A5F7-2C807726C34E}" type="slidenum">
              <a:rPr lang="en-US" smtClean="0">
                <a:ea typeface="ＭＳ Ｐゴシック" pitchFamily="1" charset="-128"/>
              </a:rPr>
              <a:pPr/>
              <a:t>37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4E800-C7F8-4E48-8413-CC1EEE203EC3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5800"/>
            <a:ext cx="4664075" cy="34988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21594F-D372-4DDD-882A-974106AC59DC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973C5-A425-4773-8BFC-415B701A15D8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solidFill>
                <a:srgbClr val="FF0000"/>
              </a:solidFill>
              <a:latin typeface="Times" charset="0"/>
              <a:cs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C8A5D6-CD2F-4223-AE45-5E14C7AD558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4570-CC75-4DB6-B5DE-0AE7BB7D399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F7BBEE-D7FD-4918-82F0-B7850883D7E8}" type="slidenum">
              <a:rPr lang="en-US" smtClean="0">
                <a:ea typeface="ＭＳ Ｐゴシック" pitchFamily="1" charset="-128"/>
              </a:rPr>
              <a:pPr>
                <a:defRPr/>
              </a:pPr>
              <a:t>54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430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i="1" smtClean="0">
              <a:solidFill>
                <a:srgbClr val="0000FF"/>
              </a:solidFill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DBF2CB-C9A9-40D2-B347-165A53A0DFBC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46782-3EC0-4EA0-B668-61B57FC7F362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04ED6-21EF-4777-9642-8032BE5DAE7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B05B7-ED80-4CE0-9511-FBAACDA5FAB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85EE1-73D7-4226-8C55-A9EDB2FF5491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C86F5F-2559-410B-B43F-5D8B82887C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4B6FD7-2FB7-4C69-A4A8-125E365AA53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4E00DE-60C6-4FAB-A1B1-AB4C4326F16F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DFBE6-567E-4613-8C8A-45F13A6F71C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D8722A-1D51-463D-84B6-4A0CD77219A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0A208-4903-40ED-8957-B79FF051790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AAB652-183D-4417-AAD5-2AA8FFC915F7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4A40A-833E-4379-BA81-C0879735784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0BFE4-7115-442E-860D-1239F23164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64FB30-F44C-4DC3-BFD8-66FE7D4D0ACE}" type="slidenum">
              <a:rPr lang="en-US" smtClean="0">
                <a:ea typeface="ＭＳ Ｐゴシック" pitchFamily="34" charset="-128"/>
              </a:rPr>
              <a:pPr>
                <a:defRPr/>
              </a:pPr>
              <a:t>9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5D79FC-4F7A-4F2E-AA0E-0C84659C649A}" type="slidenum">
              <a:rPr lang="en-US" smtClean="0">
                <a:ea typeface="ＭＳ Ｐゴシック" pitchFamily="1" charset="-128"/>
              </a:rPr>
              <a:pPr/>
              <a:t>16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D6E2A9-BFA8-4888-8C6A-C9F1ABDD4C80}" type="slidenum">
              <a:rPr lang="en-US" smtClean="0">
                <a:ea typeface="ＭＳ Ｐゴシック" pitchFamily="1" charset="-128"/>
              </a:rPr>
              <a:pPr/>
              <a:t>17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628C2C-D814-4D18-ABB6-48BB474AAA6B}" type="slidenum">
              <a:rPr lang="en-US" smtClean="0">
                <a:ea typeface="ＭＳ Ｐゴシック" pitchFamily="1" charset="-128"/>
              </a:rPr>
              <a:pPr/>
              <a:t>20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D1DF-4D60-4857-B97D-ACBC53F24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D1DF-4D60-4857-B97D-ACBC53F24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1B26D-EA56-614C-A7A2-56AF5EADD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15EF-9754-437F-88D2-5C6410539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91F3F-A71A-4AF0-B91A-DB4FCB4B5E10}" type="datetime1">
              <a:rPr lang="en-US"/>
              <a:pPr>
                <a:defRPr/>
              </a:pPr>
              <a:t>8/26/2012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E6F-E7E6-443B-B6C9-A25FAF8EA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15EF-9754-437F-88D2-5C6410539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F47F-A20A-4668-8856-F0C0DD211D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15EF-9754-437F-88D2-5C6410539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89718-1F80-4A60-959E-6AB8F9C5F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D1DF-4D60-4857-B97D-ACBC53F24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latin typeface="Helvetica" pitchFamily="34" charset="0"/>
                <a:cs typeface="+mn-cs"/>
              </a:rPr>
              <a:t>TOFE-2012 - NSTX-U Status and Plans - </a:t>
            </a:r>
            <a:r>
              <a:rPr lang="en-US" sz="800" i="0" baseline="0" dirty="0" smtClean="0">
                <a:latin typeface="Helvetica" pitchFamily="34" charset="0"/>
                <a:cs typeface="+mn-cs"/>
              </a:rPr>
              <a:t> J. Menard</a:t>
            </a:r>
            <a:endParaRPr lang="en-US" sz="800" i="0" dirty="0">
              <a:latin typeface="Helvetic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6" r:id="rId4"/>
    <p:sldLayoutId id="2147483658" r:id="rId5"/>
    <p:sldLayoutId id="2147483662" r:id="rId6"/>
    <p:sldLayoutId id="2147483664" r:id="rId7"/>
    <p:sldLayoutId id="2147483668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2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6.png"/><Relationship Id="rId5" Type="http://schemas.openxmlformats.org/officeDocument/2006/relationships/image" Target="../media/image94.emf"/><Relationship Id="rId10" Type="http://schemas.openxmlformats.org/officeDocument/2006/relationships/image" Target="../media/image95.emf"/><Relationship Id="rId4" Type="http://schemas.openxmlformats.org/officeDocument/2006/relationships/image" Target="../media/image93.emf"/><Relationship Id="rId9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3.png"/><Relationship Id="rId2" Type="http://schemas.openxmlformats.org/officeDocument/2006/relationships/video" Target="file:///C:\Documents%20and%20Settings\rraman\Desktop\ICC%20TALK\cine_120888_vert.mpeg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24.xml"/><Relationship Id="rId9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chart" Target="../charts/chart1.xml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National Spherical Torus Experiment Upgrade – Status and </a:t>
            </a: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Plans*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i="0" dirty="0" smtClean="0">
                <a:solidFill>
                  <a:schemeClr val="tx1"/>
                </a:solidFill>
                <a:latin typeface="Arial" charset="0"/>
              </a:rPr>
              <a:t>J. Menard, PPPL</a:t>
            </a:r>
            <a:endParaRPr lang="en-US" sz="2800" i="0" dirty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n-US" sz="2000" b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b="0" dirty="0" smtClean="0">
                <a:solidFill>
                  <a:schemeClr val="tx1"/>
                </a:solidFill>
                <a:latin typeface="Arial" charset="0"/>
              </a:rPr>
              <a:t>For the NSTX-U </a:t>
            </a:r>
            <a:r>
              <a:rPr lang="en-US" sz="2000" b="0" dirty="0">
                <a:solidFill>
                  <a:schemeClr val="tx1"/>
                </a:solidFill>
                <a:latin typeface="Arial" charset="0"/>
              </a:rPr>
              <a:t>Team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524000" y="3352800"/>
            <a:ext cx="6096000" cy="83715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ANS 20</a:t>
            </a:r>
            <a:r>
              <a:rPr lang="en-US" sz="1600" i="0" baseline="30000" dirty="0" smtClean="0">
                <a:solidFill>
                  <a:srgbClr val="FF0000"/>
                </a:solidFill>
              </a:rPr>
              <a:t>th</a:t>
            </a:r>
            <a:r>
              <a:rPr lang="en-US" sz="1600" i="0" dirty="0" smtClean="0">
                <a:solidFill>
                  <a:srgbClr val="FF0000"/>
                </a:solidFill>
              </a:rPr>
              <a:t> Topical Meeting on the 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Technology of Fusion Energy </a:t>
            </a:r>
            <a:r>
              <a:rPr lang="en-US" sz="1400" i="0" dirty="0" smtClean="0">
                <a:solidFill>
                  <a:srgbClr val="FF0000"/>
                </a:solidFill>
              </a:rPr>
              <a:t>(</a:t>
            </a:r>
            <a:r>
              <a:rPr lang="en-US" sz="1600" i="0" dirty="0" smtClean="0">
                <a:solidFill>
                  <a:srgbClr val="FF0000"/>
                </a:solidFill>
              </a:rPr>
              <a:t>TOFE-2012)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Nashville, TN   USA</a:t>
            </a: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August 27-31, 2012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1" name="Picture 48" descr="ppi221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724400"/>
            <a:ext cx="1676400" cy="17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4204" y="5017640"/>
            <a:ext cx="2269596" cy="1306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Rectangle 59"/>
          <p:cNvSpPr/>
          <p:nvPr/>
        </p:nvSpPr>
        <p:spPr>
          <a:xfrm>
            <a:off x="1905000" y="6553200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*This work supported by the US DOE Contract No. DE-AC02-09CH11466</a:t>
            </a:r>
            <a:endParaRPr lang="en-US" dirty="0"/>
          </a:p>
        </p:txBody>
      </p:sp>
      <p:pic>
        <p:nvPicPr>
          <p:cNvPr id="61" name="Picture 3" descr="C:\Users\jmenard\Desktop\Pictur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4978504"/>
            <a:ext cx="1981200" cy="142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Upgrade CS design provides additional coils for flexible and controllable divertor including snowflake, and supports CHI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9F0C7-13CA-46AE-99FA-1E9939B040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0" y="1371600"/>
            <a:ext cx="650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8382000" y="52578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fld id="{7ACAD8EE-C395-4D05-9DC9-18A32C784970}" type="slidenum">
              <a:rPr lang="en-US"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rPr>
              <a:pPr algn="r" eaLnBrk="0" hangingPunct="0">
                <a:defRPr/>
              </a:pPr>
              <a:t>10</a:t>
            </a:fld>
            <a:endParaRPr lang="en-US" sz="900" i="0" dirty="0">
              <a:solidFill>
                <a:schemeClr val="accent2"/>
              </a:solidFill>
              <a:latin typeface="+mn-lt"/>
              <a:ea typeface="ＭＳ Ｐゴシック" pitchFamily="-128" charset="-128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2400" y="4495800"/>
            <a:ext cx="2543175" cy="1981200"/>
            <a:chOff x="4800600" y="1066800"/>
            <a:chExt cx="3048000" cy="2478010"/>
          </a:xfrm>
        </p:grpSpPr>
        <p:pic>
          <p:nvPicPr>
            <p:cNvPr id="215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9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54150"/>
            <a:ext cx="25654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28"/>
          <p:cNvSpPr>
            <a:spLocks noChangeArrowheads="1"/>
          </p:cNvSpPr>
          <p:nvPr/>
        </p:nvSpPr>
        <p:spPr bwMode="auto">
          <a:xfrm>
            <a:off x="1828800" y="2935288"/>
            <a:ext cx="700088" cy="4318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1513" name="TextBox 25"/>
          <p:cNvSpPr txBox="1">
            <a:spLocks noChangeArrowheads="1"/>
          </p:cNvSpPr>
          <p:nvPr/>
        </p:nvSpPr>
        <p:spPr bwMode="auto">
          <a:xfrm>
            <a:off x="228600" y="10668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</a:rPr>
              <a:t>NSTX Snowflake</a:t>
            </a:r>
          </a:p>
        </p:txBody>
      </p:sp>
      <p:sp>
        <p:nvSpPr>
          <p:cNvPr id="21514" name="TextBox 25"/>
          <p:cNvSpPr txBox="1">
            <a:spLocks noChangeArrowheads="1"/>
          </p:cNvSpPr>
          <p:nvPr/>
        </p:nvSpPr>
        <p:spPr bwMode="auto">
          <a:xfrm>
            <a:off x="76200" y="41148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>
                <a:solidFill>
                  <a:srgbClr val="FF0000"/>
                </a:solidFill>
              </a:rPr>
              <a:t>NSTX-U Snowflake</a:t>
            </a:r>
          </a:p>
        </p:txBody>
      </p:sp>
      <p:sp>
        <p:nvSpPr>
          <p:cNvPr id="21" name="Down Arrow 20"/>
          <p:cNvSpPr/>
          <p:nvPr/>
        </p:nvSpPr>
        <p:spPr bwMode="auto">
          <a:xfrm>
            <a:off x="914400" y="3505200"/>
            <a:ext cx="533400" cy="609600"/>
          </a:xfrm>
          <a:prstGeom prst="down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</a:t>
            </a:r>
            <a:r>
              <a:rPr lang="en-US" dirty="0" err="1" smtClean="0"/>
              <a:t>centerstack</a:t>
            </a:r>
            <a:r>
              <a:rPr lang="en-US" dirty="0" smtClean="0"/>
              <a:t> and vacuum vessel analysis/design </a:t>
            </a:r>
            <a:r>
              <a:rPr lang="en-US" dirty="0" smtClean="0"/>
              <a:t>are </a:t>
            </a:r>
            <a:r>
              <a:rPr lang="en-US" dirty="0" smtClean="0"/>
              <a:t>complete, component fabrication/installation has begun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8D6091-6CD6-49B9-9B18-7318B8106A1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4357" name="TextBox 59"/>
          <p:cNvSpPr txBox="1">
            <a:spLocks noChangeArrowheads="1"/>
          </p:cNvSpPr>
          <p:nvPr/>
        </p:nvSpPr>
        <p:spPr bwMode="auto">
          <a:xfrm>
            <a:off x="152400" y="1047690"/>
            <a:ext cx="6458819" cy="400110"/>
          </a:xfrm>
          <a:prstGeom prst="rect">
            <a:avLst/>
          </a:prstGeom>
          <a:solidFill>
            <a:srgbClr val="FF3300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i="0" dirty="0">
                <a:solidFill>
                  <a:srgbClr val="FFFF00"/>
                </a:solidFill>
              </a:rPr>
              <a:t>B and J  each increase 2x </a:t>
            </a:r>
            <a:r>
              <a:rPr lang="en-US" sz="2000" i="0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2000" i="0" dirty="0" smtClean="0">
                <a:solidFill>
                  <a:srgbClr val="FFFF00"/>
                </a:solidFill>
                <a:sym typeface="Wingdings" pitchFamily="2" charset="2"/>
              </a:rPr>
              <a:t>EM</a:t>
            </a:r>
            <a:r>
              <a:rPr lang="en-US" sz="2000" i="0" dirty="0" smtClean="0">
                <a:solidFill>
                  <a:srgbClr val="FFFF00"/>
                </a:solidFill>
              </a:rPr>
              <a:t> forces </a:t>
            </a:r>
            <a:r>
              <a:rPr lang="en-US" sz="2000" i="0" dirty="0">
                <a:solidFill>
                  <a:srgbClr val="FFFF00"/>
                </a:solidFill>
              </a:rPr>
              <a:t>increase 4x</a:t>
            </a:r>
          </a:p>
        </p:txBody>
      </p:sp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7257339" y="1206500"/>
            <a:ext cx="1494549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7162800" y="3695700"/>
            <a:ext cx="1842261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6858000" y="9144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 dirty="0">
                <a:solidFill>
                  <a:schemeClr val="accent2"/>
                </a:solidFill>
              </a:rPr>
              <a:t>Upper TF/ OH Ends</a:t>
            </a:r>
          </a:p>
        </p:txBody>
      </p:sp>
      <p:cxnSp>
        <p:nvCxnSpPr>
          <p:cNvPr id="36" name="Straight Arrow Connector 29"/>
          <p:cNvCxnSpPr>
            <a:cxnSpLocks noChangeShapeType="1"/>
          </p:cNvCxnSpPr>
          <p:nvPr/>
        </p:nvCxnSpPr>
        <p:spPr bwMode="auto">
          <a:xfrm flipV="1">
            <a:off x="7086600" y="4572000"/>
            <a:ext cx="1295400" cy="1371600"/>
          </a:xfrm>
          <a:prstGeom prst="straightConnector1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</p:spPr>
      </p:cxnSp>
      <p:sp>
        <p:nvSpPr>
          <p:cNvPr id="40" name="TextBox 25"/>
          <p:cNvSpPr txBox="1">
            <a:spLocks noChangeArrowheads="1"/>
          </p:cNvSpPr>
          <p:nvPr/>
        </p:nvSpPr>
        <p:spPr bwMode="auto">
          <a:xfrm>
            <a:off x="6019800" y="5906869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accent2"/>
                </a:solidFill>
              </a:rPr>
              <a:t>Coaxial and bottom OH lead minimizes error-fields</a:t>
            </a:r>
            <a:endParaRPr lang="en-US" sz="1800" i="0" dirty="0">
              <a:solidFill>
                <a:schemeClr val="accent2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429286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24"/>
          <p:cNvSpPr txBox="1">
            <a:spLocks noChangeArrowheads="1"/>
          </p:cNvSpPr>
          <p:nvPr/>
        </p:nvSpPr>
        <p:spPr bwMode="auto">
          <a:xfrm>
            <a:off x="2895600" y="2221468"/>
            <a:ext cx="349166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dirty="0"/>
              <a:t>Improved </a:t>
            </a:r>
            <a:r>
              <a:rPr lang="en-US" sz="1800" i="0" dirty="0" smtClean="0"/>
              <a:t>TF joint design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joint radius increased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lower B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flex-jumper improved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9" name="TextBox 25"/>
          <p:cNvSpPr txBox="1">
            <a:spLocks noChangeArrowheads="1"/>
          </p:cNvSpPr>
          <p:nvPr/>
        </p:nvSpPr>
        <p:spPr bwMode="auto">
          <a:xfrm>
            <a:off x="4572000" y="3247072"/>
            <a:ext cx="1676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/>
              <a:t>Reinforced </a:t>
            </a:r>
            <a:r>
              <a:rPr lang="en-US" sz="1800" i="0" dirty="0" smtClean="0"/>
              <a:t>umbrella structure and PF and TF </a:t>
            </a:r>
            <a:r>
              <a:rPr lang="en-US" sz="1800" i="0" dirty="0" smtClean="0"/>
              <a:t>coil supports</a:t>
            </a:r>
            <a:endParaRPr lang="en-US" sz="1800" i="0" dirty="0"/>
          </a:p>
        </p:txBody>
      </p:sp>
      <p:sp>
        <p:nvSpPr>
          <p:cNvPr id="60" name="TextBox 26"/>
          <p:cNvSpPr txBox="1">
            <a:spLocks noChangeArrowheads="1"/>
          </p:cNvSpPr>
          <p:nvPr/>
        </p:nvSpPr>
        <p:spPr bwMode="auto">
          <a:xfrm>
            <a:off x="185948" y="1524000"/>
            <a:ext cx="31854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dirty="0" smtClean="0"/>
              <a:t>Simplified inner </a:t>
            </a:r>
            <a:r>
              <a:rPr lang="en-US" sz="1800" i="0" dirty="0"/>
              <a:t>TF design</a:t>
            </a:r>
          </a:p>
          <a:p>
            <a:r>
              <a:rPr lang="en-US" sz="1600" i="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single </a:t>
            </a:r>
            <a:r>
              <a:rPr lang="en-US" sz="1600" dirty="0">
                <a:solidFill>
                  <a:srgbClr val="FF0000"/>
                </a:solidFill>
              </a:rPr>
              <a:t>layer of TF </a:t>
            </a:r>
            <a:r>
              <a:rPr lang="en-US" sz="1600" dirty="0" smtClean="0">
                <a:solidFill>
                  <a:srgbClr val="FF0000"/>
                </a:solidFill>
              </a:rPr>
              <a:t>conductors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28"/>
          <p:cNvCxnSpPr>
            <a:cxnSpLocks noChangeShapeType="1"/>
          </p:cNvCxnSpPr>
          <p:nvPr/>
        </p:nvCxnSpPr>
        <p:spPr bwMode="auto">
          <a:xfrm flipH="1">
            <a:off x="1676400" y="2438400"/>
            <a:ext cx="1219200" cy="6350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" name="Straight Arrow Connector 29"/>
          <p:cNvCxnSpPr>
            <a:cxnSpLocks noChangeShapeType="1"/>
          </p:cNvCxnSpPr>
          <p:nvPr/>
        </p:nvCxnSpPr>
        <p:spPr bwMode="auto">
          <a:xfrm flipH="1">
            <a:off x="4038600" y="3429000"/>
            <a:ext cx="304800" cy="19812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" name="Straight Arrow Connector 32"/>
          <p:cNvCxnSpPr>
            <a:cxnSpLocks noChangeShapeType="1"/>
          </p:cNvCxnSpPr>
          <p:nvPr/>
        </p:nvCxnSpPr>
        <p:spPr bwMode="auto">
          <a:xfrm flipH="1">
            <a:off x="1219200" y="2133600"/>
            <a:ext cx="762000" cy="11430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" name="Straight Arrow Connector 29"/>
          <p:cNvCxnSpPr>
            <a:cxnSpLocks noChangeShapeType="1"/>
          </p:cNvCxnSpPr>
          <p:nvPr/>
        </p:nvCxnSpPr>
        <p:spPr bwMode="auto">
          <a:xfrm flipH="1">
            <a:off x="2971800" y="3429000"/>
            <a:ext cx="1371600" cy="12192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1" name="Straight Arrow Connector 29"/>
          <p:cNvCxnSpPr>
            <a:cxnSpLocks noChangeShapeType="1"/>
          </p:cNvCxnSpPr>
          <p:nvPr/>
        </p:nvCxnSpPr>
        <p:spPr bwMode="auto">
          <a:xfrm flipH="1">
            <a:off x="2286000" y="3429000"/>
            <a:ext cx="2057400" cy="4572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0" name="Straight Connector 79"/>
          <p:cNvCxnSpPr/>
          <p:nvPr/>
        </p:nvCxnSpPr>
        <p:spPr bwMode="auto">
          <a:xfrm>
            <a:off x="4343400" y="3429000"/>
            <a:ext cx="228600" cy="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749800" cy="2298700"/>
          </a:xfrm>
        </p:spPr>
        <p:txBody>
          <a:bodyPr/>
          <a:lstStyle/>
          <a:p>
            <a:pPr marL="273050" lvl="1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1" dirty="0" smtClean="0">
                <a:ea typeface="ＭＳ Ｐゴシック" pitchFamily="34" charset="-128"/>
              </a:rPr>
              <a:t>TF bundle short occurred ~ 2 feet from the bottom in a relatively low mechanical stress </a:t>
            </a:r>
            <a:r>
              <a:rPr lang="en-US" sz="1800" b="1" dirty="0" smtClean="0">
                <a:ea typeface="ＭＳ Ｐゴシック" pitchFamily="34" charset="-128"/>
              </a:rPr>
              <a:t>area</a:t>
            </a:r>
            <a:endParaRPr lang="en-US" sz="1800" b="1" dirty="0" smtClean="0">
              <a:ea typeface="ＭＳ Ｐゴシック" pitchFamily="34" charset="-128"/>
            </a:endParaRPr>
          </a:p>
          <a:p>
            <a:pPr marL="273050" lvl="1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1" dirty="0" smtClean="0">
                <a:ea typeface="ＭＳ Ｐゴシック" pitchFamily="34" charset="-128"/>
              </a:rPr>
              <a:t>TF bundle dissection and analyses showed no sign of </a:t>
            </a:r>
            <a:r>
              <a:rPr lang="en-US" sz="1800" b="1" dirty="0" smtClean="0">
                <a:ea typeface="ＭＳ Ｐゴシック" pitchFamily="34" charset="-128"/>
              </a:rPr>
              <a:t>fatigue</a:t>
            </a:r>
            <a:endParaRPr lang="en-US" sz="1800" b="1" dirty="0" smtClean="0">
              <a:ea typeface="ＭＳ Ｐゴシック" pitchFamily="34" charset="-128"/>
            </a:endParaRPr>
          </a:p>
          <a:p>
            <a:pPr marL="273050" lvl="1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F3300"/>
                </a:solidFill>
                <a:ea typeface="ＭＳ Ｐゴシック" pitchFamily="34" charset="-128"/>
              </a:rPr>
              <a:t>Zinc chloride based flux </a:t>
            </a:r>
            <a:r>
              <a:rPr lang="en-US" sz="1800" b="1" dirty="0" smtClean="0">
                <a:ea typeface="ＭＳ Ｐゴシック" pitchFamily="34" charset="-128"/>
              </a:rPr>
              <a:t>used for cooling water tube soldering </a:t>
            </a:r>
            <a:r>
              <a:rPr lang="en-US" sz="1800" b="1" dirty="0" smtClean="0">
                <a:solidFill>
                  <a:srgbClr val="FF3300"/>
                </a:solidFill>
                <a:ea typeface="ＭＳ Ｐゴシック" pitchFamily="34" charset="-128"/>
              </a:rPr>
              <a:t>was the cause</a:t>
            </a:r>
            <a:r>
              <a:rPr lang="en-US" sz="1800" b="1" dirty="0" smtClean="0">
                <a:ea typeface="ＭＳ Ｐゴシック" pitchFamily="34" charset="-128"/>
              </a:rPr>
              <a:t> of insulation failure. </a:t>
            </a:r>
          </a:p>
          <a:p>
            <a:pPr marL="273050" lvl="1" indent="-273050">
              <a:spcBef>
                <a:spcPts val="600"/>
              </a:spcBef>
              <a:buFontTx/>
              <a:buNone/>
            </a:pPr>
            <a:endParaRPr lang="en-US" sz="1800" b="1" dirty="0" smtClean="0">
              <a:ea typeface="ＭＳ Ｐゴシック" pitchFamily="34" charset="-128"/>
            </a:endParaRPr>
          </a:p>
          <a:p>
            <a:pPr marL="273050" lvl="1" indent="-273050">
              <a:spcBef>
                <a:spcPts val="600"/>
              </a:spcBef>
              <a:buFontTx/>
              <a:buNone/>
            </a:pPr>
            <a:endParaRPr lang="en-US" sz="1800" b="1" dirty="0" smtClean="0">
              <a:ea typeface="ＭＳ Ｐゴシック" pitchFamily="34" charset="-128"/>
            </a:endParaRPr>
          </a:p>
          <a:p>
            <a:pPr marL="273050" lvl="1" indent="-273050">
              <a:spcBef>
                <a:spcPts val="600"/>
              </a:spcBef>
              <a:buFontTx/>
              <a:buNone/>
            </a:pPr>
            <a:endParaRPr lang="en-US" sz="1800" b="1" dirty="0" smtClean="0">
              <a:ea typeface="ＭＳ Ｐゴシック" pitchFamily="34" charset="-128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-838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0488" indent="-547688" algn="ctr">
              <a:buFontTx/>
              <a:buNone/>
            </a:pPr>
            <a:endParaRPr lang="en-US" sz="2000" i="0">
              <a:solidFill>
                <a:srgbClr val="0000CC"/>
              </a:solidFill>
            </a:endParaRPr>
          </a:p>
        </p:txBody>
      </p:sp>
      <p:pic>
        <p:nvPicPr>
          <p:cNvPr id="23556" name="Picture 21"/>
          <p:cNvPicPr>
            <a:picLocks noChangeAspect="1"/>
          </p:cNvPicPr>
          <p:nvPr/>
        </p:nvPicPr>
        <p:blipFill>
          <a:blip r:embed="rId2" cstate="print"/>
          <a:srcRect l="6516" t="8696" r="1303"/>
          <a:stretch>
            <a:fillRect/>
          </a:stretch>
        </p:blipFill>
        <p:spPr bwMode="auto">
          <a:xfrm>
            <a:off x="4800600" y="1131888"/>
            <a:ext cx="36941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8"/>
          <p:cNvSpPr txBox="1">
            <a:spLocks noChangeArrowheads="1"/>
          </p:cNvSpPr>
          <p:nvPr/>
        </p:nvSpPr>
        <p:spPr bwMode="auto">
          <a:xfrm>
            <a:off x="5143500" y="857250"/>
            <a:ext cx="2938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>
                <a:solidFill>
                  <a:srgbClr val="000000"/>
                </a:solidFill>
              </a:rPr>
              <a:t>Dissection of shorted region</a:t>
            </a:r>
          </a:p>
        </p:txBody>
      </p:sp>
      <p:sp>
        <p:nvSpPr>
          <p:cNvPr id="23558" name="TextBox 19"/>
          <p:cNvSpPr txBox="1">
            <a:spLocks noChangeArrowheads="1"/>
          </p:cNvSpPr>
          <p:nvPr/>
        </p:nvSpPr>
        <p:spPr bwMode="auto">
          <a:xfrm>
            <a:off x="101600" y="6159500"/>
            <a:ext cx="896620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/>
              <a:t>TF Upgrade will use resin flux and improved procedures for removing the flux residues</a:t>
            </a:r>
          </a:p>
        </p:txBody>
      </p:sp>
      <p:sp>
        <p:nvSpPr>
          <p:cNvPr id="23559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0488" indent="-547688" algn="ctr">
              <a:lnSpc>
                <a:spcPts val="2638"/>
              </a:lnSpc>
              <a:buFontTx/>
              <a:buNone/>
            </a:pPr>
            <a:r>
              <a:rPr lang="en-US" sz="3200" i="0" dirty="0">
                <a:solidFill>
                  <a:schemeClr val="accent2"/>
                </a:solidFill>
              </a:rPr>
              <a:t>NSTX TF Fault Occurred on July 20, 2011</a:t>
            </a:r>
          </a:p>
          <a:p>
            <a:pPr marL="90488" indent="-547688" algn="ctr">
              <a:lnSpc>
                <a:spcPts val="2638"/>
              </a:lnSpc>
              <a:buFontTx/>
              <a:buNone/>
            </a:pPr>
            <a:r>
              <a:rPr lang="en-US" sz="2400" i="0" dirty="0">
                <a:solidFill>
                  <a:srgbClr val="FF0000"/>
                </a:solidFill>
              </a:rPr>
              <a:t>TF Bundle Operated for 7+ years for 20,000 shots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23560" name="Picture 2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3621088"/>
            <a:ext cx="34290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3862805"/>
            <a:ext cx="3848100" cy="237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Left Arrow 24"/>
          <p:cNvSpPr>
            <a:spLocks noChangeArrowheads="1"/>
          </p:cNvSpPr>
          <p:nvPr/>
        </p:nvSpPr>
        <p:spPr bwMode="auto">
          <a:xfrm flipH="1">
            <a:off x="4064000" y="5067300"/>
            <a:ext cx="647700" cy="3556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FF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63" name="Slide Number Placeholder 40"/>
          <p:cNvSpPr>
            <a:spLocks noGrp="1"/>
          </p:cNvSpPr>
          <p:nvPr>
            <p:ph type="sldNum" sz="quarter" idx="4294967295"/>
          </p:nvPr>
        </p:nvSpPr>
        <p:spPr>
          <a:xfrm>
            <a:off x="7010400" y="6543675"/>
            <a:ext cx="2133600" cy="365125"/>
          </a:xfrm>
          <a:prstGeom prst="rect">
            <a:avLst/>
          </a:prstGeom>
          <a:noFill/>
        </p:spPr>
        <p:txBody>
          <a:bodyPr anchor="t"/>
          <a:lstStyle/>
          <a:p>
            <a:fld id="{5C994D4A-0002-4B92-8928-A8BF4D87C8CF}" type="slidenum">
              <a:rPr lang="en-US" sz="1400" b="0" smtClean="0">
                <a:latin typeface="Times" charset="0"/>
              </a:rPr>
              <a:pPr/>
              <a:t>12</a:t>
            </a:fld>
            <a:endParaRPr lang="en-US" sz="1400" b="0" smtClean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The NSTX-U center-stack design incorporates improvements that address factors contributing to NSTX center-stack failure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1371600"/>
            <a:ext cx="5391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Single-layer vs. double layer design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Reduced voltage stress between conductors (30 volts)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Terminal voltage (1 kV) is across quadrant segments where there is increased insulation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VPI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B-Stage glass resin system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More homogenous insulation system without voids</a:t>
            </a:r>
          </a:p>
          <a:p>
            <a:pPr marL="285750" indent="-285750">
              <a:spcBef>
                <a:spcPct val="20000"/>
              </a:spcBef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Bundle manufacturing improved to address residual solder flux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–"/>
            </a:pPr>
            <a:r>
              <a:rPr lang="en-US" sz="2000" b="0" i="0" kern="0" noProof="0" dirty="0" smtClean="0">
                <a:solidFill>
                  <a:schemeClr val="accent2"/>
                </a:solidFill>
                <a:ea typeface="ＭＳ Ｐゴシック" pitchFamily="1" charset="-128"/>
              </a:rPr>
              <a:t>Less corrosive flux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ea typeface="ＭＳ Ｐゴシック" pitchFamily="1" charset="-128"/>
              </a:rPr>
              <a:t>Post-soldering </a:t>
            </a:r>
            <a:r>
              <a:rPr lang="en-US" sz="2000" b="0" i="0" kern="0" dirty="0" err="1" smtClean="0">
                <a:solidFill>
                  <a:schemeClr val="accent2"/>
                </a:solidFill>
                <a:ea typeface="ＭＳ Ｐゴシック" pitchFamily="1" charset="-128"/>
              </a:rPr>
              <a:t>bakeout</a:t>
            </a:r>
            <a:endParaRPr lang="en-US" sz="2000" b="0" i="0" kern="0" noProof="0" dirty="0" smtClean="0">
              <a:solidFill>
                <a:schemeClr val="accent2"/>
              </a:solidFill>
              <a:ea typeface="ＭＳ Ｐゴシック" pitchFamily="1" charset="-128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 descr="image00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990600"/>
            <a:ext cx="28194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2" descr="CS_comparison"/>
          <p:cNvPicPr>
            <a:picLocks noChangeAspect="1" noChangeArrowheads="1"/>
          </p:cNvPicPr>
          <p:nvPr/>
        </p:nvPicPr>
        <p:blipFill>
          <a:blip r:embed="rId3" cstate="print"/>
          <a:srcRect l="6194" t="72353" r="60393" b="8038"/>
          <a:stretch>
            <a:fillRect/>
          </a:stretch>
        </p:blipFill>
        <p:spPr bwMode="auto">
          <a:xfrm>
            <a:off x="5867400" y="3816350"/>
            <a:ext cx="2590800" cy="2051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29600" y="4114800"/>
            <a:ext cx="6270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Old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29600" y="1219200"/>
            <a:ext cx="764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New</a:t>
            </a:r>
          </a:p>
        </p:txBody>
      </p:sp>
      <p:cxnSp>
        <p:nvCxnSpPr>
          <p:cNvPr id="9" name="Straight Arrow Connector 10"/>
          <p:cNvCxnSpPr>
            <a:cxnSpLocks noChangeShapeType="1"/>
            <a:endCxn id="10" idx="1"/>
          </p:cNvCxnSpPr>
          <p:nvPr/>
        </p:nvCxnSpPr>
        <p:spPr bwMode="auto">
          <a:xfrm>
            <a:off x="5029200" y="2133600"/>
            <a:ext cx="6858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Left Brace 11"/>
          <p:cNvSpPr>
            <a:spLocks/>
          </p:cNvSpPr>
          <p:nvPr/>
        </p:nvSpPr>
        <p:spPr bwMode="auto">
          <a:xfrm>
            <a:off x="5715000" y="2133600"/>
            <a:ext cx="152400" cy="304800"/>
          </a:xfrm>
          <a:prstGeom prst="leftBrace">
            <a:avLst>
              <a:gd name="adj1" fmla="val 14335"/>
              <a:gd name="adj2" fmla="val 50000"/>
            </a:avLst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1" name="Straight Arrow Connector 13"/>
          <p:cNvCxnSpPr>
            <a:cxnSpLocks noChangeShapeType="1"/>
            <a:endCxn id="12" idx="1"/>
          </p:cNvCxnSpPr>
          <p:nvPr/>
        </p:nvCxnSpPr>
        <p:spPr bwMode="auto">
          <a:xfrm>
            <a:off x="5029200" y="2133600"/>
            <a:ext cx="1503596" cy="235295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6477000" y="4419600"/>
            <a:ext cx="381000" cy="45720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cxnSp>
        <p:nvCxnSpPr>
          <p:cNvPr id="34" name="Straight Connector 33"/>
          <p:cNvCxnSpPr/>
          <p:nvPr/>
        </p:nvCxnSpPr>
        <p:spPr bwMode="auto">
          <a:xfrm flipH="1">
            <a:off x="4724400" y="21336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ＭＳ Ｐゴシック" pitchFamily="1" charset="-128"/>
              </a:rPr>
              <a:t>Friction stir </a:t>
            </a:r>
            <a:r>
              <a:rPr lang="en-US" b="1" dirty="0" smtClean="0">
                <a:ea typeface="ＭＳ Ｐゴシック" pitchFamily="1" charset="-128"/>
              </a:rPr>
              <a:t>welding </a:t>
            </a:r>
            <a:r>
              <a:rPr lang="en-US" b="1" dirty="0" smtClean="0">
                <a:ea typeface="ＭＳ Ｐゴシック" pitchFamily="1" charset="-128"/>
              </a:rPr>
              <a:t>of </a:t>
            </a:r>
            <a:r>
              <a:rPr lang="en-US" dirty="0" smtClean="0">
                <a:ea typeface="ＭＳ Ｐゴシック" pitchFamily="1" charset="-128"/>
              </a:rPr>
              <a:t>TF flags to vertical TF </a:t>
            </a:r>
            <a:br>
              <a:rPr lang="en-US" dirty="0" smtClean="0">
                <a:ea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</a:rPr>
              <a:t>conductors </a:t>
            </a:r>
            <a:r>
              <a:rPr lang="en-US" dirty="0" smtClean="0">
                <a:ea typeface="ＭＳ Ｐゴシック" pitchFamily="1" charset="-128"/>
              </a:rPr>
              <a:t>i</a:t>
            </a:r>
            <a:r>
              <a:rPr lang="en-US" dirty="0" smtClean="0">
                <a:ea typeface="ＭＳ Ｐゴシック" pitchFamily="1" charset="-128"/>
              </a:rPr>
              <a:t>s producing high-quality joints </a:t>
            </a:r>
            <a:endParaRPr lang="en-US" b="1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pic>
        <p:nvPicPr>
          <p:cNvPr id="19459" name="Picture 5" descr="C:\Users\rstrykow\Desktop\NSTX UPGRADE\photos\IMG_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1143000"/>
            <a:ext cx="3514725" cy="5238750"/>
          </a:xfrm>
          <a:prstGeom prst="rect">
            <a:avLst/>
          </a:prstGeom>
          <a:noFill/>
          <a:ln w="53975">
            <a:noFill/>
            <a:miter lim="800000"/>
            <a:headEnd/>
            <a:tailEnd/>
          </a:ln>
        </p:spPr>
      </p:pic>
      <p:pic>
        <p:nvPicPr>
          <p:cNvPr id="19460" name="Picture 2" descr="C:\Users\rstrykow\Desktop\NSTX UPGRADE\photos\parts_Page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44600"/>
            <a:ext cx="5181600" cy="4964113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794000" y="1412875"/>
            <a:ext cx="1549400" cy="3581400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105400" y="1412875"/>
            <a:ext cx="2209800" cy="3581400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276600" y="1184275"/>
            <a:ext cx="2843213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Friction stir weld joint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14</a:t>
            </a:fld>
            <a:endParaRPr lang="en-US" sz="900" i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 smtClean="0">
                <a:ea typeface="ＭＳ Ｐゴシック" pitchFamily="1" charset="-128"/>
              </a:rPr>
              <a:t>Improved soldering and flux removal process </a:t>
            </a:r>
            <a:br>
              <a:rPr lang="en-US" sz="2800" b="1" dirty="0" smtClean="0">
                <a:ea typeface="ＭＳ Ｐゴシック" pitchFamily="1" charset="-128"/>
              </a:rPr>
            </a:br>
            <a:r>
              <a:rPr lang="en-US" sz="2800" b="1" dirty="0" smtClean="0">
                <a:ea typeface="ＭＳ Ｐゴシック" pitchFamily="1" charset="-128"/>
              </a:rPr>
              <a:t>for TF cooling tubes has also been developed </a:t>
            </a:r>
            <a:endParaRPr lang="en-US" sz="2800" b="1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pic>
        <p:nvPicPr>
          <p:cNvPr id="21508" name="Picture 3" descr="C:\Users\rstrykow\Desktop\NSTX UPGRADE\photos\TF soldering\detail 2\SN107 Solder OPS 20120614_Page_08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743200" y="990599"/>
            <a:ext cx="3766889" cy="266822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4" descr="C:\Users\rstrykow\Desktop\NSTX UPGRADE\photos\TF soldering\detail 1\SN107 RE-FLOW RE-SEAT OPS 20120618_Page_16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310335" y="990600"/>
            <a:ext cx="3833665" cy="27006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6" descr="C:\Users\rstrykow\Desktop\NSTX UPGRADE\photos\TF soldering\solder bar 101 -03.JPG"/>
          <p:cNvPicPr>
            <a:picLocks noChangeAspect="1" noChangeArrowheads="1"/>
          </p:cNvPicPr>
          <p:nvPr/>
        </p:nvPicPr>
        <p:blipFill>
          <a:blip r:embed="rId4" cstate="print">
            <a:lum bright="22000"/>
          </a:blip>
          <a:srcRect/>
          <a:stretch>
            <a:fillRect/>
          </a:stretch>
        </p:blipFill>
        <p:spPr bwMode="auto">
          <a:xfrm>
            <a:off x="76200" y="3352800"/>
            <a:ext cx="2465295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5" name="TextBox 19"/>
          <p:cNvSpPr txBox="1">
            <a:spLocks noChangeArrowheads="1"/>
          </p:cNvSpPr>
          <p:nvPr/>
        </p:nvSpPr>
        <p:spPr bwMode="auto">
          <a:xfrm>
            <a:off x="2971800" y="3505200"/>
            <a:ext cx="2149199" cy="58477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/>
              <a:t>Bar heated, solder paste added</a:t>
            </a:r>
          </a:p>
        </p:txBody>
      </p:sp>
      <p:sp>
        <p:nvSpPr>
          <p:cNvPr id="21517" name="TextBox 21"/>
          <p:cNvSpPr txBox="1">
            <a:spLocks noChangeArrowheads="1"/>
          </p:cNvSpPr>
          <p:nvPr/>
        </p:nvSpPr>
        <p:spPr bwMode="auto">
          <a:xfrm>
            <a:off x="211457" y="6019800"/>
            <a:ext cx="2150743" cy="338554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/>
              <a:t>Bar ground </a:t>
            </a:r>
            <a:r>
              <a:rPr lang="en-US" sz="1600" i="0" dirty="0" smtClean="0"/>
              <a:t>smooth</a:t>
            </a:r>
            <a:endParaRPr lang="en-US" sz="1600" i="0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15</a:t>
            </a:fld>
            <a:endParaRPr lang="en-US" sz="900" i="0" smtClean="0"/>
          </a:p>
        </p:txBody>
      </p:sp>
      <p:sp>
        <p:nvSpPr>
          <p:cNvPr id="19" name="Right Arrow 18"/>
          <p:cNvSpPr/>
          <p:nvPr/>
        </p:nvSpPr>
        <p:spPr>
          <a:xfrm>
            <a:off x="4876800" y="2209800"/>
            <a:ext cx="824477" cy="29192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" name="Picture 2" descr="C:\Users\rstrykow\Desktop\NSTX UPGRADE\photos\TF soldering\detail 2\SN107 Solder OPS 20120614_Page_03.jpg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/>
          <a:stretch>
            <a:fillRect/>
          </a:stretch>
        </p:blipFill>
        <p:spPr bwMode="auto">
          <a:xfrm>
            <a:off x="76200" y="990600"/>
            <a:ext cx="2469312" cy="3124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>
          <a:xfrm>
            <a:off x="2133600" y="2146476"/>
            <a:ext cx="824477" cy="29192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28600" y="3352800"/>
            <a:ext cx="2150744" cy="830997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/>
              <a:t>Bar placed on heat plate, cooling tube inserted into grove</a:t>
            </a:r>
          </a:p>
        </p:txBody>
      </p:sp>
      <p:pic>
        <p:nvPicPr>
          <p:cNvPr id="23" name="Content Placeholder 3" descr="IMG_5317.JPG"/>
          <p:cNvPicPr>
            <a:picLocks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6200000">
            <a:off x="3068639" y="3713163"/>
            <a:ext cx="2092327" cy="274320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048000" y="5892225"/>
            <a:ext cx="18288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600" i="0" dirty="0">
                <a:solidFill>
                  <a:srgbClr val="0000FF"/>
                </a:solidFill>
                <a:latin typeface="Arial" pitchFamily="34" charset="0"/>
              </a:rPr>
              <a:t>Close up views of solder joint</a:t>
            </a:r>
          </a:p>
        </p:txBody>
      </p:sp>
      <p:pic>
        <p:nvPicPr>
          <p:cNvPr id="26" name="Picture 25" descr="IMG_5427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6172200" y="3886200"/>
            <a:ext cx="2501901" cy="2501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791200" y="5638800"/>
            <a:ext cx="3124200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i="0" dirty="0">
                <a:latin typeface="Arial" pitchFamily="34" charset="0"/>
              </a:rPr>
              <a:t>G</a:t>
            </a:r>
            <a:r>
              <a:rPr lang="en-US" sz="1600" i="0" dirty="0" smtClean="0">
                <a:latin typeface="Arial" pitchFamily="34" charset="0"/>
              </a:rPr>
              <a:t>ood </a:t>
            </a:r>
            <a:r>
              <a:rPr lang="en-US" sz="1600" i="0" dirty="0">
                <a:latin typeface="Arial" pitchFamily="34" charset="0"/>
              </a:rPr>
              <a:t>wetting of both the tube and copper bar, indicating effectiveness of </a:t>
            </a:r>
            <a:r>
              <a:rPr lang="en-US" sz="1600" i="0" dirty="0" smtClean="0">
                <a:latin typeface="Arial" pitchFamily="34" charset="0"/>
              </a:rPr>
              <a:t>flux</a:t>
            </a:r>
            <a:endParaRPr lang="en-US" sz="1600" i="0" dirty="0">
              <a:latin typeface="Arial" pitchFamily="34" charset="0"/>
            </a:endParaRPr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6248400" y="3276600"/>
            <a:ext cx="2057400" cy="830997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0" dirty="0"/>
              <a:t>Solder flowing. Supplemental heat applied by </a:t>
            </a:r>
            <a:r>
              <a:rPr lang="en-US" sz="1600" i="0" dirty="0" smtClean="0"/>
              <a:t>torch</a:t>
            </a:r>
            <a:endParaRPr lang="en-US" sz="16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bd004c1d-f417-492c-8fbb-79f9c1642b44" descr="1A2D21DF-6C51-4A73-B5ED-75D19B3F1D1A@pppl"/>
          <p:cNvPicPr>
            <a:picLocks noChangeAspect="1" noChangeArrowheads="1"/>
          </p:cNvPicPr>
          <p:nvPr/>
        </p:nvPicPr>
        <p:blipFill>
          <a:blip r:embed="rId3" cstate="print"/>
          <a:srcRect l="9869" t="43755" r="6168"/>
          <a:stretch>
            <a:fillRect/>
          </a:stretch>
        </p:blipFill>
        <p:spPr bwMode="auto">
          <a:xfrm>
            <a:off x="3494087" y="3765550"/>
            <a:ext cx="2754313" cy="1831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557" name="Rectangle 4"/>
          <p:cNvSpPr txBox="1">
            <a:spLocks noChangeArrowheads="1"/>
          </p:cNvSpPr>
          <p:nvPr/>
        </p:nvSpPr>
        <p:spPr bwMode="auto">
          <a:xfrm>
            <a:off x="76200" y="6019800"/>
            <a:ext cx="5715000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i="0" dirty="0">
                <a:solidFill>
                  <a:srgbClr val="0000FF"/>
                </a:solidFill>
                <a:latin typeface="+mn-lt"/>
                <a:ea typeface="ＭＳ Ｐゴシック" pitchFamily="1" charset="-128"/>
              </a:rPr>
              <a:t>Wire EDM instead of laminated build</a:t>
            </a:r>
            <a:endParaRPr lang="en-US" sz="2800" b="1" i="0" dirty="0">
              <a:solidFill>
                <a:srgbClr val="0000FF"/>
              </a:solidFill>
              <a:latin typeface="+mn-lt"/>
              <a:ea typeface="ＭＳ Ｐゴシック" pitchFamily="1" charset="-128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4467225" y="2962275"/>
            <a:ext cx="415925" cy="1588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3563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6C5BFF-CC98-4F0F-B0FF-B8E3615ED87A}" type="slidenum">
              <a:rPr lang="en-US" smtClean="0">
                <a:ea typeface="ＭＳ Ｐゴシック" pitchFamily="1" charset="-128"/>
              </a:rPr>
              <a:pPr/>
              <a:t>16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23564" name="Title 1"/>
          <p:cNvSpPr txBox="1">
            <a:spLocks/>
          </p:cNvSpPr>
          <p:nvPr/>
        </p:nvSpPr>
        <p:spPr bwMode="auto">
          <a:xfrm>
            <a:off x="0" y="0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i="0" dirty="0" smtClean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Features of TF </a:t>
            </a:r>
            <a:r>
              <a:rPr lang="en-US" sz="2800" i="0" dirty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inner/outer </a:t>
            </a:r>
            <a:r>
              <a:rPr lang="en-US" sz="2800" i="0" dirty="0" smtClean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flex </a:t>
            </a:r>
            <a:r>
              <a:rPr lang="en-US" sz="2800" i="0" dirty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strap connector</a:t>
            </a:r>
          </a:p>
        </p:txBody>
      </p:sp>
      <p:pic>
        <p:nvPicPr>
          <p:cNvPr id="23565" name="Picture 9" descr="Princeton-5-8ths-MST-Concept-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25" y="1281113"/>
            <a:ext cx="2057400" cy="1995487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1" name="Group 50"/>
          <p:cNvGrpSpPr/>
          <p:nvPr/>
        </p:nvGrpSpPr>
        <p:grpSpPr>
          <a:xfrm>
            <a:off x="6629400" y="3691830"/>
            <a:ext cx="2166558" cy="2785170"/>
            <a:chOff x="6605967" y="3657600"/>
            <a:chExt cx="2166558" cy="2785170"/>
          </a:xfrm>
        </p:grpSpPr>
        <p:pic>
          <p:nvPicPr>
            <p:cNvPr id="23556" name="Picture 5" descr="C:\Users\rstrykow\Desktop\ICENES2011\photo 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11438" y="3657600"/>
              <a:ext cx="2148778" cy="275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Box 10"/>
            <p:cNvSpPr txBox="1">
              <a:spLocks noChangeArrowheads="1"/>
            </p:cNvSpPr>
            <p:nvPr/>
          </p:nvSpPr>
          <p:spPr bwMode="auto">
            <a:xfrm>
              <a:off x="6605967" y="5796439"/>
              <a:ext cx="2166558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b="1" i="0" dirty="0">
                  <a:solidFill>
                    <a:schemeClr val="accent2"/>
                  </a:solidFill>
                  <a:ea typeface="ＭＳ Ｐゴシック" pitchFamily="34" charset="-128"/>
                </a:rPr>
                <a:t>Testing (60,000 cycles)</a:t>
              </a:r>
            </a:p>
          </p:txBody>
        </p:sp>
      </p:grpSp>
      <p:sp>
        <p:nvSpPr>
          <p:cNvPr id="23568" name="TextBox 20"/>
          <p:cNvSpPr txBox="1">
            <a:spLocks noChangeArrowheads="1"/>
          </p:cNvSpPr>
          <p:nvPr/>
        </p:nvSpPr>
        <p:spPr bwMode="auto">
          <a:xfrm>
            <a:off x="3084513" y="2209800"/>
            <a:ext cx="11064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/>
              <a:t>Inner TF</a:t>
            </a:r>
          </a:p>
        </p:txBody>
      </p:sp>
      <p:sp>
        <p:nvSpPr>
          <p:cNvPr id="23569" name="TextBox 21"/>
          <p:cNvSpPr txBox="1">
            <a:spLocks noChangeArrowheads="1"/>
          </p:cNvSpPr>
          <p:nvPr/>
        </p:nvSpPr>
        <p:spPr bwMode="auto">
          <a:xfrm>
            <a:off x="7324725" y="2027237"/>
            <a:ext cx="14382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 err="1"/>
              <a:t>Supernuts</a:t>
            </a:r>
            <a:r>
              <a:rPr lang="en-US" sz="1200" i="0" baseline="30000" dirty="0">
                <a:latin typeface="Symbol" pitchFamily="18" charset="2"/>
                <a:sym typeface="Symbol" pitchFamily="18" charset="2"/>
              </a:rPr>
              <a:t></a:t>
            </a:r>
            <a:r>
              <a:rPr lang="en-US" sz="1600" i="0" dirty="0"/>
              <a:t> to be used to facilitate assembly </a:t>
            </a:r>
          </a:p>
        </p:txBody>
      </p:sp>
      <p:sp>
        <p:nvSpPr>
          <p:cNvPr id="23570" name="TextBox 22"/>
          <p:cNvSpPr txBox="1">
            <a:spLocks noChangeArrowheads="1"/>
          </p:cNvSpPr>
          <p:nvPr/>
        </p:nvSpPr>
        <p:spPr bwMode="auto">
          <a:xfrm>
            <a:off x="3008312" y="1490662"/>
            <a:ext cx="125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/>
              <a:t>Flex strap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14800" y="23622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88038" y="2179638"/>
            <a:ext cx="14366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10" descr="NSTX Coil Assy_DM Out-Maxwell I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192365"/>
            <a:ext cx="2133600" cy="2312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>
            <a:off x="4089400" y="1676400"/>
            <a:ext cx="1092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3570" idx="1"/>
          </p:cNvCxnSpPr>
          <p:nvPr/>
        </p:nvCxnSpPr>
        <p:spPr>
          <a:xfrm flipH="1">
            <a:off x="2590800" y="1659731"/>
            <a:ext cx="417512" cy="169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371600" y="23622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733800"/>
            <a:ext cx="32480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301875" y="4851400"/>
            <a:ext cx="822325" cy="40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i="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043238" y="4495800"/>
            <a:ext cx="414337" cy="346075"/>
          </a:xfrm>
          <a:custGeom>
            <a:avLst/>
            <a:gdLst>
              <a:gd name="connsiteX0" fmla="*/ 0 w 415158"/>
              <a:gd name="connsiteY0" fmla="*/ 345528 h 345528"/>
              <a:gd name="connsiteX1" fmla="*/ 31531 w 415158"/>
              <a:gd name="connsiteY1" fmla="*/ 282466 h 345528"/>
              <a:gd name="connsiteX2" fmla="*/ 149772 w 415158"/>
              <a:gd name="connsiteY2" fmla="*/ 109046 h 345528"/>
              <a:gd name="connsiteX3" fmla="*/ 378372 w 415158"/>
              <a:gd name="connsiteY3" fmla="*/ 14452 h 345528"/>
              <a:gd name="connsiteX4" fmla="*/ 370489 w 415158"/>
              <a:gd name="connsiteY4" fmla="*/ 22335 h 345528"/>
              <a:gd name="connsiteX5" fmla="*/ 386255 w 415158"/>
              <a:gd name="connsiteY5" fmla="*/ 14452 h 3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158" h="345528">
                <a:moveTo>
                  <a:pt x="0" y="345528"/>
                </a:moveTo>
                <a:cubicBezTo>
                  <a:pt x="3284" y="333704"/>
                  <a:pt x="6569" y="321880"/>
                  <a:pt x="31531" y="282466"/>
                </a:cubicBezTo>
                <a:cubicBezTo>
                  <a:pt x="56493" y="243052"/>
                  <a:pt x="91965" y="153715"/>
                  <a:pt x="149772" y="109046"/>
                </a:cubicBezTo>
                <a:cubicBezTo>
                  <a:pt x="207579" y="64377"/>
                  <a:pt x="341586" y="28904"/>
                  <a:pt x="378372" y="14452"/>
                </a:cubicBezTo>
                <a:cubicBezTo>
                  <a:pt x="415158" y="0"/>
                  <a:pt x="369175" y="22335"/>
                  <a:pt x="370489" y="22335"/>
                </a:cubicBezTo>
                <a:cubicBezTo>
                  <a:pt x="371803" y="22335"/>
                  <a:pt x="386255" y="14452"/>
                  <a:pt x="386255" y="14452"/>
                </a:cubicBezTo>
              </a:path>
            </a:pathLst>
          </a:cu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le 3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3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1828800" algn="l"/>
              </a:tabLst>
            </a:pPr>
            <a:r>
              <a:rPr lang="en-US" sz="2800" b="1" dirty="0" smtClean="0">
                <a:ea typeface="ＭＳ Ｐゴシック" pitchFamily="1" charset="-128"/>
              </a:rPr>
              <a:t>Center-stack fabrication is now underway</a:t>
            </a:r>
            <a:endParaRPr lang="en-US" sz="2800" b="1" dirty="0" smtClean="0">
              <a:ea typeface="ＭＳ Ｐゴシック" pitchFamily="1" charset="-128"/>
            </a:endParaRPr>
          </a:p>
        </p:txBody>
      </p:sp>
      <p:pic>
        <p:nvPicPr>
          <p:cNvPr id="22530" name="Picture 20" descr="C:\Users\rstrykow\Desktop\NSTX UPGRADE\photos\CS fabrication area\lifting tf conductor from oven (post williams bak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4008734" cy="521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9" descr="C:\Users\rstrykow\Desktop\NSTX UPGRADE\photos\CS fabrication area\trail insulation wrap on prototypeTF conduc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63661"/>
            <a:ext cx="3276600" cy="237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8" descr="C:\Users\rstrykow\Desktop\NSTX UPGRADE\photos\CS fabrication area\prottotype TF conducto b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32990"/>
            <a:ext cx="3323858" cy="24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1978617" y="1928800"/>
            <a:ext cx="688383" cy="50960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774696" y="2190794"/>
            <a:ext cx="692904" cy="857206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400800" y="3886200"/>
            <a:ext cx="1143000" cy="794014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228600" y="5646003"/>
            <a:ext cx="8686800" cy="830997"/>
          </a:xfrm>
          <a:prstGeom prst="rect">
            <a:avLst/>
          </a:prstGeom>
          <a:solidFill>
            <a:srgbClr val="FF9999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0" dirty="0" smtClean="0">
                <a:solidFill>
                  <a:schemeClr val="accent2"/>
                </a:solidFill>
              </a:rPr>
              <a:t>Now entering </a:t>
            </a:r>
            <a:r>
              <a:rPr lang="en-US" sz="2400" i="0" dirty="0">
                <a:solidFill>
                  <a:schemeClr val="accent2"/>
                </a:solidFill>
              </a:rPr>
              <a:t>the riskiest stage </a:t>
            </a:r>
            <a:r>
              <a:rPr lang="en-US" sz="2400" i="0" dirty="0" smtClean="0">
                <a:solidFill>
                  <a:schemeClr val="accent2"/>
                </a:solidFill>
              </a:rPr>
              <a:t>of project </a:t>
            </a:r>
            <a:r>
              <a:rPr lang="en-US" sz="2400" i="0" dirty="0" smtClean="0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en-US" sz="2400" i="0" dirty="0" smtClean="0">
                <a:solidFill>
                  <a:schemeClr val="accent2"/>
                </a:solidFill>
              </a:rPr>
              <a:t> inner </a:t>
            </a:r>
            <a:r>
              <a:rPr lang="en-US" sz="2400" i="0" dirty="0">
                <a:solidFill>
                  <a:schemeClr val="accent2"/>
                </a:solidFill>
              </a:rPr>
              <a:t>TF and OH fabrication and </a:t>
            </a:r>
            <a:r>
              <a:rPr lang="en-US" sz="2400" i="0" dirty="0" smtClean="0">
                <a:solidFill>
                  <a:schemeClr val="accent2"/>
                </a:solidFill>
              </a:rPr>
              <a:t>VPI – will VPI 1</a:t>
            </a:r>
            <a:r>
              <a:rPr lang="en-US" sz="2400" i="0" baseline="30000" dirty="0" smtClean="0">
                <a:solidFill>
                  <a:schemeClr val="accent2"/>
                </a:solidFill>
              </a:rPr>
              <a:t>st</a:t>
            </a:r>
            <a:r>
              <a:rPr lang="en-US" sz="2400" i="0" dirty="0" smtClean="0">
                <a:solidFill>
                  <a:schemeClr val="accent2"/>
                </a:solidFill>
              </a:rPr>
              <a:t> quadrant in Sept/Oct</a:t>
            </a:r>
            <a:endParaRPr lang="en-US" sz="2400" i="0" dirty="0">
              <a:solidFill>
                <a:schemeClr val="accent2"/>
              </a:solidFill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441607" y="3039070"/>
            <a:ext cx="1702393" cy="923330"/>
          </a:xfrm>
          <a:prstGeom prst="rect">
            <a:avLst/>
          </a:prstGeom>
          <a:solidFill>
            <a:srgbClr val="FFFF00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0" dirty="0"/>
              <a:t>Bar being wrapped with </a:t>
            </a:r>
            <a:r>
              <a:rPr lang="en-US" sz="1800" i="0" dirty="0" smtClean="0"/>
              <a:t>insulation</a:t>
            </a:r>
            <a:endParaRPr lang="en-US" sz="1800" i="0" dirty="0"/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6200" y="1219200"/>
            <a:ext cx="1902417" cy="1477328"/>
          </a:xfrm>
          <a:prstGeom prst="rect">
            <a:avLst/>
          </a:prstGeom>
          <a:solidFill>
            <a:srgbClr val="FFFF00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0" dirty="0"/>
              <a:t>Conductor bar being removed from oven after </a:t>
            </a:r>
            <a:r>
              <a:rPr lang="en-US" sz="1800" i="0" dirty="0" smtClean="0"/>
              <a:t>post-solder </a:t>
            </a:r>
            <a:r>
              <a:rPr lang="en-US" sz="1800" i="0" dirty="0"/>
              <a:t>bake </a:t>
            </a:r>
            <a:r>
              <a:rPr lang="en-US" sz="1800" i="0" dirty="0" smtClean="0"/>
              <a:t>out</a:t>
            </a:r>
            <a:endParaRPr lang="en-US" sz="1800" i="0" dirty="0"/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629400"/>
            <a:ext cx="762000" cy="1524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E6C5BFF-CC98-4F0F-B0FF-B8E3615ED87A}" type="slidenum">
              <a:rPr lang="en-US" smtClean="0">
                <a:ea typeface="ＭＳ Ｐゴシック" pitchFamily="1" charset="-128"/>
              </a:rPr>
              <a:pPr/>
              <a:t>17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200" y="990601"/>
            <a:ext cx="86868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1" charset="-128"/>
              </a:rPr>
              <a:t>Epoxy VPI (CTD-425: special </a:t>
            </a:r>
            <a:r>
              <a:rPr lang="en-US" sz="2400" dirty="0" err="1" smtClean="0">
                <a:ea typeface="ＭＳ Ｐゴシック" pitchFamily="1" charset="-128"/>
              </a:rPr>
              <a:t>cyanate</a:t>
            </a:r>
            <a:r>
              <a:rPr lang="en-US" dirty="0" smtClean="0">
                <a:ea typeface="ＭＳ Ｐゴシック" pitchFamily="1" charset="-128"/>
              </a:rPr>
              <a:t>-</a:t>
            </a:r>
            <a:r>
              <a:rPr lang="en-US" sz="2400" dirty="0" smtClean="0">
                <a:ea typeface="ＭＳ Ｐゴシック" pitchFamily="1" charset="-128"/>
              </a:rPr>
              <a:t>ester </a:t>
            </a:r>
            <a:r>
              <a:rPr lang="en-US" sz="2400" dirty="0" smtClean="0">
                <a:ea typeface="ＭＳ Ｐゴシック" pitchFamily="1" charset="-128"/>
              </a:rPr>
              <a:t>blend) required for shear strength will be used for the inner TF </a:t>
            </a:r>
            <a:r>
              <a:rPr lang="en-US" sz="2400" dirty="0" smtClean="0">
                <a:ea typeface="ＭＳ Ｐゴシック" pitchFamily="1" charset="-128"/>
              </a:rPr>
              <a:t>assembly</a:t>
            </a:r>
            <a:endParaRPr lang="en-US" sz="2400" dirty="0" smtClean="0">
              <a:ea typeface="ＭＳ Ｐゴシック" pitchFamily="1" charset="-128"/>
            </a:endParaRP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962400"/>
            <a:ext cx="3480435" cy="25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5762852" y="3886200"/>
            <a:ext cx="994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Inner TF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7145973" y="3886200"/>
            <a:ext cx="15922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/>
              <a:t>OH conductor </a:t>
            </a:r>
            <a:r>
              <a:rPr lang="en-US" sz="1600" i="0" dirty="0" smtClean="0"/>
              <a:t>will be wound </a:t>
            </a:r>
            <a:r>
              <a:rPr lang="en-US" sz="1600" i="0" dirty="0"/>
              <a:t>on </a:t>
            </a:r>
            <a:r>
              <a:rPr lang="en-US" sz="1600" i="0" dirty="0" smtClean="0"/>
              <a:t>inner </a:t>
            </a:r>
            <a:r>
              <a:rPr lang="en-US" sz="1600" i="0" dirty="0"/>
              <a:t>TF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66435" y="4191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33235" y="47244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6" name="Title 1"/>
          <p:cNvSpPr txBox="1">
            <a:spLocks/>
          </p:cNvSpPr>
          <p:nvPr/>
        </p:nvSpPr>
        <p:spPr bwMode="auto">
          <a:xfrm>
            <a:off x="0" y="1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i="0" dirty="0" smtClean="0">
                <a:latin typeface="+mn-lt"/>
                <a:ea typeface="ＭＳ Ｐゴシック" pitchFamily="1" charset="-128"/>
              </a:rPr>
              <a:t>Fabrication techniques for the TF and OH coils</a:t>
            </a:r>
            <a:endParaRPr lang="en-US" sz="2800" b="1" i="0" dirty="0">
              <a:solidFill>
                <a:srgbClr val="3144F9"/>
              </a:solidFill>
              <a:latin typeface="+mn-lt"/>
              <a:ea typeface="ＭＳ Ｐゴシック" pitchFamily="1" charset="-128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752600" y="3429000"/>
            <a:ext cx="3429000" cy="3030379"/>
            <a:chOff x="1447800" y="3429000"/>
            <a:chExt cx="3429000" cy="3030379"/>
          </a:xfrm>
        </p:grpSpPr>
        <p:pic>
          <p:nvPicPr>
            <p:cNvPr id="25611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r="43243"/>
            <a:stretch>
              <a:fillRect/>
            </a:stretch>
          </p:blipFill>
          <p:spPr bwMode="auto">
            <a:xfrm rot="5400000">
              <a:off x="1816894" y="3717131"/>
              <a:ext cx="2205038" cy="255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3124200" y="3429000"/>
              <a:ext cx="38100" cy="4413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4" name="TextBox 22"/>
            <p:cNvSpPr txBox="1">
              <a:spLocks noChangeArrowheads="1"/>
            </p:cNvSpPr>
            <p:nvPr/>
          </p:nvSpPr>
          <p:spPr bwMode="auto">
            <a:xfrm>
              <a:off x="1752600" y="6096000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0" dirty="0"/>
                <a:t>Inner </a:t>
              </a:r>
              <a:r>
                <a:rPr lang="en-US" sz="1600" i="0" dirty="0" smtClean="0"/>
                <a:t>TF</a:t>
              </a:r>
              <a:endParaRPr lang="en-US" sz="1600" i="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84524" y="6120825"/>
              <a:ext cx="16922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i="0" dirty="0"/>
                <a:t>OH </a:t>
              </a:r>
              <a:r>
                <a:rPr lang="en-US" sz="1600" i="0" dirty="0" smtClean="0"/>
                <a:t>Conductor</a:t>
              </a:r>
              <a:endParaRPr lang="en-US" sz="1600" i="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447800" y="3505200"/>
              <a:ext cx="0" cy="281940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FA6C8D6B-59D9-4864-BD97-70663C7E733A}" type="slidenum">
              <a:rPr lang="en-US" sz="900" i="0" smtClean="0"/>
              <a:pPr algn="r">
                <a:defRPr/>
              </a:pPr>
              <a:t>18</a:t>
            </a:fld>
            <a:endParaRPr lang="en-US" sz="900" i="0"/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152400" y="1752600"/>
            <a:ext cx="4038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Aquapour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  <a:sym typeface="Symbol" pitchFamily="18" charset="2"/>
              </a:rPr>
              <a:t>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will be used as a temporary winding mandrel material to maintain gap between  inner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TF and OH of 0.1”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5082" y="2057400"/>
            <a:ext cx="2305050" cy="140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4953000" y="16764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Recent successful VPI trials</a:t>
            </a:r>
            <a:endParaRPr lang="en-US" sz="1800" dirty="0"/>
          </a:p>
        </p:txBody>
      </p:sp>
      <p:sp>
        <p:nvSpPr>
          <p:cNvPr id="58" name="Freeform 57"/>
          <p:cNvSpPr/>
          <p:nvPr/>
        </p:nvSpPr>
        <p:spPr bwMode="auto">
          <a:xfrm rot="20871108">
            <a:off x="8140763" y="1489691"/>
            <a:ext cx="436640" cy="361950"/>
          </a:xfrm>
          <a:custGeom>
            <a:avLst/>
            <a:gdLst>
              <a:gd name="connsiteX0" fmla="*/ 161925 w 681038"/>
              <a:gd name="connsiteY0" fmla="*/ 0 h 433387"/>
              <a:gd name="connsiteX1" fmla="*/ 552450 w 681038"/>
              <a:gd name="connsiteY1" fmla="*/ 66675 h 433387"/>
              <a:gd name="connsiteX2" fmla="*/ 676275 w 681038"/>
              <a:gd name="connsiteY2" fmla="*/ 257175 h 433387"/>
              <a:gd name="connsiteX3" fmla="*/ 523875 w 681038"/>
              <a:gd name="connsiteY3" fmla="*/ 409575 h 433387"/>
              <a:gd name="connsiteX4" fmla="*/ 0 w 681038"/>
              <a:gd name="connsiteY4" fmla="*/ 40005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38" h="433387">
                <a:moveTo>
                  <a:pt x="161925" y="0"/>
                </a:moveTo>
                <a:cubicBezTo>
                  <a:pt x="314325" y="11906"/>
                  <a:pt x="466725" y="23812"/>
                  <a:pt x="552450" y="66675"/>
                </a:cubicBezTo>
                <a:cubicBezTo>
                  <a:pt x="638175" y="109538"/>
                  <a:pt x="681038" y="200025"/>
                  <a:pt x="676275" y="257175"/>
                </a:cubicBezTo>
                <a:cubicBezTo>
                  <a:pt x="671513" y="314325"/>
                  <a:pt x="636587" y="385763"/>
                  <a:pt x="523875" y="409575"/>
                </a:cubicBezTo>
                <a:cubicBezTo>
                  <a:pt x="411163" y="433387"/>
                  <a:pt x="205581" y="416718"/>
                  <a:pt x="0" y="400050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 w="57150">
                <a:solidFill>
                  <a:schemeClr val="tx1"/>
                </a:solidFill>
              </a:ln>
              <a:solidFill>
                <a:schemeClr val="accent2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2nd NBI requires relocation of a TFTR NBI system to NSTX, </a:t>
            </a:r>
            <a:br>
              <a:rPr lang="en-US" smtClean="0"/>
            </a:br>
            <a:r>
              <a:rPr lang="en-US" smtClean="0"/>
              <a:t>diagnostic relocations, new port for more tangential NBI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C8D6B-59D9-4864-BD97-70663C7E73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04800" y="1065213"/>
            <a:ext cx="4297363" cy="4116387"/>
            <a:chOff x="198308" y="2237601"/>
            <a:chExt cx="4297492" cy="4116664"/>
          </a:xfrm>
        </p:grpSpPr>
        <p:pic>
          <p:nvPicPr>
            <p:cNvPr id="15375" name="Picture 4" descr="NSTX-U_top_vie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308" y="2559600"/>
              <a:ext cx="4297492" cy="3794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Text Box 4"/>
            <p:cNvSpPr txBox="1">
              <a:spLocks noChangeAspect="1" noChangeArrowheads="1"/>
            </p:cNvSpPr>
            <p:nvPr/>
          </p:nvSpPr>
          <p:spPr bwMode="auto">
            <a:xfrm>
              <a:off x="2133600" y="4648200"/>
              <a:ext cx="1524000" cy="27699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</a:rPr>
                <a:t> New 2</a:t>
              </a:r>
              <a:r>
                <a:rPr lang="en-US" sz="1800" baseline="30000">
                  <a:solidFill>
                    <a:schemeClr val="tx1"/>
                  </a:solidFill>
                </a:rPr>
                <a:t>nd  </a:t>
              </a:r>
              <a:r>
                <a:rPr lang="en-US" sz="1800">
                  <a:solidFill>
                    <a:schemeClr val="tx1"/>
                  </a:solidFill>
                </a:rPr>
                <a:t>NBI </a:t>
              </a:r>
            </a:p>
          </p:txBody>
        </p:sp>
        <p:sp>
          <p:nvSpPr>
            <p:cNvPr id="15377" name="Text Box 4"/>
            <p:cNvSpPr txBox="1">
              <a:spLocks noChangeAspect="1" noChangeArrowheads="1"/>
            </p:cNvSpPr>
            <p:nvPr/>
          </p:nvSpPr>
          <p:spPr bwMode="auto">
            <a:xfrm>
              <a:off x="304800" y="4648200"/>
              <a:ext cx="1524000" cy="3048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</a:rPr>
                <a:t> Present NBI </a:t>
              </a:r>
            </a:p>
          </p:txBody>
        </p:sp>
        <p:sp>
          <p:nvSpPr>
            <p:cNvPr id="15378" name="Text Box 4"/>
            <p:cNvSpPr txBox="1">
              <a:spLocks noChangeAspect="1" noChangeArrowheads="1"/>
            </p:cNvSpPr>
            <p:nvPr/>
          </p:nvSpPr>
          <p:spPr bwMode="auto">
            <a:xfrm>
              <a:off x="2286000" y="2237601"/>
              <a:ext cx="990600" cy="27699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</a:rPr>
                <a:t>NSTX</a:t>
              </a:r>
            </a:p>
          </p:txBody>
        </p:sp>
      </p:grp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250950"/>
            <a:ext cx="311467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3"/>
          <p:cNvSpPr txBox="1">
            <a:spLocks noChangeAspect="1" noChangeArrowheads="1"/>
          </p:cNvSpPr>
          <p:nvPr/>
        </p:nvSpPr>
        <p:spPr bwMode="auto">
          <a:xfrm>
            <a:off x="6451600" y="1219200"/>
            <a:ext cx="1625600" cy="479425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lIns="0" tIns="0" rIns="0" bIns="9144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Present NBI</a:t>
            </a:r>
          </a:p>
          <a:p>
            <a:pPr algn="ctr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 R</a:t>
            </a:r>
            <a:r>
              <a:rPr lang="en-US" sz="1400" baseline="-25000">
                <a:solidFill>
                  <a:schemeClr val="tx1"/>
                </a:solidFill>
              </a:rPr>
              <a:t>TAN </a:t>
            </a:r>
            <a:r>
              <a:rPr lang="en-US" sz="1400">
                <a:solidFill>
                  <a:schemeClr val="tx1"/>
                </a:solidFill>
              </a:rPr>
              <a:t>= 50,60,70cm</a:t>
            </a:r>
          </a:p>
        </p:txBody>
      </p:sp>
      <p:sp>
        <p:nvSpPr>
          <p:cNvPr id="15367" name="Text Box 94"/>
          <p:cNvSpPr txBox="1">
            <a:spLocks noChangeAspect="1" noChangeArrowheads="1"/>
          </p:cNvSpPr>
          <p:nvPr/>
        </p:nvSpPr>
        <p:spPr bwMode="auto">
          <a:xfrm>
            <a:off x="4800600" y="2743200"/>
            <a:ext cx="1828800" cy="481013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lIns="0" tIns="0" rIns="0" bIns="9144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>
                <a:solidFill>
                  <a:schemeClr val="tx1"/>
                </a:solidFill>
              </a:rPr>
              <a:t>New 2</a:t>
            </a:r>
            <a:r>
              <a:rPr lang="en-US" sz="1400" b="0" baseline="30000">
                <a:solidFill>
                  <a:schemeClr val="tx1"/>
                </a:solidFill>
              </a:rPr>
              <a:t>nd</a:t>
            </a:r>
            <a:r>
              <a:rPr lang="en-US" sz="1400" b="0">
                <a:solidFill>
                  <a:schemeClr val="tx1"/>
                </a:solidFill>
              </a:rPr>
              <a:t> NBI</a:t>
            </a:r>
          </a:p>
          <a:p>
            <a:pPr algn="ctr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R</a:t>
            </a:r>
            <a:r>
              <a:rPr lang="en-US" sz="1400" baseline="-25000">
                <a:solidFill>
                  <a:schemeClr val="tx1"/>
                </a:solidFill>
              </a:rPr>
              <a:t>TAN </a:t>
            </a:r>
            <a:r>
              <a:rPr lang="en-US" sz="1400">
                <a:solidFill>
                  <a:schemeClr val="tx1"/>
                </a:solidFill>
              </a:rPr>
              <a:t>= 110,120,130cm 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953000" y="3505200"/>
            <a:ext cx="4102100" cy="3048000"/>
            <a:chOff x="4953000" y="3505200"/>
            <a:chExt cx="4101549" cy="3048000"/>
          </a:xfrm>
        </p:grpSpPr>
        <p:pic>
          <p:nvPicPr>
            <p:cNvPr id="1537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1295" y="4736068"/>
              <a:ext cx="4053254" cy="148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Rectangle 22"/>
            <p:cNvSpPr>
              <a:spLocks noChangeArrowheads="1"/>
            </p:cNvSpPr>
            <p:nvPr/>
          </p:nvSpPr>
          <p:spPr bwMode="auto">
            <a:xfrm>
              <a:off x="7225749" y="6183868"/>
              <a:ext cx="1646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tx1"/>
                  </a:solidFill>
                </a:rPr>
                <a:t>New NBI Port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5372" name="Rectangle 23"/>
            <p:cNvSpPr>
              <a:spLocks noChangeArrowheads="1"/>
            </p:cNvSpPr>
            <p:nvPr/>
          </p:nvSpPr>
          <p:spPr bwMode="auto">
            <a:xfrm>
              <a:off x="4953000" y="6183868"/>
              <a:ext cx="2044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tx1"/>
                  </a:solidFill>
                </a:rPr>
                <a:t>Original NBI Port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5373" name="Left Brace 24"/>
            <p:cNvSpPr>
              <a:spLocks/>
            </p:cNvSpPr>
            <p:nvPr/>
          </p:nvSpPr>
          <p:spPr bwMode="auto">
            <a:xfrm rot="5400000">
              <a:off x="6858000" y="2590800"/>
              <a:ext cx="304800" cy="3962400"/>
            </a:xfrm>
            <a:prstGeom prst="leftBrace">
              <a:avLst>
                <a:gd name="adj1" fmla="val 47486"/>
                <a:gd name="adj2" fmla="val 57019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cxnSp>
          <p:nvCxnSpPr>
            <p:cNvPr id="15374" name="Straight Arrow Connector 25"/>
            <p:cNvCxnSpPr>
              <a:cxnSpLocks noChangeShapeType="1"/>
              <a:stCxn id="15373" idx="1"/>
            </p:cNvCxnSpPr>
            <p:nvPr/>
          </p:nvCxnSpPr>
          <p:spPr bwMode="auto">
            <a:xfrm rot="5400000" flipH="1" flipV="1">
              <a:off x="6376020" y="3861420"/>
              <a:ext cx="914400" cy="20196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5369" name="Rectangle 27"/>
          <p:cNvSpPr>
            <a:spLocks noChangeArrowheads="1"/>
          </p:cNvSpPr>
          <p:nvPr/>
        </p:nvSpPr>
        <p:spPr bwMode="auto">
          <a:xfrm>
            <a:off x="228600" y="5562600"/>
            <a:ext cx="4267200" cy="646331"/>
          </a:xfrm>
          <a:prstGeom prst="rect">
            <a:avLst/>
          </a:prstGeom>
          <a:solidFill>
            <a:srgbClr val="CCEE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1600" i="0" dirty="0">
                <a:solidFill>
                  <a:srgbClr val="0000FF"/>
                </a:solidFill>
              </a:rPr>
              <a:t>• Decontamination of 2</a:t>
            </a:r>
            <a:r>
              <a:rPr lang="en-US" sz="1600" i="0" baseline="30000" dirty="0">
                <a:solidFill>
                  <a:srgbClr val="0000FF"/>
                </a:solidFill>
              </a:rPr>
              <a:t>nd</a:t>
            </a:r>
            <a:r>
              <a:rPr lang="en-US" sz="1600" i="0" dirty="0">
                <a:solidFill>
                  <a:srgbClr val="0000FF"/>
                </a:solidFill>
              </a:rPr>
              <a:t> Beam line successfully completed in 2010</a:t>
            </a:r>
          </a:p>
          <a:p>
            <a:pPr marL="115888" indent="-115888"/>
            <a:endParaRPr lang="en-US" sz="400" i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Outline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683127"/>
            <a:ext cx="7620000" cy="40318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3550" indent="-46355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3200" i="0" dirty="0" smtClean="0"/>
              <a:t>NSTX-U </a:t>
            </a:r>
            <a:r>
              <a:rPr lang="en-US" sz="3200" i="0" dirty="0"/>
              <a:t>Mission</a:t>
            </a:r>
          </a:p>
          <a:p>
            <a:pPr marL="463550" indent="-463550">
              <a:buFont typeface="Arial" pitchFamily="34" charset="0"/>
              <a:buChar char="•"/>
              <a:defRPr/>
            </a:pPr>
            <a:endParaRPr lang="en-US" sz="3200" i="0" dirty="0"/>
          </a:p>
          <a:p>
            <a:pPr marL="463550" indent="-463550">
              <a:buFont typeface="Arial" pitchFamily="34" charset="0"/>
              <a:buChar char="•"/>
              <a:defRPr/>
            </a:pPr>
            <a:r>
              <a:rPr lang="en-US" sz="3200" i="0" dirty="0" smtClean="0"/>
              <a:t>Planned NSTX Upgrade Capabilities</a:t>
            </a:r>
            <a:endParaRPr lang="en-US" sz="3200" i="0" dirty="0"/>
          </a:p>
          <a:p>
            <a:pPr marL="463550" indent="-463550">
              <a:buFont typeface="Arial" pitchFamily="34" charset="0"/>
              <a:buChar char="•"/>
              <a:defRPr/>
            </a:pPr>
            <a:endParaRPr lang="en-US" sz="3200" i="0" dirty="0" smtClean="0"/>
          </a:p>
          <a:p>
            <a:pPr marL="463550" indent="-463550">
              <a:buFont typeface="Arial" pitchFamily="34" charset="0"/>
              <a:buChar char="•"/>
              <a:defRPr/>
            </a:pPr>
            <a:r>
              <a:rPr lang="en-US" sz="3200" i="0" dirty="0" smtClean="0"/>
              <a:t>Progress of Upgrade Project</a:t>
            </a:r>
            <a:endParaRPr lang="en-US" sz="3200" i="0" dirty="0"/>
          </a:p>
          <a:p>
            <a:pPr marL="463550" indent="-463550">
              <a:buFont typeface="Arial" pitchFamily="34" charset="0"/>
              <a:buChar char="•"/>
              <a:defRPr/>
            </a:pPr>
            <a:endParaRPr lang="en-US" sz="3200" i="0" dirty="0"/>
          </a:p>
          <a:p>
            <a:pPr marL="463550" indent="-463550">
              <a:buFont typeface="Arial" pitchFamily="34" charset="0"/>
              <a:buChar char="•"/>
              <a:defRPr/>
            </a:pPr>
            <a:r>
              <a:rPr lang="en-US" sz="3200" i="0" dirty="0"/>
              <a:t>Summary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914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 dirty="0" smtClean="0">
                <a:ea typeface="ＭＳ Ｐゴシック" pitchFamily="1" charset="-128"/>
              </a:rPr>
              <a:t>NSTX circa 2010</a:t>
            </a:r>
            <a:endParaRPr lang="en-US" sz="3600" b="1" dirty="0" smtClean="0">
              <a:ea typeface="ＭＳ Ｐゴシック" pitchFamily="1" charset="-128"/>
            </a:endParaRPr>
          </a:p>
        </p:txBody>
      </p:sp>
      <p:pic>
        <p:nvPicPr>
          <p:cNvPr id="7171" name="Picture 4" descr="nst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087" y="1143000"/>
            <a:ext cx="6996113" cy="5311775"/>
          </a:xfrm>
          <a:prstGeom prst="rect">
            <a:avLst/>
          </a:prstGeom>
          <a:solidFill>
            <a:srgbClr val="CCFFFF"/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3" name="Line 9"/>
          <p:cNvSpPr>
            <a:spLocks noChangeShapeType="1"/>
          </p:cNvSpPr>
          <p:nvPr/>
        </p:nvSpPr>
        <p:spPr bwMode="auto">
          <a:xfrm>
            <a:off x="1905000" y="2590800"/>
            <a:ext cx="1171575" cy="698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6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B35161-85DF-4DED-854E-EE9A20996DDC}" type="slidenum">
              <a:rPr lang="en-US" smtClean="0">
                <a:ea typeface="ＭＳ Ｐゴシック" pitchFamily="1" charset="-128"/>
              </a:rPr>
              <a:pPr/>
              <a:t>20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7179" name="Line 16"/>
          <p:cNvSpPr>
            <a:spLocks noChangeShapeType="1"/>
          </p:cNvSpPr>
          <p:nvPr/>
        </p:nvSpPr>
        <p:spPr bwMode="auto">
          <a:xfrm>
            <a:off x="2774950" y="1295400"/>
            <a:ext cx="0" cy="381000"/>
          </a:xfrm>
          <a:prstGeom prst="line">
            <a:avLst/>
          </a:prstGeom>
          <a:noFill/>
          <a:ln w="47625">
            <a:solidFill>
              <a:srgbClr val="FF6600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80" name="Line 9"/>
          <p:cNvSpPr>
            <a:spLocks noChangeShapeType="1"/>
          </p:cNvSpPr>
          <p:nvPr/>
        </p:nvSpPr>
        <p:spPr bwMode="auto">
          <a:xfrm flipH="1">
            <a:off x="4343400" y="1447800"/>
            <a:ext cx="990602" cy="76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28600" y="2286000"/>
            <a:ext cx="1905000" cy="615553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a typeface="ＭＳ Ｐゴシック" pitchFamily="1" charset="-128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ea typeface="ＭＳ Ｐゴシック" pitchFamily="1" charset="-128"/>
              </a:rPr>
              <a:t>nd </a:t>
            </a:r>
            <a:r>
              <a:rPr lang="en-US" sz="2000" b="1" dirty="0" smtClean="0">
                <a:solidFill>
                  <a:srgbClr val="FF0000"/>
                </a:solidFill>
                <a:ea typeface="ＭＳ Ｐゴシック" pitchFamily="1" charset="-128"/>
              </a:rPr>
              <a:t>NBI </a:t>
            </a:r>
            <a:r>
              <a:rPr lang="en-US" sz="2000" b="1" dirty="0">
                <a:solidFill>
                  <a:srgbClr val="FF0000"/>
                </a:solidFill>
                <a:ea typeface="ＭＳ Ｐゴシック" pitchFamily="1" charset="-128"/>
              </a:rPr>
              <a:t>to be located here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181600" y="990600"/>
            <a:ext cx="2362200" cy="923330"/>
          </a:xfrm>
          <a:prstGeom prst="rect">
            <a:avLst/>
          </a:prstGeom>
          <a:solidFill>
            <a:srgbClr val="FAFC9E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a typeface="ＭＳ Ｐゴシック" pitchFamily="1" charset="-128"/>
              </a:rPr>
              <a:t>Neutral Beam #1 operating since </a:t>
            </a:r>
            <a:r>
              <a:rPr lang="en-US" sz="2000" b="1" dirty="0" smtClean="0">
                <a:solidFill>
                  <a:srgbClr val="FF0000"/>
                </a:solidFill>
                <a:ea typeface="ＭＳ Ｐゴシック" pitchFamily="1" charset="-128"/>
              </a:rPr>
              <a:t>September </a:t>
            </a:r>
            <a:r>
              <a:rPr lang="en-US" sz="2000" b="1" dirty="0">
                <a:solidFill>
                  <a:srgbClr val="FF0000"/>
                </a:solidFill>
                <a:ea typeface="ＭＳ Ｐゴシック" pitchFamily="1" charset="-128"/>
              </a:rPr>
              <a:t>2000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3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tabLst>
                <a:tab pos="1828800" algn="l"/>
              </a:tabLst>
            </a:pPr>
            <a:r>
              <a:rPr lang="en-US" sz="2800" b="1" dirty="0" smtClean="0">
                <a:ea typeface="ＭＳ Ｐゴシック" pitchFamily="1" charset="-128"/>
              </a:rPr>
              <a:t>Test-cell progress since September </a:t>
            </a:r>
            <a:r>
              <a:rPr lang="en-US" sz="2800" b="1" dirty="0" smtClean="0">
                <a:ea typeface="ＭＳ Ｐゴシック" pitchFamily="1" charset="-128"/>
              </a:rPr>
              <a:t>2011</a:t>
            </a:r>
          </a:p>
        </p:txBody>
      </p:sp>
      <p:pic>
        <p:nvPicPr>
          <p:cNvPr id="8194" name="Picture 2" descr="C:\Users\rstrykow\AppData\Local\Microsoft\Windows\Temporary Internet Files\Content.Outlook\2HBLFKS2\P1010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624" y="982300"/>
            <a:ext cx="7398907" cy="549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7" name="Straight Arrow Connector 10"/>
          <p:cNvCxnSpPr>
            <a:cxnSpLocks noChangeShapeType="1"/>
          </p:cNvCxnSpPr>
          <p:nvPr/>
        </p:nvCxnSpPr>
        <p:spPr bwMode="auto">
          <a:xfrm>
            <a:off x="3439020" y="1992451"/>
            <a:ext cx="589267" cy="1221206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8198" name="Straight Arrow Connector 23"/>
          <p:cNvCxnSpPr>
            <a:cxnSpLocks noChangeShapeType="1"/>
          </p:cNvCxnSpPr>
          <p:nvPr/>
        </p:nvCxnSpPr>
        <p:spPr bwMode="auto">
          <a:xfrm flipH="1">
            <a:off x="5196536" y="2462594"/>
            <a:ext cx="1964714" cy="1021796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8199" name="Straight Arrow Connector 13"/>
          <p:cNvCxnSpPr>
            <a:cxnSpLocks noChangeShapeType="1"/>
          </p:cNvCxnSpPr>
          <p:nvPr/>
        </p:nvCxnSpPr>
        <p:spPr bwMode="auto">
          <a:xfrm flipH="1" flipV="1">
            <a:off x="5458106" y="4181598"/>
            <a:ext cx="822917" cy="949018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8200" name="Oval 21"/>
          <p:cNvSpPr>
            <a:spLocks noChangeArrowheads="1"/>
          </p:cNvSpPr>
          <p:nvPr/>
        </p:nvSpPr>
        <p:spPr bwMode="auto">
          <a:xfrm>
            <a:off x="5979777" y="4648200"/>
            <a:ext cx="2402224" cy="1799689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 dirty="0"/>
              <a:t>Coil support modifications- Rib welding complete</a:t>
            </a:r>
            <a:r>
              <a:rPr lang="en-US" sz="1400" dirty="0" smtClean="0"/>
              <a:t>.</a:t>
            </a:r>
          </a:p>
          <a:p>
            <a:pPr algn="ctr">
              <a:spcBef>
                <a:spcPct val="20000"/>
              </a:spcBef>
            </a:pPr>
            <a:r>
              <a:rPr lang="en-US" sz="1400" dirty="0" smtClean="0"/>
              <a:t> </a:t>
            </a:r>
            <a:r>
              <a:rPr lang="en-US" sz="1400" dirty="0"/>
              <a:t>New clevis pads, PF4/5 supports, umbrella legs</a:t>
            </a:r>
          </a:p>
        </p:txBody>
      </p:sp>
      <p:cxnSp>
        <p:nvCxnSpPr>
          <p:cNvPr id="8201" name="Straight Arrow Connector 13"/>
          <p:cNvCxnSpPr>
            <a:cxnSpLocks noChangeShapeType="1"/>
          </p:cNvCxnSpPr>
          <p:nvPr/>
        </p:nvCxnSpPr>
        <p:spPr bwMode="auto">
          <a:xfrm>
            <a:off x="1616774" y="2362200"/>
            <a:ext cx="761271" cy="660538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8202" name="Oval 12"/>
          <p:cNvSpPr>
            <a:spLocks noChangeArrowheads="1"/>
          </p:cNvSpPr>
          <p:nvPr/>
        </p:nvSpPr>
        <p:spPr bwMode="auto">
          <a:xfrm>
            <a:off x="381000" y="1067745"/>
            <a:ext cx="1447800" cy="1751655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 dirty="0"/>
              <a:t>Permanent platforms installed.</a:t>
            </a:r>
          </a:p>
          <a:p>
            <a:pPr algn="ctr">
              <a:spcBef>
                <a:spcPct val="20000"/>
              </a:spcBef>
            </a:pPr>
            <a:r>
              <a:rPr lang="en-US" sz="1400" dirty="0"/>
              <a:t>Relocation of racks started.</a:t>
            </a:r>
          </a:p>
        </p:txBody>
      </p:sp>
      <p:sp>
        <p:nvSpPr>
          <p:cNvPr id="8203" name="Oval 21"/>
          <p:cNvSpPr>
            <a:spLocks noChangeArrowheads="1"/>
          </p:cNvSpPr>
          <p:nvPr/>
        </p:nvSpPr>
        <p:spPr bwMode="auto">
          <a:xfrm>
            <a:off x="6858000" y="1530688"/>
            <a:ext cx="2131168" cy="1745912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 dirty="0" err="1"/>
              <a:t>Centerstack</a:t>
            </a:r>
            <a:r>
              <a:rPr lang="en-US" sz="1400" dirty="0"/>
              <a:t> removed and work underway inside the vessel (passive plates, NB armor)</a:t>
            </a:r>
          </a:p>
        </p:txBody>
      </p:sp>
      <p:sp>
        <p:nvSpPr>
          <p:cNvPr id="8204" name="Oval 21"/>
          <p:cNvSpPr>
            <a:spLocks noChangeArrowheads="1"/>
          </p:cNvSpPr>
          <p:nvPr/>
        </p:nvSpPr>
        <p:spPr bwMode="auto">
          <a:xfrm>
            <a:off x="912957" y="3926877"/>
            <a:ext cx="1182944" cy="949923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 dirty="0"/>
              <a:t>TF 11 and TF7 removed</a:t>
            </a:r>
          </a:p>
          <a:p>
            <a:pPr algn="ctr">
              <a:spcBef>
                <a:spcPct val="20000"/>
              </a:spcBef>
            </a:pPr>
            <a:endParaRPr lang="en-US" sz="1400" dirty="0"/>
          </a:p>
        </p:txBody>
      </p:sp>
      <p:cxnSp>
        <p:nvCxnSpPr>
          <p:cNvPr id="8205" name="Straight Arrow Connector 23"/>
          <p:cNvCxnSpPr>
            <a:cxnSpLocks noChangeShapeType="1"/>
          </p:cNvCxnSpPr>
          <p:nvPr/>
        </p:nvCxnSpPr>
        <p:spPr bwMode="auto">
          <a:xfrm flipV="1">
            <a:off x="1688851" y="3484390"/>
            <a:ext cx="0" cy="442487"/>
          </a:xfrm>
          <a:prstGeom prst="straightConnector1">
            <a:avLst/>
          </a:prstGeom>
          <a:noFill/>
          <a:ln w="47625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30" name="Arc 29"/>
          <p:cNvSpPr/>
          <p:nvPr/>
        </p:nvSpPr>
        <p:spPr>
          <a:xfrm flipH="1">
            <a:off x="4279571" y="1742097"/>
            <a:ext cx="1253479" cy="1932970"/>
          </a:xfrm>
          <a:prstGeom prst="arc">
            <a:avLst>
              <a:gd name="adj1" fmla="val 16200000"/>
              <a:gd name="adj2" fmla="val 3172280"/>
            </a:avLst>
          </a:prstGeom>
          <a:ln w="7620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207" name="Straight Arrow Connector 23"/>
          <p:cNvCxnSpPr>
            <a:cxnSpLocks noChangeShapeType="1"/>
            <a:stCxn id="8204" idx="6"/>
          </p:cNvCxnSpPr>
          <p:nvPr/>
        </p:nvCxnSpPr>
        <p:spPr bwMode="auto">
          <a:xfrm flipV="1">
            <a:off x="2095901" y="3926879"/>
            <a:ext cx="3100635" cy="474960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8208" name="Oval 21"/>
          <p:cNvSpPr>
            <a:spLocks noChangeArrowheads="1"/>
          </p:cNvSpPr>
          <p:nvPr/>
        </p:nvSpPr>
        <p:spPr bwMode="auto">
          <a:xfrm>
            <a:off x="3914655" y="1184700"/>
            <a:ext cx="2028945" cy="1558500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 dirty="0"/>
              <a:t>Bay K nozzle removed. </a:t>
            </a:r>
            <a:r>
              <a:rPr lang="en-US" sz="1400" dirty="0" smtClean="0"/>
              <a:t>Vessel </a:t>
            </a:r>
            <a:r>
              <a:rPr lang="en-US" sz="1400" dirty="0"/>
              <a:t>to be plasma cut with new NB port </a:t>
            </a:r>
            <a:r>
              <a:rPr lang="en-US" sz="1400" dirty="0" smtClean="0"/>
              <a:t>installed</a:t>
            </a:r>
            <a:endParaRPr lang="en-US" sz="1400" dirty="0"/>
          </a:p>
        </p:txBody>
      </p:sp>
      <p:sp>
        <p:nvSpPr>
          <p:cNvPr id="22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629400"/>
            <a:ext cx="762000" cy="1524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E6C5BFF-CC98-4F0F-B0FF-B8E3615ED87A}" type="slidenum">
              <a:rPr lang="en-US" smtClean="0">
                <a:ea typeface="ＭＳ Ｐゴシック" pitchFamily="1" charset="-128"/>
              </a:rPr>
              <a:pPr/>
              <a:t>21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2609423" y="1048783"/>
            <a:ext cx="1200577" cy="1237217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</a:pPr>
            <a:r>
              <a:rPr lang="en-US" sz="1400"/>
              <a:t>Neutral Beam area now cleared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921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New NBI port-cap has been received</a:t>
            </a:r>
            <a:endParaRPr lang="en-US" sz="3200" dirty="0"/>
          </a:p>
        </p:txBody>
      </p:sp>
      <p:cxnSp>
        <p:nvCxnSpPr>
          <p:cNvPr id="922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90E682-A9C3-044D-9CBD-B6AAFBA9EF1B}" type="slidenum">
              <a:rPr lang="en-US"/>
              <a:pPr/>
              <a:t>22</a:t>
            </a:fld>
            <a:endParaRPr lang="en-US"/>
          </a:p>
        </p:txBody>
      </p:sp>
      <p:cxnSp>
        <p:nvCxnSpPr>
          <p:cNvPr id="922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11" descr="Tim-BayK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057400"/>
            <a:ext cx="5181600" cy="3886200"/>
          </a:xfrm>
          <a:prstGeom prst="rect">
            <a:avLst/>
          </a:prstGeom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30575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3048000" y="4648200"/>
            <a:ext cx="3657600" cy="1524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0" y="1074003"/>
            <a:ext cx="9144000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400" i="0" dirty="0" smtClean="0"/>
              <a:t>M</a:t>
            </a:r>
            <a:r>
              <a:rPr lang="en-US" sz="2400" i="0" dirty="0" smtClean="0"/>
              <a:t>aterials, machining meet spec (but welds being re-worked)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400" i="0" dirty="0"/>
              <a:t>P</a:t>
            </a:r>
            <a:r>
              <a:rPr lang="en-US" sz="2400" i="0" dirty="0" smtClean="0"/>
              <a:t>reparing to plasma-cut hole in vessel for cap installation</a:t>
            </a:r>
            <a:endParaRPr lang="en-US" sz="24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921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NBI to </a:t>
            </a:r>
            <a:r>
              <a:rPr lang="en-US" sz="2800" dirty="0" smtClean="0"/>
              <a:t>move to NSTX-U test-cell in Sept/Oct</a:t>
            </a:r>
            <a:endParaRPr lang="en-US" sz="2800" dirty="0"/>
          </a:p>
        </p:txBody>
      </p:sp>
      <p:cxnSp>
        <p:nvCxnSpPr>
          <p:cNvPr id="922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90E682-A9C3-044D-9CBD-B6AAFBA9EF1B}" type="slidenum">
              <a:rPr lang="en-US"/>
              <a:pPr/>
              <a:t>23</a:t>
            </a:fld>
            <a:endParaRPr lang="en-US"/>
          </a:p>
        </p:txBody>
      </p:sp>
      <p:cxnSp>
        <p:nvCxnSpPr>
          <p:cNvPr id="922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7" name="Picture 16" descr="boxpre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143000"/>
            <a:ext cx="3429000" cy="457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4000" y="5867400"/>
            <a:ext cx="34353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/>
              <a:t>Lift </a:t>
            </a:r>
            <a:r>
              <a:rPr lang="en-US" sz="1800" i="0" dirty="0" smtClean="0"/>
              <a:t>fixture installed, tested, and ready to go…</a:t>
            </a:r>
            <a:endParaRPr lang="en-US" sz="1800" i="0" dirty="0"/>
          </a:p>
        </p:txBody>
      </p:sp>
      <p:pic>
        <p:nvPicPr>
          <p:cNvPr id="24" name="Picture 23" descr="BLboxlift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066800"/>
            <a:ext cx="4557058" cy="4648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400" y="5867400"/>
            <a:ext cx="4876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/>
              <a:t>Reentrant hook lift fixture </a:t>
            </a:r>
            <a:r>
              <a:rPr lang="en-US" sz="1800" i="0" dirty="0" smtClean="0"/>
              <a:t>designed to increase clearance over NSTX test-cell wall</a:t>
            </a:r>
            <a:endParaRPr lang="en-US" sz="1800" i="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1828800" y="3200400"/>
            <a:ext cx="685800" cy="274320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3810000" y="2819400"/>
            <a:ext cx="2667000" cy="762000"/>
          </a:xfrm>
          <a:prstGeom prst="straightConnector1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8EB049-7A28-4891-8A6B-056226635386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24</a:t>
            </a:fld>
            <a:endParaRPr lang="en-US" smtClean="0">
              <a:latin typeface="Calibri" pitchFamily="34" charset="0"/>
              <a:ea typeface="ＭＳ Ｐゴシック" pitchFamily="1" charset="-128"/>
            </a:endParaRPr>
          </a:p>
        </p:txBody>
      </p:sp>
      <p:sp>
        <p:nvSpPr>
          <p:cNvPr id="33795" name="Tit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ea typeface="ＭＳ Ｐゴシック" pitchFamily="1" charset="-128"/>
              </a:rPr>
              <a:t>Project on-track for (early) completion: Apr-Jun 2014</a:t>
            </a:r>
            <a:endParaRPr lang="en-US" sz="2800" b="1" dirty="0" smtClean="0">
              <a:ea typeface="ＭＳ Ｐゴシック" pitchFamily="1" charset="-128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88" y="988246"/>
            <a:ext cx="7224712" cy="51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972" y="6172200"/>
            <a:ext cx="8175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resident’s budget for FY2013 would delay completion by ~1 year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06375"/>
            <a:ext cx="8229600" cy="450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 dirty="0" smtClean="0">
                <a:latin typeface="+mn-lt"/>
                <a:ea typeface="ＭＳ Ｐゴシック" pitchFamily="1" charset="-128"/>
                <a:cs typeface="Times New Roman" charset="0"/>
              </a:rPr>
              <a:t>Summary</a:t>
            </a:r>
          </a:p>
        </p:txBody>
      </p:sp>
      <p:sp>
        <p:nvSpPr>
          <p:cNvPr id="36867" name="Text Box 19"/>
          <p:cNvSpPr txBox="1">
            <a:spLocks noChangeArrowheads="1"/>
          </p:cNvSpPr>
          <p:nvPr/>
        </p:nvSpPr>
        <p:spPr bwMode="auto">
          <a:xfrm>
            <a:off x="381000" y="1524000"/>
            <a:ext cx="8458200" cy="44381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27013" indent="-227013">
              <a:spcBef>
                <a:spcPct val="60000"/>
              </a:spcBef>
              <a:buFont typeface="Arial" charset="0"/>
              <a:buChar char="•"/>
            </a:pP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NSTX-U device and research </a:t>
            </a: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will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narrow many performance </a:t>
            </a: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and understanding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gaps to next-steps</a:t>
            </a:r>
            <a:endParaRPr lang="en-US" sz="2800" b="0" i="0" dirty="0">
              <a:solidFill>
                <a:schemeClr val="tx1"/>
              </a:solidFill>
              <a:ea typeface="ＭＳ Ｐゴシック" pitchFamily="1" charset="-128"/>
            </a:endParaRPr>
          </a:p>
          <a:p>
            <a:pPr marL="227013" indent="-227013">
              <a:spcBef>
                <a:spcPct val="60000"/>
              </a:spcBef>
              <a:buFont typeface="Arial" charset="0"/>
              <a:buChar char="•"/>
            </a:pP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The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Upgrade Project </a:t>
            </a: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has made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good </a:t>
            </a: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progress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in overcoming key design challenges</a:t>
            </a:r>
            <a:endParaRPr lang="en-US" sz="2800" b="0" i="0" dirty="0">
              <a:solidFill>
                <a:schemeClr val="tx1"/>
              </a:solidFill>
              <a:ea typeface="ＭＳ Ｐゴシック" pitchFamily="1" charset="-128"/>
            </a:endParaRPr>
          </a:p>
          <a:p>
            <a:pPr marL="227013" indent="-227013">
              <a:lnSpc>
                <a:spcPct val="150000"/>
              </a:lnSpc>
              <a:spcBef>
                <a:spcPct val="60000"/>
              </a:spcBef>
              <a:buFontTx/>
              <a:buChar char="•"/>
            </a:pP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The Project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is </a:t>
            </a:r>
            <a:r>
              <a:rPr lang="en-US" sz="2800" b="0" i="0" dirty="0">
                <a:solidFill>
                  <a:schemeClr val="tx1"/>
                </a:solidFill>
                <a:ea typeface="ＭＳ Ｐゴシック" pitchFamily="1" charset="-128"/>
              </a:rPr>
              <a:t>on schedule and </a:t>
            </a: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budget</a:t>
            </a:r>
          </a:p>
          <a:p>
            <a:pPr marL="227013" indent="-227013">
              <a:spcBef>
                <a:spcPct val="60000"/>
              </a:spcBef>
              <a:buFontTx/>
              <a:buChar char="•"/>
            </a:pPr>
            <a:r>
              <a:rPr lang="en-US" sz="2800" b="0" i="0" dirty="0" smtClean="0">
                <a:solidFill>
                  <a:schemeClr val="tx1"/>
                </a:solidFill>
                <a:ea typeface="ＭＳ Ｐゴシック" pitchFamily="1" charset="-128"/>
              </a:rPr>
              <a:t>NSTX-U team now formulating next 5 year plan (2014-18) to access new ST regimes including follow-on staged and prioritized upgrades</a:t>
            </a:r>
            <a:endParaRPr lang="en-US" sz="2800" b="0" i="0" dirty="0">
              <a:solidFill>
                <a:schemeClr val="tx1"/>
              </a:solidFill>
              <a:ea typeface="ＭＳ Ｐゴシック" pitchFamily="1" charset="-128"/>
            </a:endParaRPr>
          </a:p>
        </p:txBody>
      </p:sp>
      <p:sp>
        <p:nvSpPr>
          <p:cNvPr id="3686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0A8FEF-76FB-4C7B-A2AE-1F4A7F323B9A}" type="slidenum">
              <a:rPr lang="en-US" smtClean="0">
                <a:ea typeface="ＭＳ Ｐゴシック" pitchFamily="1" charset="-128"/>
              </a:rPr>
              <a:pPr/>
              <a:t>25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26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32766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  <a:endParaRPr lang="en-US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27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Program Plans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3"/>
          <p:cNvSpPr>
            <a:spLocks noChangeArrowheads="1"/>
          </p:cNvSpPr>
          <p:nvPr/>
        </p:nvSpPr>
        <p:spPr bwMode="auto">
          <a:xfrm>
            <a:off x="0" y="38100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0" dirty="0" smtClean="0">
                <a:solidFill>
                  <a:schemeClr val="accent2"/>
                </a:solidFill>
                <a:ea typeface="ＭＳ Ｐゴシック" pitchFamily="34" charset="-128"/>
              </a:rPr>
              <a:t>Formulating </a:t>
            </a:r>
            <a:r>
              <a:rPr lang="en-US" sz="2400" i="0" dirty="0">
                <a:solidFill>
                  <a:schemeClr val="accent2"/>
                </a:solidFill>
                <a:ea typeface="ＭＳ Ｐゴシック" pitchFamily="34" charset="-128"/>
              </a:rPr>
              <a:t>FY2014-18 5 year plan to </a:t>
            </a:r>
            <a:r>
              <a:rPr lang="en-US" sz="2400" i="0" dirty="0" smtClean="0">
                <a:solidFill>
                  <a:schemeClr val="accent2"/>
                </a:solidFill>
                <a:ea typeface="ＭＳ Ｐゴシック" pitchFamily="34" charset="-128"/>
              </a:rPr>
              <a:t>access new </a:t>
            </a:r>
            <a:r>
              <a:rPr lang="en-US" sz="2400" i="0" dirty="0">
                <a:solidFill>
                  <a:schemeClr val="accent2"/>
                </a:solidFill>
                <a:ea typeface="ＭＳ Ｐゴシック" pitchFamily="34" charset="-128"/>
              </a:rPr>
              <a:t>ST regimes </a:t>
            </a:r>
            <a:r>
              <a:rPr lang="en-US" sz="2400" i="0" dirty="0" smtClean="0">
                <a:solidFill>
                  <a:schemeClr val="accent2"/>
                </a:solidFill>
                <a:ea typeface="ＭＳ Ｐゴシック" pitchFamily="34" charset="-128"/>
              </a:rPr>
              <a:t>with </a:t>
            </a:r>
            <a:r>
              <a:rPr lang="en-US" sz="2400" i="0" dirty="0">
                <a:solidFill>
                  <a:schemeClr val="accent2"/>
                </a:solidFill>
                <a:ea typeface="ＭＳ Ｐゴシック" pitchFamily="34" charset="-128"/>
              </a:rPr>
              <a:t>Upgrade + </a:t>
            </a:r>
            <a:r>
              <a:rPr lang="en-US" sz="2400" i="0" dirty="0" smtClean="0">
                <a:solidFill>
                  <a:schemeClr val="accent2"/>
                </a:solidFill>
                <a:ea typeface="ＭＳ Ｐゴシック" pitchFamily="34" charset="-128"/>
              </a:rPr>
              <a:t>additional staged &amp; prioritized upgrades</a:t>
            </a:r>
            <a:endParaRPr lang="en-US" sz="2000" i="0" dirty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graphicFrame>
        <p:nvGraphicFramePr>
          <p:cNvPr id="105" name="Table 104"/>
          <p:cNvGraphicFramePr>
            <a:graphicFrameLocks noGrp="1"/>
          </p:cNvGraphicFramePr>
          <p:nvPr/>
        </p:nvGraphicFramePr>
        <p:xfrm>
          <a:off x="76200" y="1066800"/>
          <a:ext cx="7315198" cy="241447"/>
        </p:xfrm>
        <a:graphic>
          <a:graphicData uri="http://schemas.openxmlformats.org/drawingml/2006/table">
            <a:tbl>
              <a:tblPr/>
              <a:tblGrid>
                <a:gridCol w="570652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latin typeface="Verdana"/>
                        </a:rPr>
                        <a:t>2009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latin typeface="Verdana"/>
                        </a:rPr>
                        <a:t>2010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latin typeface="Verdana"/>
                        </a:rPr>
                        <a:t>2011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latin typeface="Verdana"/>
                        </a:rPr>
                        <a:t>2012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latin typeface="Verdana"/>
                        </a:rPr>
                        <a:t>2013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Verdana"/>
                        </a:rPr>
                        <a:t>2014</a:t>
                      </a:r>
                      <a:endParaRPr lang="en-US" sz="1500" b="1" i="0" u="none" strike="noStrike" dirty="0">
                        <a:latin typeface="Verdana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smtClean="0">
                          <a:latin typeface="Verdana"/>
                        </a:rPr>
                        <a:t>2015</a:t>
                      </a:r>
                      <a:endParaRPr lang="en-US" sz="1500" b="1" i="0" u="none" strike="noStrike" dirty="0">
                        <a:latin typeface="Verdana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smtClean="0">
                          <a:latin typeface="Verdana"/>
                        </a:rPr>
                        <a:t>2016</a:t>
                      </a:r>
                      <a:endParaRPr lang="en-US" sz="1500" b="1" i="0" u="none" strike="noStrike" dirty="0">
                        <a:latin typeface="Verdana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smtClean="0">
                          <a:latin typeface="Verdana"/>
                        </a:rPr>
                        <a:t>2017</a:t>
                      </a:r>
                      <a:endParaRPr lang="en-US" sz="1500" b="1" i="0" u="none" strike="noStrike" dirty="0">
                        <a:latin typeface="Verdana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Verdana"/>
                        </a:rPr>
                        <a:t>2018</a:t>
                      </a:r>
                      <a:endParaRPr lang="en-US" sz="1500" b="1" i="0" u="none" strike="noStrike" dirty="0">
                        <a:latin typeface="Verdana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375" name="TextBox 26"/>
          <p:cNvSpPr txBox="1">
            <a:spLocks noChangeArrowheads="1"/>
          </p:cNvSpPr>
          <p:nvPr/>
        </p:nvSpPr>
        <p:spPr bwMode="auto">
          <a:xfrm>
            <a:off x="50800" y="1447800"/>
            <a:ext cx="1905000" cy="246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>
                <a:latin typeface="Arial" charset="0"/>
                <a:ea typeface="ＭＳ Ｐゴシック" pitchFamily="-108" charset="-128"/>
                <a:cs typeface="+mn-cs"/>
              </a:rPr>
              <a:t>1 MA Plasma</a:t>
            </a:r>
          </a:p>
        </p:txBody>
      </p:sp>
      <p:sp>
        <p:nvSpPr>
          <p:cNvPr id="57376" name="TextBox 26"/>
          <p:cNvSpPr txBox="1">
            <a:spLocks noChangeArrowheads="1"/>
          </p:cNvSpPr>
          <p:nvPr/>
        </p:nvSpPr>
        <p:spPr bwMode="auto">
          <a:xfrm>
            <a:off x="4038600" y="1447800"/>
            <a:ext cx="3276600" cy="246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>
                <a:latin typeface="Arial" charset="0"/>
                <a:ea typeface="ＭＳ Ｐゴシック" pitchFamily="-108" charset="-128"/>
              </a:rPr>
              <a:t>1.5 </a:t>
            </a:r>
            <a:r>
              <a:rPr lang="en-US" sz="1600" i="0" dirty="0">
                <a:latin typeface="Arial" charset="0"/>
                <a:ea typeface="ＭＳ Ｐゴシック" pitchFamily="-108" charset="-128"/>
                <a:sym typeface="Wingdings" pitchFamily="2" charset="2"/>
              </a:rPr>
              <a:t> </a:t>
            </a:r>
            <a:r>
              <a:rPr lang="en-US" sz="1600" i="0" dirty="0">
                <a:latin typeface="Arial" charset="0"/>
                <a:ea typeface="ＭＳ Ｐゴシック" pitchFamily="-108" charset="-128"/>
              </a:rPr>
              <a:t>2 MA, 1s </a:t>
            </a:r>
            <a:r>
              <a:rPr lang="en-US" sz="1600" i="0" dirty="0">
                <a:latin typeface="Arial" charset="0"/>
                <a:ea typeface="ＭＳ Ｐゴシック" pitchFamily="-108" charset="-128"/>
                <a:sym typeface="Wingdings" pitchFamily="2" charset="2"/>
              </a:rPr>
              <a:t> 5s</a:t>
            </a:r>
            <a:endParaRPr lang="en-US" sz="1600" i="0" dirty="0">
              <a:latin typeface="Arial" charset="0"/>
              <a:ea typeface="ＭＳ Ｐゴシック" pitchFamily="-108" charset="-128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7013" y="3098800"/>
            <a:ext cx="1319212" cy="1265238"/>
            <a:chOff x="7669213" y="2667000"/>
            <a:chExt cx="1318910" cy="1264815"/>
          </a:xfrm>
        </p:grpSpPr>
        <p:sp>
          <p:nvSpPr>
            <p:cNvPr id="42105" name="Text Box 12"/>
            <p:cNvSpPr txBox="1">
              <a:spLocks noChangeArrowheads="1"/>
            </p:cNvSpPr>
            <p:nvPr/>
          </p:nvSpPr>
          <p:spPr bwMode="auto">
            <a:xfrm>
              <a:off x="7739063" y="3670301"/>
              <a:ext cx="1249060" cy="26151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/>
                <a:t>“Snowflake”</a:t>
              </a:r>
            </a:p>
          </p:txBody>
        </p:sp>
        <p:pic>
          <p:nvPicPr>
            <p:cNvPr id="4210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9213" y="2667000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014" name="Oval 19"/>
          <p:cNvSpPr>
            <a:spLocks noChangeArrowheads="1"/>
          </p:cNvSpPr>
          <p:nvPr/>
        </p:nvSpPr>
        <p:spPr bwMode="auto">
          <a:xfrm>
            <a:off x="5867400" y="3505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800" i="0"/>
          </a:p>
        </p:txBody>
      </p:sp>
      <p:sp>
        <p:nvSpPr>
          <p:cNvPr id="42015" name="Rectangle 20"/>
          <p:cNvSpPr>
            <a:spLocks noChangeArrowheads="1"/>
          </p:cNvSpPr>
          <p:nvPr/>
        </p:nvSpPr>
        <p:spPr bwMode="auto">
          <a:xfrm>
            <a:off x="4343400" y="3352800"/>
            <a:ext cx="1905000" cy="43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latin typeface="Arial Narrow" pitchFamily="34" charset="0"/>
              </a:rPr>
              <a:t>Long-pulse </a:t>
            </a:r>
            <a:r>
              <a:rPr lang="en-US" sz="1600" i="0" dirty="0" err="1" smtClean="0">
                <a:latin typeface="Arial Narrow" pitchFamily="34" charset="0"/>
              </a:rPr>
              <a:t>c</a:t>
            </a:r>
            <a:r>
              <a:rPr lang="en-US" sz="1600" i="0" dirty="0" err="1" smtClean="0">
                <a:latin typeface="Arial Narrow" pitchFamily="34" charset="0"/>
              </a:rPr>
              <a:t>ryo</a:t>
            </a:r>
            <a:r>
              <a:rPr lang="en-US" sz="1600" i="0" dirty="0" smtClean="0">
                <a:latin typeface="Arial Narrow" pitchFamily="34" charset="0"/>
              </a:rPr>
              <a:t>-pumped </a:t>
            </a:r>
            <a:r>
              <a:rPr lang="en-US" sz="1600" i="0" dirty="0" err="1" smtClean="0">
                <a:latin typeface="Arial Narrow" pitchFamily="34" charset="0"/>
              </a:rPr>
              <a:t>divertor</a:t>
            </a:r>
            <a:endParaRPr lang="en-US" sz="1100" i="0" dirty="0">
              <a:latin typeface="Arial Narrow" pitchFamily="34" charset="0"/>
            </a:endParaRPr>
          </a:p>
        </p:txBody>
      </p:sp>
      <p:sp>
        <p:nvSpPr>
          <p:cNvPr id="42016" name="Oval 19"/>
          <p:cNvSpPr>
            <a:spLocks noChangeArrowheads="1"/>
          </p:cNvSpPr>
          <p:nvPr/>
        </p:nvSpPr>
        <p:spPr bwMode="auto">
          <a:xfrm>
            <a:off x="6172200" y="453231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3600" i="0"/>
          </a:p>
        </p:txBody>
      </p:sp>
      <p:sp>
        <p:nvSpPr>
          <p:cNvPr id="42017" name="Rectangle 20"/>
          <p:cNvSpPr>
            <a:spLocks noChangeArrowheads="1"/>
          </p:cNvSpPr>
          <p:nvPr/>
        </p:nvSpPr>
        <p:spPr bwMode="auto">
          <a:xfrm>
            <a:off x="4876800" y="4495800"/>
            <a:ext cx="132556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>
                <a:latin typeface="Arial Narrow" pitchFamily="34" charset="0"/>
              </a:rPr>
              <a:t>NCC Upgrade </a:t>
            </a:r>
            <a:endParaRPr lang="en-US" sz="1100" i="0" dirty="0">
              <a:latin typeface="Arial Narrow" pitchFamily="34" charset="0"/>
            </a:endParaRPr>
          </a:p>
        </p:txBody>
      </p:sp>
      <p:grpSp>
        <p:nvGrpSpPr>
          <p:cNvPr id="3" name="Group 100"/>
          <p:cNvGrpSpPr/>
          <p:nvPr/>
        </p:nvGrpSpPr>
        <p:grpSpPr>
          <a:xfrm>
            <a:off x="261938" y="2481263"/>
            <a:ext cx="1566862" cy="338137"/>
            <a:chOff x="261938" y="1795463"/>
            <a:chExt cx="1566862" cy="338137"/>
          </a:xfrm>
        </p:grpSpPr>
        <p:sp>
          <p:nvSpPr>
            <p:cNvPr id="42018" name="Oval 19"/>
            <p:cNvSpPr>
              <a:spLocks noChangeArrowheads="1"/>
            </p:cNvSpPr>
            <p:nvPr/>
          </p:nvSpPr>
          <p:spPr bwMode="auto">
            <a:xfrm>
              <a:off x="261938" y="1900238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lang="en-US" sz="2800" i="0">
                <a:latin typeface="Arial Narrow" pitchFamily="34" charset="0"/>
              </a:endParaRPr>
            </a:p>
          </p:txBody>
        </p:sp>
        <p:sp>
          <p:nvSpPr>
            <p:cNvPr id="42019" name="Rectangle 20"/>
            <p:cNvSpPr>
              <a:spLocks noChangeArrowheads="1"/>
            </p:cNvSpPr>
            <p:nvPr/>
          </p:nvSpPr>
          <p:spPr bwMode="auto">
            <a:xfrm>
              <a:off x="387350" y="1795463"/>
              <a:ext cx="14414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3" tIns="45712" rIns="91423" bIns="45712">
              <a:spAutoFit/>
            </a:bodyPr>
            <a:lstStyle/>
            <a:p>
              <a:pPr defTabSz="912813" eaLnBrk="0" hangingPunct="0">
                <a:spcBef>
                  <a:spcPct val="20000"/>
                </a:spcBef>
              </a:pPr>
              <a:r>
                <a:rPr lang="en-US" sz="1600" i="0" dirty="0">
                  <a:latin typeface="Arial Narrow" pitchFamily="34" charset="0"/>
                </a:rPr>
                <a:t>HHFW Upgrade</a:t>
              </a:r>
              <a:endParaRPr lang="en-US" sz="1100" i="0" dirty="0">
                <a:latin typeface="Arial Narrow" pitchFamily="34" charset="0"/>
              </a:endParaRPr>
            </a:p>
          </p:txBody>
        </p:sp>
      </p:grpSp>
      <p:sp>
        <p:nvSpPr>
          <p:cNvPr id="42020" name="Oval 19"/>
          <p:cNvSpPr>
            <a:spLocks noChangeArrowheads="1"/>
          </p:cNvSpPr>
          <p:nvPr/>
        </p:nvSpPr>
        <p:spPr bwMode="auto">
          <a:xfrm>
            <a:off x="795338" y="22098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 sz="2800" i="0">
              <a:latin typeface="Arial Narrow" pitchFamily="34" charset="0"/>
            </a:endParaRPr>
          </a:p>
        </p:txBody>
      </p:sp>
      <p:sp>
        <p:nvSpPr>
          <p:cNvPr id="42021" name="Rectangle 20"/>
          <p:cNvSpPr>
            <a:spLocks noChangeArrowheads="1"/>
          </p:cNvSpPr>
          <p:nvPr/>
        </p:nvSpPr>
        <p:spPr bwMode="auto">
          <a:xfrm>
            <a:off x="920750" y="2100263"/>
            <a:ext cx="2749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spcBef>
                <a:spcPct val="20000"/>
              </a:spcBef>
            </a:pPr>
            <a:r>
              <a:rPr lang="en-US" sz="1600" i="0" dirty="0">
                <a:latin typeface="Arial Narrow" pitchFamily="34" charset="0"/>
              </a:rPr>
              <a:t>LLD</a:t>
            </a:r>
            <a:endParaRPr lang="en-US" sz="1100" i="0" dirty="0">
              <a:latin typeface="Arial Narrow" pitchFamily="34" charset="0"/>
            </a:endParaRPr>
          </a:p>
        </p:txBody>
      </p:sp>
      <p:sp>
        <p:nvSpPr>
          <p:cNvPr id="42022" name="Oval 19"/>
          <p:cNvSpPr>
            <a:spLocks noChangeArrowheads="1"/>
          </p:cNvSpPr>
          <p:nvPr/>
        </p:nvSpPr>
        <p:spPr bwMode="auto">
          <a:xfrm>
            <a:off x="1620838" y="22098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 sz="2800" i="0">
              <a:latin typeface="Arial Narrow" pitchFamily="34" charset="0"/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350838" y="1719263"/>
            <a:ext cx="1706562" cy="338137"/>
            <a:chOff x="350838" y="2557463"/>
            <a:chExt cx="1706562" cy="338137"/>
          </a:xfrm>
        </p:grpSpPr>
        <p:sp>
          <p:nvSpPr>
            <p:cNvPr id="42023" name="Oval 19"/>
            <p:cNvSpPr>
              <a:spLocks noChangeArrowheads="1"/>
            </p:cNvSpPr>
            <p:nvPr/>
          </p:nvSpPr>
          <p:spPr bwMode="auto">
            <a:xfrm>
              <a:off x="350838" y="2674938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</a:pPr>
              <a:endParaRPr lang="en-US" sz="2800" i="0">
                <a:latin typeface="Arial Narrow" pitchFamily="34" charset="0"/>
              </a:endParaRPr>
            </a:p>
          </p:txBody>
        </p:sp>
        <p:sp>
          <p:nvSpPr>
            <p:cNvPr id="42024" name="Rectangle 20"/>
            <p:cNvSpPr>
              <a:spLocks noChangeArrowheads="1"/>
            </p:cNvSpPr>
            <p:nvPr/>
          </p:nvSpPr>
          <p:spPr bwMode="auto">
            <a:xfrm>
              <a:off x="438150" y="2557463"/>
              <a:ext cx="16192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3" tIns="45712" rIns="91423" bIns="45712">
              <a:spAutoFit/>
            </a:bodyPr>
            <a:lstStyle/>
            <a:p>
              <a:pPr defTabSz="912813" eaLnBrk="0" hangingPunct="0">
                <a:spcBef>
                  <a:spcPct val="20000"/>
                </a:spcBef>
              </a:pPr>
              <a:r>
                <a:rPr lang="en-US" sz="1600" i="0" dirty="0">
                  <a:latin typeface="Arial Narrow" pitchFamily="34" charset="0"/>
                </a:rPr>
                <a:t>CHI Control Coils</a:t>
              </a:r>
              <a:endParaRPr lang="en-US" sz="1100" i="0" dirty="0">
                <a:latin typeface="Arial Narrow" pitchFamily="34" charset="0"/>
              </a:endParaRPr>
            </a:p>
          </p:txBody>
        </p:sp>
      </p:grpSp>
      <p:sp>
        <p:nvSpPr>
          <p:cNvPr id="42027" name="Oval 19"/>
          <p:cNvSpPr>
            <a:spLocks noChangeArrowheads="1"/>
          </p:cNvSpPr>
          <p:nvPr/>
        </p:nvSpPr>
        <p:spPr bwMode="auto">
          <a:xfrm>
            <a:off x="5551487" y="2700337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800" i="0"/>
          </a:p>
        </p:txBody>
      </p:sp>
      <p:sp>
        <p:nvSpPr>
          <p:cNvPr id="42028" name="Rectangle 20"/>
          <p:cNvSpPr>
            <a:spLocks noChangeArrowheads="1"/>
          </p:cNvSpPr>
          <p:nvPr/>
        </p:nvSpPr>
        <p:spPr bwMode="auto">
          <a:xfrm>
            <a:off x="4800600" y="2720975"/>
            <a:ext cx="119221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>
                <a:latin typeface="Arial Narrow" pitchFamily="34" charset="0"/>
              </a:rPr>
              <a:t>0.5 MA Plasma Gun</a:t>
            </a:r>
            <a:endParaRPr lang="en-US" sz="1100" i="0" dirty="0">
              <a:latin typeface="Arial Narrow" pitchFamily="34" charset="0"/>
            </a:endParaRPr>
          </a:p>
        </p:txBody>
      </p:sp>
      <p:grpSp>
        <p:nvGrpSpPr>
          <p:cNvPr id="5" name="Group 98"/>
          <p:cNvGrpSpPr/>
          <p:nvPr/>
        </p:nvGrpSpPr>
        <p:grpSpPr>
          <a:xfrm>
            <a:off x="4191000" y="1758950"/>
            <a:ext cx="3241675" cy="527050"/>
            <a:chOff x="4057650" y="2347913"/>
            <a:chExt cx="3241675" cy="527050"/>
          </a:xfrm>
        </p:grpSpPr>
        <p:sp>
          <p:nvSpPr>
            <p:cNvPr id="42025" name="Oval 19"/>
            <p:cNvSpPr>
              <a:spLocks noChangeArrowheads="1"/>
            </p:cNvSpPr>
            <p:nvPr/>
          </p:nvSpPr>
          <p:spPr bwMode="auto">
            <a:xfrm>
              <a:off x="4759325" y="2598738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endParaRPr lang="en-US" sz="2800" i="0"/>
            </a:p>
          </p:txBody>
        </p:sp>
        <p:sp>
          <p:nvSpPr>
            <p:cNvPr id="42026" name="Rectangle 20"/>
            <p:cNvSpPr>
              <a:spLocks noChangeArrowheads="1"/>
            </p:cNvSpPr>
            <p:nvPr/>
          </p:nvSpPr>
          <p:spPr bwMode="auto">
            <a:xfrm>
              <a:off x="4057650" y="2347913"/>
              <a:ext cx="139065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 i="0">
                  <a:latin typeface="Arial Narrow" pitchFamily="34" charset="0"/>
                </a:rPr>
                <a:t>0.5 MA CHI</a:t>
              </a:r>
              <a:endParaRPr lang="en-US" sz="1100" i="0">
                <a:latin typeface="Arial Narrow" pitchFamily="34" charset="0"/>
              </a:endParaRPr>
            </a:p>
          </p:txBody>
        </p:sp>
        <p:sp>
          <p:nvSpPr>
            <p:cNvPr id="42029" name="Oval 19"/>
            <p:cNvSpPr>
              <a:spLocks noChangeArrowheads="1"/>
            </p:cNvSpPr>
            <p:nvPr/>
          </p:nvSpPr>
          <p:spPr bwMode="auto">
            <a:xfrm>
              <a:off x="6019800" y="2570163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endParaRPr lang="en-US" sz="2800" i="0"/>
            </a:p>
          </p:txBody>
        </p:sp>
        <p:sp>
          <p:nvSpPr>
            <p:cNvPr id="42030" name="Rectangle 20"/>
            <p:cNvSpPr>
              <a:spLocks noChangeArrowheads="1"/>
            </p:cNvSpPr>
            <p:nvPr/>
          </p:nvSpPr>
          <p:spPr bwMode="auto">
            <a:xfrm>
              <a:off x="6149975" y="2438400"/>
              <a:ext cx="1149350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1600" i="0" dirty="0">
                  <a:latin typeface="Arial Narrow" pitchFamily="34" charset="0"/>
                </a:rPr>
                <a:t>1 MA CHI / Plasma Gun</a:t>
              </a:r>
              <a:endParaRPr lang="en-US" sz="1100" i="0" dirty="0">
                <a:latin typeface="Arial Narrow" pitchFamily="34" charset="0"/>
              </a:endParaRPr>
            </a:p>
          </p:txBody>
        </p:sp>
      </p:grpSp>
      <p:sp>
        <p:nvSpPr>
          <p:cNvPr id="42031" name="Rectangle 104"/>
          <p:cNvSpPr>
            <a:spLocks noChangeArrowheads="1"/>
          </p:cNvSpPr>
          <p:nvPr/>
        </p:nvSpPr>
        <p:spPr bwMode="auto">
          <a:xfrm>
            <a:off x="1981200" y="1752600"/>
            <a:ext cx="2057400" cy="4787900"/>
          </a:xfrm>
          <a:prstGeom prst="rect">
            <a:avLst/>
          </a:prstGeom>
          <a:solidFill>
            <a:srgbClr val="FFFFCD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i="0"/>
          </a:p>
        </p:txBody>
      </p:sp>
      <p:sp>
        <p:nvSpPr>
          <p:cNvPr id="42032" name="Oval 19"/>
          <p:cNvSpPr>
            <a:spLocks noChangeArrowheads="1"/>
          </p:cNvSpPr>
          <p:nvPr/>
        </p:nvSpPr>
        <p:spPr bwMode="auto">
          <a:xfrm>
            <a:off x="3825875" y="18494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 sz="2800" i="0">
              <a:latin typeface="Arial Narrow" pitchFamily="34" charset="0"/>
            </a:endParaRPr>
          </a:p>
        </p:txBody>
      </p:sp>
      <p:sp>
        <p:nvSpPr>
          <p:cNvPr id="42033" name="Oval 19"/>
          <p:cNvSpPr>
            <a:spLocks noChangeArrowheads="1"/>
          </p:cNvSpPr>
          <p:nvPr/>
        </p:nvSpPr>
        <p:spPr bwMode="auto">
          <a:xfrm>
            <a:off x="3825875" y="21923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 sz="2800" i="0">
              <a:latin typeface="Arial Narrow" pitchFamily="34" charset="0"/>
            </a:endParaRPr>
          </a:p>
        </p:txBody>
      </p:sp>
      <p:sp>
        <p:nvSpPr>
          <p:cNvPr id="42034" name="Rectangle 20"/>
          <p:cNvSpPr>
            <a:spLocks noChangeArrowheads="1"/>
          </p:cNvSpPr>
          <p:nvPr/>
        </p:nvSpPr>
        <p:spPr bwMode="auto">
          <a:xfrm>
            <a:off x="2209800" y="1752600"/>
            <a:ext cx="2292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spcBef>
                <a:spcPct val="20000"/>
              </a:spcBef>
            </a:pPr>
            <a:r>
              <a:rPr lang="en-US" sz="1600" i="0">
                <a:latin typeface="Arial Narrow" pitchFamily="34" charset="0"/>
              </a:rPr>
              <a:t>New Center-Stack</a:t>
            </a:r>
            <a:endParaRPr lang="en-US" sz="1100" i="0">
              <a:latin typeface="Arial Narrow" pitchFamily="34" charset="0"/>
            </a:endParaRPr>
          </a:p>
        </p:txBody>
      </p:sp>
      <p:sp>
        <p:nvSpPr>
          <p:cNvPr id="42035" name="Rectangle 20"/>
          <p:cNvSpPr>
            <a:spLocks noChangeArrowheads="1"/>
          </p:cNvSpPr>
          <p:nvPr/>
        </p:nvSpPr>
        <p:spPr bwMode="auto">
          <a:xfrm>
            <a:off x="3054350" y="2100263"/>
            <a:ext cx="106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spcBef>
                <a:spcPct val="20000"/>
              </a:spcBef>
            </a:pPr>
            <a:r>
              <a:rPr lang="en-US" sz="1600" i="0">
                <a:latin typeface="Arial Narrow" pitchFamily="34" charset="0"/>
              </a:rPr>
              <a:t>2</a:t>
            </a:r>
            <a:r>
              <a:rPr lang="en-US" sz="1600" i="0" baseline="30000">
                <a:latin typeface="Arial Narrow" pitchFamily="34" charset="0"/>
              </a:rPr>
              <a:t>nd</a:t>
            </a:r>
            <a:r>
              <a:rPr lang="en-US" sz="1600" i="0">
                <a:latin typeface="Arial Narrow" pitchFamily="34" charset="0"/>
              </a:rPr>
              <a:t> NBI</a:t>
            </a:r>
            <a:endParaRPr lang="en-US" sz="1100" i="0">
              <a:latin typeface="Arial Narrow" pitchFamily="34" charset="0"/>
            </a:endParaRPr>
          </a:p>
        </p:txBody>
      </p:sp>
      <p:pic>
        <p:nvPicPr>
          <p:cNvPr id="42036" name="Picture 25"/>
          <p:cNvPicPr>
            <a:picLocks noChangeAspect="1"/>
          </p:cNvPicPr>
          <p:nvPr/>
        </p:nvPicPr>
        <p:blipFill>
          <a:blip r:embed="rId4" cstate="print"/>
          <a:srcRect l="19164" r="19849"/>
          <a:stretch>
            <a:fillRect/>
          </a:stretch>
        </p:blipFill>
        <p:spPr bwMode="auto">
          <a:xfrm>
            <a:off x="139700" y="4608513"/>
            <a:ext cx="1600200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37" name="TextBox 72"/>
          <p:cNvSpPr txBox="1">
            <a:spLocks noChangeArrowheads="1"/>
          </p:cNvSpPr>
          <p:nvPr/>
        </p:nvSpPr>
        <p:spPr bwMode="auto">
          <a:xfrm>
            <a:off x="508000" y="5575300"/>
            <a:ext cx="742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Lithium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4572001" y="4816377"/>
            <a:ext cx="2057399" cy="1660623"/>
            <a:chOff x="4419601" y="4846419"/>
            <a:chExt cx="2057399" cy="1660623"/>
          </a:xfrm>
        </p:grpSpPr>
        <p:sp>
          <p:nvSpPr>
            <p:cNvPr id="42061" name="Text Box 4"/>
            <p:cNvSpPr txBox="1">
              <a:spLocks noChangeArrowheads="1"/>
            </p:cNvSpPr>
            <p:nvPr/>
          </p:nvSpPr>
          <p:spPr bwMode="auto">
            <a:xfrm>
              <a:off x="4430275" y="5216866"/>
              <a:ext cx="971919" cy="4124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100" i="0">
                  <a:solidFill>
                    <a:srgbClr val="FF0000"/>
                  </a:solidFill>
                  <a:latin typeface="Arial Narrow" pitchFamily="34" charset="0"/>
                </a:rPr>
                <a:t>Primary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100" i="0">
                  <a:solidFill>
                    <a:srgbClr val="FF0000"/>
                  </a:solidFill>
                  <a:latin typeface="Arial Narrow" pitchFamily="34" charset="0"/>
                </a:rPr>
                <a:t>PP option</a:t>
              </a:r>
            </a:p>
          </p:txBody>
        </p:sp>
        <p:sp>
          <p:nvSpPr>
            <p:cNvPr id="3144" name="Text Box 5"/>
            <p:cNvSpPr txBox="1">
              <a:spLocks noChangeArrowheads="1"/>
            </p:cNvSpPr>
            <p:nvPr/>
          </p:nvSpPr>
          <p:spPr bwMode="auto">
            <a:xfrm>
              <a:off x="4699479" y="4846419"/>
              <a:ext cx="934911" cy="4124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accent5">
                      <a:lumMod val="75000"/>
                    </a:schemeClr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Secondary 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accent5">
                      <a:lumMod val="75000"/>
                    </a:schemeClr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PP option</a:t>
              </a:r>
            </a:p>
          </p:txBody>
        </p:sp>
        <p:sp>
          <p:nvSpPr>
            <p:cNvPr id="42063" name="Text Box 6"/>
            <p:cNvSpPr txBox="1">
              <a:spLocks noChangeArrowheads="1"/>
            </p:cNvSpPr>
            <p:nvPr/>
          </p:nvSpPr>
          <p:spPr bwMode="auto">
            <a:xfrm>
              <a:off x="4419601" y="5567661"/>
              <a:ext cx="899800" cy="4124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100" i="0">
                  <a:solidFill>
                    <a:srgbClr val="0000FF"/>
                  </a:solidFill>
                  <a:latin typeface="Arial Narrow" pitchFamily="34" charset="0"/>
                </a:rPr>
                <a:t>Existing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100" i="0">
                  <a:solidFill>
                    <a:srgbClr val="0000FF"/>
                  </a:solidFill>
                  <a:latin typeface="Arial Narrow" pitchFamily="34" charset="0"/>
                </a:rPr>
                <a:t>coils</a:t>
              </a: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319401" y="4933334"/>
              <a:ext cx="1157599" cy="1315605"/>
              <a:chOff x="4072" y="917"/>
              <a:chExt cx="1535" cy="1744"/>
            </a:xfrm>
          </p:grpSpPr>
          <p:pic>
            <p:nvPicPr>
              <p:cNvPr id="42069" name="Picture 8" descr="plot2NSTXv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72" y="917"/>
                <a:ext cx="1535" cy="174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4173" y="1333"/>
                <a:ext cx="1026" cy="573"/>
                <a:chOff x="492" y="1582"/>
                <a:chExt cx="1940" cy="1020"/>
              </a:xfrm>
            </p:grpSpPr>
            <p:sp>
              <p:nvSpPr>
                <p:cNvPr id="42100" name="Freeform 10"/>
                <p:cNvSpPr>
                  <a:spLocks/>
                </p:cNvSpPr>
                <p:nvPr/>
              </p:nvSpPr>
              <p:spPr bwMode="auto">
                <a:xfrm>
                  <a:off x="2082" y="2174"/>
                  <a:ext cx="350" cy="396"/>
                </a:xfrm>
                <a:custGeom>
                  <a:avLst/>
                  <a:gdLst>
                    <a:gd name="T0" fmla="*/ 328 w 350"/>
                    <a:gd name="T1" fmla="*/ 0 h 396"/>
                    <a:gd name="T2" fmla="*/ 224 w 350"/>
                    <a:gd name="T3" fmla="*/ 32 h 396"/>
                    <a:gd name="T4" fmla="*/ 118 w 350"/>
                    <a:gd name="T5" fmla="*/ 60 h 396"/>
                    <a:gd name="T6" fmla="*/ 0 w 350"/>
                    <a:gd name="T7" fmla="*/ 82 h 396"/>
                    <a:gd name="T8" fmla="*/ 30 w 350"/>
                    <a:gd name="T9" fmla="*/ 396 h 396"/>
                    <a:gd name="T10" fmla="*/ 130 w 350"/>
                    <a:gd name="T11" fmla="*/ 378 h 396"/>
                    <a:gd name="T12" fmla="*/ 272 w 350"/>
                    <a:gd name="T13" fmla="*/ 346 h 396"/>
                    <a:gd name="T14" fmla="*/ 350 w 350"/>
                    <a:gd name="T15" fmla="*/ 320 h 3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0"/>
                    <a:gd name="T25" fmla="*/ 0 h 396"/>
                    <a:gd name="T26" fmla="*/ 350 w 350"/>
                    <a:gd name="T27" fmla="*/ 396 h 3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0" h="396">
                      <a:moveTo>
                        <a:pt x="328" y="0"/>
                      </a:moveTo>
                      <a:lnTo>
                        <a:pt x="224" y="32"/>
                      </a:lnTo>
                      <a:lnTo>
                        <a:pt x="118" y="60"/>
                      </a:lnTo>
                      <a:lnTo>
                        <a:pt x="0" y="82"/>
                      </a:lnTo>
                      <a:lnTo>
                        <a:pt x="30" y="396"/>
                      </a:lnTo>
                      <a:lnTo>
                        <a:pt x="130" y="378"/>
                      </a:lnTo>
                      <a:lnTo>
                        <a:pt x="272" y="346"/>
                      </a:lnTo>
                      <a:lnTo>
                        <a:pt x="350" y="3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101" name="Freeform 11"/>
                <p:cNvSpPr>
                  <a:spLocks/>
                </p:cNvSpPr>
                <p:nvPr/>
              </p:nvSpPr>
              <p:spPr bwMode="auto">
                <a:xfrm>
                  <a:off x="1462" y="2266"/>
                  <a:ext cx="556" cy="336"/>
                </a:xfrm>
                <a:custGeom>
                  <a:avLst/>
                  <a:gdLst>
                    <a:gd name="T0" fmla="*/ 24 w 556"/>
                    <a:gd name="T1" fmla="*/ 0 h 336"/>
                    <a:gd name="T2" fmla="*/ 166 w 556"/>
                    <a:gd name="T3" fmla="*/ 14 h 336"/>
                    <a:gd name="T4" fmla="*/ 278 w 556"/>
                    <a:gd name="T5" fmla="*/ 16 h 336"/>
                    <a:gd name="T6" fmla="*/ 392 w 556"/>
                    <a:gd name="T7" fmla="*/ 14 h 336"/>
                    <a:gd name="T8" fmla="*/ 472 w 556"/>
                    <a:gd name="T9" fmla="*/ 8 h 336"/>
                    <a:gd name="T10" fmla="*/ 528 w 556"/>
                    <a:gd name="T11" fmla="*/ 0 h 336"/>
                    <a:gd name="T12" fmla="*/ 556 w 556"/>
                    <a:gd name="T13" fmla="*/ 312 h 336"/>
                    <a:gd name="T14" fmla="*/ 550 w 556"/>
                    <a:gd name="T15" fmla="*/ 322 h 336"/>
                    <a:gd name="T16" fmla="*/ 428 w 556"/>
                    <a:gd name="T17" fmla="*/ 332 h 336"/>
                    <a:gd name="T18" fmla="*/ 274 w 556"/>
                    <a:gd name="T19" fmla="*/ 336 h 336"/>
                    <a:gd name="T20" fmla="*/ 92 w 556"/>
                    <a:gd name="T21" fmla="*/ 326 h 336"/>
                    <a:gd name="T22" fmla="*/ 0 w 556"/>
                    <a:gd name="T23" fmla="*/ 318 h 336"/>
                    <a:gd name="T24" fmla="*/ 24 w 556"/>
                    <a:gd name="T25" fmla="*/ 0 h 3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56"/>
                    <a:gd name="T40" fmla="*/ 0 h 336"/>
                    <a:gd name="T41" fmla="*/ 556 w 556"/>
                    <a:gd name="T42" fmla="*/ 336 h 3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56" h="336">
                      <a:moveTo>
                        <a:pt x="24" y="0"/>
                      </a:moveTo>
                      <a:lnTo>
                        <a:pt x="166" y="14"/>
                      </a:lnTo>
                      <a:lnTo>
                        <a:pt x="278" y="16"/>
                      </a:lnTo>
                      <a:lnTo>
                        <a:pt x="392" y="14"/>
                      </a:lnTo>
                      <a:lnTo>
                        <a:pt x="472" y="8"/>
                      </a:lnTo>
                      <a:lnTo>
                        <a:pt x="528" y="0"/>
                      </a:lnTo>
                      <a:lnTo>
                        <a:pt x="556" y="312"/>
                      </a:lnTo>
                      <a:lnTo>
                        <a:pt x="550" y="322"/>
                      </a:lnTo>
                      <a:lnTo>
                        <a:pt x="428" y="332"/>
                      </a:lnTo>
                      <a:lnTo>
                        <a:pt x="274" y="336"/>
                      </a:lnTo>
                      <a:lnTo>
                        <a:pt x="92" y="326"/>
                      </a:lnTo>
                      <a:lnTo>
                        <a:pt x="0" y="31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102" name="Freeform 12"/>
                <p:cNvSpPr>
                  <a:spLocks/>
                </p:cNvSpPr>
                <p:nvPr/>
              </p:nvSpPr>
              <p:spPr bwMode="auto">
                <a:xfrm>
                  <a:off x="878" y="2126"/>
                  <a:ext cx="522" cy="448"/>
                </a:xfrm>
                <a:custGeom>
                  <a:avLst/>
                  <a:gdLst>
                    <a:gd name="T0" fmla="*/ 78 w 522"/>
                    <a:gd name="T1" fmla="*/ 0 h 448"/>
                    <a:gd name="T2" fmla="*/ 180 w 522"/>
                    <a:gd name="T3" fmla="*/ 44 h 448"/>
                    <a:gd name="T4" fmla="*/ 304 w 522"/>
                    <a:gd name="T5" fmla="*/ 84 h 448"/>
                    <a:gd name="T6" fmla="*/ 404 w 522"/>
                    <a:gd name="T7" fmla="*/ 108 h 448"/>
                    <a:gd name="T8" fmla="*/ 476 w 522"/>
                    <a:gd name="T9" fmla="*/ 122 h 448"/>
                    <a:gd name="T10" fmla="*/ 522 w 522"/>
                    <a:gd name="T11" fmla="*/ 130 h 448"/>
                    <a:gd name="T12" fmla="*/ 492 w 522"/>
                    <a:gd name="T13" fmla="*/ 448 h 448"/>
                    <a:gd name="T14" fmla="*/ 376 w 522"/>
                    <a:gd name="T15" fmla="*/ 424 h 448"/>
                    <a:gd name="T16" fmla="*/ 232 w 522"/>
                    <a:gd name="T17" fmla="*/ 390 h 448"/>
                    <a:gd name="T18" fmla="*/ 108 w 522"/>
                    <a:gd name="T19" fmla="*/ 350 h 448"/>
                    <a:gd name="T20" fmla="*/ 0 w 522"/>
                    <a:gd name="T21" fmla="*/ 306 h 448"/>
                    <a:gd name="T22" fmla="*/ 78 w 522"/>
                    <a:gd name="T23" fmla="*/ 0 h 4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22"/>
                    <a:gd name="T37" fmla="*/ 0 h 448"/>
                    <a:gd name="T38" fmla="*/ 522 w 522"/>
                    <a:gd name="T39" fmla="*/ 448 h 4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22" h="448">
                      <a:moveTo>
                        <a:pt x="78" y="0"/>
                      </a:moveTo>
                      <a:lnTo>
                        <a:pt x="180" y="44"/>
                      </a:lnTo>
                      <a:lnTo>
                        <a:pt x="304" y="84"/>
                      </a:lnTo>
                      <a:lnTo>
                        <a:pt x="404" y="108"/>
                      </a:lnTo>
                      <a:lnTo>
                        <a:pt x="476" y="122"/>
                      </a:lnTo>
                      <a:lnTo>
                        <a:pt x="522" y="130"/>
                      </a:lnTo>
                      <a:lnTo>
                        <a:pt x="492" y="448"/>
                      </a:lnTo>
                      <a:lnTo>
                        <a:pt x="376" y="424"/>
                      </a:lnTo>
                      <a:lnTo>
                        <a:pt x="232" y="390"/>
                      </a:lnTo>
                      <a:lnTo>
                        <a:pt x="108" y="350"/>
                      </a:lnTo>
                      <a:lnTo>
                        <a:pt x="0" y="30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103" name="Freeform 13"/>
                <p:cNvSpPr>
                  <a:spLocks/>
                </p:cNvSpPr>
                <p:nvPr/>
              </p:nvSpPr>
              <p:spPr bwMode="auto">
                <a:xfrm>
                  <a:off x="552" y="1884"/>
                  <a:ext cx="320" cy="496"/>
                </a:xfrm>
                <a:custGeom>
                  <a:avLst/>
                  <a:gdLst>
                    <a:gd name="T0" fmla="*/ 320 w 320"/>
                    <a:gd name="T1" fmla="*/ 196 h 496"/>
                    <a:gd name="T2" fmla="*/ 238 w 320"/>
                    <a:gd name="T3" fmla="*/ 144 h 496"/>
                    <a:gd name="T4" fmla="*/ 156 w 320"/>
                    <a:gd name="T5" fmla="*/ 76 h 496"/>
                    <a:gd name="T6" fmla="*/ 96 w 320"/>
                    <a:gd name="T7" fmla="*/ 0 h 496"/>
                    <a:gd name="T8" fmla="*/ 0 w 320"/>
                    <a:gd name="T9" fmla="*/ 286 h 496"/>
                    <a:gd name="T10" fmla="*/ 48 w 320"/>
                    <a:gd name="T11" fmla="*/ 346 h 496"/>
                    <a:gd name="T12" fmla="*/ 122 w 320"/>
                    <a:gd name="T13" fmla="*/ 416 h 496"/>
                    <a:gd name="T14" fmla="*/ 210 w 320"/>
                    <a:gd name="T15" fmla="*/ 482 h 496"/>
                    <a:gd name="T16" fmla="*/ 240 w 320"/>
                    <a:gd name="T17" fmla="*/ 496 h 4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0"/>
                    <a:gd name="T28" fmla="*/ 0 h 496"/>
                    <a:gd name="T29" fmla="*/ 320 w 320"/>
                    <a:gd name="T30" fmla="*/ 496 h 49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0" h="496">
                      <a:moveTo>
                        <a:pt x="320" y="196"/>
                      </a:moveTo>
                      <a:lnTo>
                        <a:pt x="238" y="144"/>
                      </a:lnTo>
                      <a:lnTo>
                        <a:pt x="156" y="76"/>
                      </a:lnTo>
                      <a:lnTo>
                        <a:pt x="96" y="0"/>
                      </a:lnTo>
                      <a:lnTo>
                        <a:pt x="0" y="286"/>
                      </a:lnTo>
                      <a:lnTo>
                        <a:pt x="48" y="346"/>
                      </a:lnTo>
                      <a:lnTo>
                        <a:pt x="122" y="416"/>
                      </a:lnTo>
                      <a:lnTo>
                        <a:pt x="210" y="482"/>
                      </a:lnTo>
                      <a:lnTo>
                        <a:pt x="240" y="496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104" name="Freeform 14"/>
                <p:cNvSpPr>
                  <a:spLocks/>
                </p:cNvSpPr>
                <p:nvPr/>
              </p:nvSpPr>
              <p:spPr bwMode="auto">
                <a:xfrm>
                  <a:off x="492" y="1582"/>
                  <a:ext cx="132" cy="390"/>
                </a:xfrm>
                <a:custGeom>
                  <a:avLst/>
                  <a:gdLst>
                    <a:gd name="T0" fmla="*/ 0 w 132"/>
                    <a:gd name="T1" fmla="*/ 390 h 390"/>
                    <a:gd name="T2" fmla="*/ 4 w 132"/>
                    <a:gd name="T3" fmla="*/ 328 h 390"/>
                    <a:gd name="T4" fmla="*/ 132 w 132"/>
                    <a:gd name="T5" fmla="*/ 0 h 390"/>
                    <a:gd name="T6" fmla="*/ 108 w 132"/>
                    <a:gd name="T7" fmla="*/ 82 h 390"/>
                    <a:gd name="T8" fmla="*/ 104 w 132"/>
                    <a:gd name="T9" fmla="*/ 126 h 390"/>
                    <a:gd name="T10" fmla="*/ 106 w 132"/>
                    <a:gd name="T11" fmla="*/ 168 h 390"/>
                    <a:gd name="T12" fmla="*/ 118 w 132"/>
                    <a:gd name="T13" fmla="*/ 216 h 390"/>
                    <a:gd name="T14" fmla="*/ 132 w 132"/>
                    <a:gd name="T15" fmla="*/ 238 h 39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2"/>
                    <a:gd name="T25" fmla="*/ 0 h 390"/>
                    <a:gd name="T26" fmla="*/ 132 w 132"/>
                    <a:gd name="T27" fmla="*/ 390 h 39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2" h="390">
                      <a:moveTo>
                        <a:pt x="0" y="390"/>
                      </a:moveTo>
                      <a:lnTo>
                        <a:pt x="4" y="328"/>
                      </a:lnTo>
                      <a:lnTo>
                        <a:pt x="132" y="0"/>
                      </a:lnTo>
                      <a:lnTo>
                        <a:pt x="108" y="82"/>
                      </a:lnTo>
                      <a:lnTo>
                        <a:pt x="104" y="126"/>
                      </a:lnTo>
                      <a:lnTo>
                        <a:pt x="106" y="168"/>
                      </a:lnTo>
                      <a:lnTo>
                        <a:pt x="118" y="216"/>
                      </a:lnTo>
                      <a:lnTo>
                        <a:pt x="132" y="238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</p:grpSp>
          <p:grpSp>
            <p:nvGrpSpPr>
              <p:cNvPr id="9" name="Group 15"/>
              <p:cNvGrpSpPr>
                <a:grpSpLocks/>
              </p:cNvGrpSpPr>
              <p:nvPr/>
            </p:nvGrpSpPr>
            <p:grpSpPr bwMode="auto">
              <a:xfrm>
                <a:off x="4253" y="1202"/>
                <a:ext cx="932" cy="468"/>
                <a:chOff x="630" y="1340"/>
                <a:chExt cx="1754" cy="834"/>
              </a:xfrm>
            </p:grpSpPr>
            <p:sp>
              <p:nvSpPr>
                <p:cNvPr id="42095" name="Freeform 16"/>
                <p:cNvSpPr>
                  <a:spLocks/>
                </p:cNvSpPr>
                <p:nvPr/>
              </p:nvSpPr>
              <p:spPr bwMode="auto">
                <a:xfrm>
                  <a:off x="630" y="1340"/>
                  <a:ext cx="190" cy="342"/>
                </a:xfrm>
                <a:custGeom>
                  <a:avLst/>
                  <a:gdLst>
                    <a:gd name="T0" fmla="*/ 0 w 190"/>
                    <a:gd name="T1" fmla="*/ 342 h 342"/>
                    <a:gd name="T2" fmla="*/ 14 w 190"/>
                    <a:gd name="T3" fmla="*/ 250 h 342"/>
                    <a:gd name="T4" fmla="*/ 32 w 190"/>
                    <a:gd name="T5" fmla="*/ 170 h 342"/>
                    <a:gd name="T6" fmla="*/ 188 w 190"/>
                    <a:gd name="T7" fmla="*/ 0 h 342"/>
                    <a:gd name="T8" fmla="*/ 190 w 190"/>
                    <a:gd name="T9" fmla="*/ 12 h 342"/>
                    <a:gd name="T10" fmla="*/ 174 w 190"/>
                    <a:gd name="T11" fmla="*/ 58 h 342"/>
                    <a:gd name="T12" fmla="*/ 168 w 190"/>
                    <a:gd name="T13" fmla="*/ 108 h 342"/>
                    <a:gd name="T14" fmla="*/ 174 w 190"/>
                    <a:gd name="T15" fmla="*/ 138 h 342"/>
                    <a:gd name="T16" fmla="*/ 184 w 190"/>
                    <a:gd name="T17" fmla="*/ 174 h 3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0"/>
                    <a:gd name="T28" fmla="*/ 0 h 342"/>
                    <a:gd name="T29" fmla="*/ 190 w 190"/>
                    <a:gd name="T30" fmla="*/ 342 h 34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0" h="342">
                      <a:moveTo>
                        <a:pt x="0" y="342"/>
                      </a:moveTo>
                      <a:lnTo>
                        <a:pt x="14" y="250"/>
                      </a:lnTo>
                      <a:lnTo>
                        <a:pt x="32" y="170"/>
                      </a:lnTo>
                      <a:lnTo>
                        <a:pt x="188" y="0"/>
                      </a:lnTo>
                      <a:lnTo>
                        <a:pt x="190" y="12"/>
                      </a:lnTo>
                      <a:lnTo>
                        <a:pt x="174" y="58"/>
                      </a:lnTo>
                      <a:lnTo>
                        <a:pt x="168" y="108"/>
                      </a:lnTo>
                      <a:lnTo>
                        <a:pt x="174" y="138"/>
                      </a:lnTo>
                      <a:lnTo>
                        <a:pt x="184" y="174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6" name="Freeform 17"/>
                <p:cNvSpPr>
                  <a:spLocks/>
                </p:cNvSpPr>
                <p:nvPr/>
              </p:nvSpPr>
              <p:spPr bwMode="auto">
                <a:xfrm>
                  <a:off x="690" y="1578"/>
                  <a:ext cx="322" cy="400"/>
                </a:xfrm>
                <a:custGeom>
                  <a:avLst/>
                  <a:gdLst>
                    <a:gd name="T0" fmla="*/ 210 w 322"/>
                    <a:gd name="T1" fmla="*/ 400 h 400"/>
                    <a:gd name="T2" fmla="*/ 106 w 322"/>
                    <a:gd name="T3" fmla="*/ 334 h 400"/>
                    <a:gd name="T4" fmla="*/ 32 w 322"/>
                    <a:gd name="T5" fmla="*/ 258 h 400"/>
                    <a:gd name="T6" fmla="*/ 0 w 322"/>
                    <a:gd name="T7" fmla="*/ 216 h 400"/>
                    <a:gd name="T8" fmla="*/ 154 w 322"/>
                    <a:gd name="T9" fmla="*/ 0 h 400"/>
                    <a:gd name="T10" fmla="*/ 192 w 322"/>
                    <a:gd name="T11" fmla="*/ 58 h 400"/>
                    <a:gd name="T12" fmla="*/ 252 w 322"/>
                    <a:gd name="T13" fmla="*/ 110 h 400"/>
                    <a:gd name="T14" fmla="*/ 306 w 322"/>
                    <a:gd name="T15" fmla="*/ 150 h 400"/>
                    <a:gd name="T16" fmla="*/ 322 w 322"/>
                    <a:gd name="T17" fmla="*/ 156 h 4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2"/>
                    <a:gd name="T28" fmla="*/ 0 h 400"/>
                    <a:gd name="T29" fmla="*/ 322 w 322"/>
                    <a:gd name="T30" fmla="*/ 400 h 4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2" h="400">
                      <a:moveTo>
                        <a:pt x="210" y="400"/>
                      </a:moveTo>
                      <a:lnTo>
                        <a:pt x="106" y="334"/>
                      </a:lnTo>
                      <a:lnTo>
                        <a:pt x="32" y="258"/>
                      </a:lnTo>
                      <a:lnTo>
                        <a:pt x="0" y="216"/>
                      </a:lnTo>
                      <a:lnTo>
                        <a:pt x="154" y="0"/>
                      </a:lnTo>
                      <a:lnTo>
                        <a:pt x="192" y="58"/>
                      </a:lnTo>
                      <a:lnTo>
                        <a:pt x="252" y="110"/>
                      </a:lnTo>
                      <a:lnTo>
                        <a:pt x="306" y="150"/>
                      </a:lnTo>
                      <a:lnTo>
                        <a:pt x="322" y="156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7" name="Freeform 18"/>
                <p:cNvSpPr>
                  <a:spLocks/>
                </p:cNvSpPr>
                <p:nvPr/>
              </p:nvSpPr>
              <p:spPr bwMode="auto">
                <a:xfrm>
                  <a:off x="1000" y="1784"/>
                  <a:ext cx="454" cy="364"/>
                </a:xfrm>
                <a:custGeom>
                  <a:avLst/>
                  <a:gdLst>
                    <a:gd name="T0" fmla="*/ 0 w 454"/>
                    <a:gd name="T1" fmla="*/ 248 h 364"/>
                    <a:gd name="T2" fmla="*/ 98 w 454"/>
                    <a:gd name="T3" fmla="*/ 0 h 364"/>
                    <a:gd name="T4" fmla="*/ 214 w 454"/>
                    <a:gd name="T5" fmla="*/ 42 h 364"/>
                    <a:gd name="T6" fmla="*/ 290 w 454"/>
                    <a:gd name="T7" fmla="*/ 66 h 364"/>
                    <a:gd name="T8" fmla="*/ 380 w 454"/>
                    <a:gd name="T9" fmla="*/ 90 h 364"/>
                    <a:gd name="T10" fmla="*/ 454 w 454"/>
                    <a:gd name="T11" fmla="*/ 104 h 364"/>
                    <a:gd name="T12" fmla="*/ 404 w 454"/>
                    <a:gd name="T13" fmla="*/ 364 h 364"/>
                    <a:gd name="T14" fmla="*/ 204 w 454"/>
                    <a:gd name="T15" fmla="*/ 322 h 364"/>
                    <a:gd name="T16" fmla="*/ 80 w 454"/>
                    <a:gd name="T17" fmla="*/ 284 h 364"/>
                    <a:gd name="T18" fmla="*/ 38 w 454"/>
                    <a:gd name="T19" fmla="*/ 268 h 364"/>
                    <a:gd name="T20" fmla="*/ 0 w 454"/>
                    <a:gd name="T21" fmla="*/ 248 h 3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4"/>
                    <a:gd name="T34" fmla="*/ 0 h 364"/>
                    <a:gd name="T35" fmla="*/ 454 w 454"/>
                    <a:gd name="T36" fmla="*/ 364 h 36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4" h="364">
                      <a:moveTo>
                        <a:pt x="0" y="248"/>
                      </a:moveTo>
                      <a:lnTo>
                        <a:pt x="98" y="0"/>
                      </a:lnTo>
                      <a:lnTo>
                        <a:pt x="214" y="42"/>
                      </a:lnTo>
                      <a:lnTo>
                        <a:pt x="290" y="66"/>
                      </a:lnTo>
                      <a:lnTo>
                        <a:pt x="380" y="90"/>
                      </a:lnTo>
                      <a:lnTo>
                        <a:pt x="454" y="104"/>
                      </a:lnTo>
                      <a:lnTo>
                        <a:pt x="404" y="364"/>
                      </a:lnTo>
                      <a:lnTo>
                        <a:pt x="204" y="322"/>
                      </a:lnTo>
                      <a:lnTo>
                        <a:pt x="80" y="284"/>
                      </a:lnTo>
                      <a:lnTo>
                        <a:pt x="38" y="26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8" name="Freeform 19"/>
                <p:cNvSpPr>
                  <a:spLocks/>
                </p:cNvSpPr>
                <p:nvPr/>
              </p:nvSpPr>
              <p:spPr bwMode="auto">
                <a:xfrm>
                  <a:off x="1508" y="1896"/>
                  <a:ext cx="460" cy="278"/>
                </a:xfrm>
                <a:custGeom>
                  <a:avLst/>
                  <a:gdLst>
                    <a:gd name="T0" fmla="*/ 32 w 460"/>
                    <a:gd name="T1" fmla="*/ 0 h 278"/>
                    <a:gd name="T2" fmla="*/ 148 w 460"/>
                    <a:gd name="T3" fmla="*/ 10 h 278"/>
                    <a:gd name="T4" fmla="*/ 244 w 460"/>
                    <a:gd name="T5" fmla="*/ 12 h 278"/>
                    <a:gd name="T6" fmla="*/ 360 w 460"/>
                    <a:gd name="T7" fmla="*/ 8 h 278"/>
                    <a:gd name="T8" fmla="*/ 428 w 460"/>
                    <a:gd name="T9" fmla="*/ 0 h 278"/>
                    <a:gd name="T10" fmla="*/ 460 w 460"/>
                    <a:gd name="T11" fmla="*/ 266 h 278"/>
                    <a:gd name="T12" fmla="*/ 310 w 460"/>
                    <a:gd name="T13" fmla="*/ 278 h 278"/>
                    <a:gd name="T14" fmla="*/ 170 w 460"/>
                    <a:gd name="T15" fmla="*/ 278 h 278"/>
                    <a:gd name="T16" fmla="*/ 48 w 460"/>
                    <a:gd name="T17" fmla="*/ 272 h 278"/>
                    <a:gd name="T18" fmla="*/ 0 w 460"/>
                    <a:gd name="T19" fmla="*/ 268 h 278"/>
                    <a:gd name="T20" fmla="*/ 32 w 460"/>
                    <a:gd name="T21" fmla="*/ 0 h 27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60"/>
                    <a:gd name="T34" fmla="*/ 0 h 278"/>
                    <a:gd name="T35" fmla="*/ 460 w 460"/>
                    <a:gd name="T36" fmla="*/ 278 h 27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60" h="278">
                      <a:moveTo>
                        <a:pt x="32" y="0"/>
                      </a:moveTo>
                      <a:lnTo>
                        <a:pt x="148" y="10"/>
                      </a:lnTo>
                      <a:lnTo>
                        <a:pt x="244" y="12"/>
                      </a:lnTo>
                      <a:lnTo>
                        <a:pt x="360" y="8"/>
                      </a:lnTo>
                      <a:lnTo>
                        <a:pt x="428" y="0"/>
                      </a:lnTo>
                      <a:lnTo>
                        <a:pt x="460" y="266"/>
                      </a:lnTo>
                      <a:lnTo>
                        <a:pt x="310" y="278"/>
                      </a:lnTo>
                      <a:lnTo>
                        <a:pt x="170" y="278"/>
                      </a:lnTo>
                      <a:lnTo>
                        <a:pt x="48" y="272"/>
                      </a:lnTo>
                      <a:lnTo>
                        <a:pt x="0" y="268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9" name="Freeform 20"/>
                <p:cNvSpPr>
                  <a:spLocks/>
                </p:cNvSpPr>
                <p:nvPr/>
              </p:nvSpPr>
              <p:spPr bwMode="auto">
                <a:xfrm>
                  <a:off x="2026" y="1826"/>
                  <a:ext cx="358" cy="322"/>
                </a:xfrm>
                <a:custGeom>
                  <a:avLst/>
                  <a:gdLst>
                    <a:gd name="T0" fmla="*/ 242 w 358"/>
                    <a:gd name="T1" fmla="*/ 0 h 322"/>
                    <a:gd name="T2" fmla="*/ 162 w 358"/>
                    <a:gd name="T3" fmla="*/ 26 h 322"/>
                    <a:gd name="T4" fmla="*/ 76 w 358"/>
                    <a:gd name="T5" fmla="*/ 46 h 322"/>
                    <a:gd name="T6" fmla="*/ 0 w 358"/>
                    <a:gd name="T7" fmla="*/ 58 h 322"/>
                    <a:gd name="T8" fmla="*/ 48 w 358"/>
                    <a:gd name="T9" fmla="*/ 322 h 322"/>
                    <a:gd name="T10" fmla="*/ 162 w 358"/>
                    <a:gd name="T11" fmla="*/ 300 h 322"/>
                    <a:gd name="T12" fmla="*/ 270 w 358"/>
                    <a:gd name="T13" fmla="*/ 272 h 322"/>
                    <a:gd name="T14" fmla="*/ 358 w 358"/>
                    <a:gd name="T15" fmla="*/ 244 h 3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8"/>
                    <a:gd name="T25" fmla="*/ 0 h 322"/>
                    <a:gd name="T26" fmla="*/ 358 w 358"/>
                    <a:gd name="T27" fmla="*/ 322 h 3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8" h="322">
                      <a:moveTo>
                        <a:pt x="242" y="0"/>
                      </a:moveTo>
                      <a:lnTo>
                        <a:pt x="162" y="26"/>
                      </a:lnTo>
                      <a:lnTo>
                        <a:pt x="76" y="46"/>
                      </a:lnTo>
                      <a:lnTo>
                        <a:pt x="0" y="58"/>
                      </a:lnTo>
                      <a:lnTo>
                        <a:pt x="48" y="322"/>
                      </a:lnTo>
                      <a:lnTo>
                        <a:pt x="162" y="300"/>
                      </a:lnTo>
                      <a:lnTo>
                        <a:pt x="270" y="272"/>
                      </a:lnTo>
                      <a:lnTo>
                        <a:pt x="358" y="244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</p:grpSp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4211" y="2162"/>
                <a:ext cx="992" cy="374"/>
                <a:chOff x="548" y="3006"/>
                <a:chExt cx="1884" cy="658"/>
              </a:xfrm>
            </p:grpSpPr>
            <p:sp>
              <p:nvSpPr>
                <p:cNvPr id="42090" name="Freeform 22"/>
                <p:cNvSpPr>
                  <a:spLocks/>
                </p:cNvSpPr>
                <p:nvPr/>
              </p:nvSpPr>
              <p:spPr bwMode="auto">
                <a:xfrm>
                  <a:off x="2104" y="3342"/>
                  <a:ext cx="326" cy="92"/>
                </a:xfrm>
                <a:custGeom>
                  <a:avLst/>
                  <a:gdLst>
                    <a:gd name="T0" fmla="*/ 326 w 326"/>
                    <a:gd name="T1" fmla="*/ 0 h 92"/>
                    <a:gd name="T2" fmla="*/ 204 w 326"/>
                    <a:gd name="T3" fmla="*/ 36 h 92"/>
                    <a:gd name="T4" fmla="*/ 98 w 326"/>
                    <a:gd name="T5" fmla="*/ 62 h 92"/>
                    <a:gd name="T6" fmla="*/ 4 w 326"/>
                    <a:gd name="T7" fmla="*/ 76 h 92"/>
                    <a:gd name="T8" fmla="*/ 0 w 326"/>
                    <a:gd name="T9" fmla="*/ 92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6"/>
                    <a:gd name="T16" fmla="*/ 0 h 92"/>
                    <a:gd name="T17" fmla="*/ 326 w 326"/>
                    <a:gd name="T18" fmla="*/ 92 h 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6" h="92">
                      <a:moveTo>
                        <a:pt x="326" y="0"/>
                      </a:moveTo>
                      <a:lnTo>
                        <a:pt x="204" y="36"/>
                      </a:lnTo>
                      <a:lnTo>
                        <a:pt x="98" y="62"/>
                      </a:lnTo>
                      <a:lnTo>
                        <a:pt x="4" y="76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1" name="Freeform 23"/>
                <p:cNvSpPr>
                  <a:spLocks/>
                </p:cNvSpPr>
                <p:nvPr/>
              </p:nvSpPr>
              <p:spPr bwMode="auto">
                <a:xfrm>
                  <a:off x="2090" y="3540"/>
                  <a:ext cx="342" cy="86"/>
                </a:xfrm>
                <a:custGeom>
                  <a:avLst/>
                  <a:gdLst>
                    <a:gd name="T0" fmla="*/ 0 w 342"/>
                    <a:gd name="T1" fmla="*/ 86 h 86"/>
                    <a:gd name="T2" fmla="*/ 144 w 342"/>
                    <a:gd name="T3" fmla="*/ 60 h 86"/>
                    <a:gd name="T4" fmla="*/ 224 w 342"/>
                    <a:gd name="T5" fmla="*/ 40 h 86"/>
                    <a:gd name="T6" fmla="*/ 310 w 342"/>
                    <a:gd name="T7" fmla="*/ 12 h 86"/>
                    <a:gd name="T8" fmla="*/ 342 w 342"/>
                    <a:gd name="T9" fmla="*/ 0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2"/>
                    <a:gd name="T16" fmla="*/ 0 h 86"/>
                    <a:gd name="T17" fmla="*/ 342 w 342"/>
                    <a:gd name="T18" fmla="*/ 86 h 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2" h="86">
                      <a:moveTo>
                        <a:pt x="0" y="86"/>
                      </a:moveTo>
                      <a:lnTo>
                        <a:pt x="144" y="60"/>
                      </a:lnTo>
                      <a:lnTo>
                        <a:pt x="224" y="40"/>
                      </a:lnTo>
                      <a:lnTo>
                        <a:pt x="310" y="12"/>
                      </a:lnTo>
                      <a:lnTo>
                        <a:pt x="342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2" name="Freeform 24"/>
                <p:cNvSpPr>
                  <a:spLocks/>
                </p:cNvSpPr>
                <p:nvPr/>
              </p:nvSpPr>
              <p:spPr bwMode="auto">
                <a:xfrm>
                  <a:off x="1462" y="3432"/>
                  <a:ext cx="560" cy="232"/>
                </a:xfrm>
                <a:custGeom>
                  <a:avLst/>
                  <a:gdLst>
                    <a:gd name="T0" fmla="*/ 0 w 560"/>
                    <a:gd name="T1" fmla="*/ 0 h 232"/>
                    <a:gd name="T2" fmla="*/ 22 w 560"/>
                    <a:gd name="T3" fmla="*/ 216 h 232"/>
                    <a:gd name="T4" fmla="*/ 206 w 560"/>
                    <a:gd name="T5" fmla="*/ 228 h 232"/>
                    <a:gd name="T6" fmla="*/ 286 w 560"/>
                    <a:gd name="T7" fmla="*/ 232 h 232"/>
                    <a:gd name="T8" fmla="*/ 406 w 560"/>
                    <a:gd name="T9" fmla="*/ 224 h 232"/>
                    <a:gd name="T10" fmla="*/ 528 w 560"/>
                    <a:gd name="T11" fmla="*/ 218 h 232"/>
                    <a:gd name="T12" fmla="*/ 560 w 560"/>
                    <a:gd name="T13" fmla="*/ 0 h 232"/>
                    <a:gd name="T14" fmla="*/ 420 w 560"/>
                    <a:gd name="T15" fmla="*/ 12 h 232"/>
                    <a:gd name="T16" fmla="*/ 274 w 560"/>
                    <a:gd name="T17" fmla="*/ 18 h 232"/>
                    <a:gd name="T18" fmla="*/ 116 w 560"/>
                    <a:gd name="T19" fmla="*/ 12 h 232"/>
                    <a:gd name="T20" fmla="*/ 0 w 560"/>
                    <a:gd name="T21" fmla="*/ 0 h 2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0"/>
                    <a:gd name="T34" fmla="*/ 0 h 232"/>
                    <a:gd name="T35" fmla="*/ 560 w 560"/>
                    <a:gd name="T36" fmla="*/ 232 h 2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0" h="232">
                      <a:moveTo>
                        <a:pt x="0" y="0"/>
                      </a:moveTo>
                      <a:lnTo>
                        <a:pt x="22" y="216"/>
                      </a:lnTo>
                      <a:lnTo>
                        <a:pt x="206" y="228"/>
                      </a:lnTo>
                      <a:lnTo>
                        <a:pt x="286" y="232"/>
                      </a:lnTo>
                      <a:lnTo>
                        <a:pt x="406" y="224"/>
                      </a:lnTo>
                      <a:lnTo>
                        <a:pt x="528" y="218"/>
                      </a:lnTo>
                      <a:lnTo>
                        <a:pt x="560" y="0"/>
                      </a:lnTo>
                      <a:lnTo>
                        <a:pt x="420" y="12"/>
                      </a:lnTo>
                      <a:lnTo>
                        <a:pt x="274" y="18"/>
                      </a:lnTo>
                      <a:lnTo>
                        <a:pt x="11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3" name="Freeform 25"/>
                <p:cNvSpPr>
                  <a:spLocks/>
                </p:cNvSpPr>
                <p:nvPr/>
              </p:nvSpPr>
              <p:spPr bwMode="auto">
                <a:xfrm>
                  <a:off x="892" y="3282"/>
                  <a:ext cx="498" cy="362"/>
                </a:xfrm>
                <a:custGeom>
                  <a:avLst/>
                  <a:gdLst>
                    <a:gd name="T0" fmla="*/ 498 w 498"/>
                    <a:gd name="T1" fmla="*/ 362 h 362"/>
                    <a:gd name="T2" fmla="*/ 352 w 498"/>
                    <a:gd name="T3" fmla="*/ 334 h 362"/>
                    <a:gd name="T4" fmla="*/ 228 w 498"/>
                    <a:gd name="T5" fmla="*/ 298 h 362"/>
                    <a:gd name="T6" fmla="*/ 118 w 498"/>
                    <a:gd name="T7" fmla="*/ 260 h 362"/>
                    <a:gd name="T8" fmla="*/ 68 w 498"/>
                    <a:gd name="T9" fmla="*/ 236 h 362"/>
                    <a:gd name="T10" fmla="*/ 0 w 498"/>
                    <a:gd name="T11" fmla="*/ 0 h 362"/>
                    <a:gd name="T12" fmla="*/ 90 w 498"/>
                    <a:gd name="T13" fmla="*/ 34 h 362"/>
                    <a:gd name="T14" fmla="*/ 150 w 498"/>
                    <a:gd name="T15" fmla="*/ 56 h 362"/>
                    <a:gd name="T16" fmla="*/ 228 w 498"/>
                    <a:gd name="T17" fmla="*/ 84 h 362"/>
                    <a:gd name="T18" fmla="*/ 306 w 498"/>
                    <a:gd name="T19" fmla="*/ 104 h 362"/>
                    <a:gd name="T20" fmla="*/ 374 w 498"/>
                    <a:gd name="T21" fmla="*/ 120 h 362"/>
                    <a:gd name="T22" fmla="*/ 478 w 498"/>
                    <a:gd name="T23" fmla="*/ 138 h 362"/>
                    <a:gd name="T24" fmla="*/ 482 w 498"/>
                    <a:gd name="T25" fmla="*/ 154 h 3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8"/>
                    <a:gd name="T40" fmla="*/ 0 h 362"/>
                    <a:gd name="T41" fmla="*/ 498 w 498"/>
                    <a:gd name="T42" fmla="*/ 362 h 36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8" h="362">
                      <a:moveTo>
                        <a:pt x="498" y="362"/>
                      </a:moveTo>
                      <a:lnTo>
                        <a:pt x="352" y="334"/>
                      </a:lnTo>
                      <a:lnTo>
                        <a:pt x="228" y="298"/>
                      </a:lnTo>
                      <a:lnTo>
                        <a:pt x="118" y="260"/>
                      </a:lnTo>
                      <a:lnTo>
                        <a:pt x="68" y="236"/>
                      </a:lnTo>
                      <a:lnTo>
                        <a:pt x="0" y="0"/>
                      </a:lnTo>
                      <a:lnTo>
                        <a:pt x="90" y="34"/>
                      </a:lnTo>
                      <a:lnTo>
                        <a:pt x="150" y="56"/>
                      </a:lnTo>
                      <a:lnTo>
                        <a:pt x="228" y="84"/>
                      </a:lnTo>
                      <a:lnTo>
                        <a:pt x="306" y="104"/>
                      </a:lnTo>
                      <a:lnTo>
                        <a:pt x="374" y="120"/>
                      </a:lnTo>
                      <a:lnTo>
                        <a:pt x="478" y="138"/>
                      </a:lnTo>
                      <a:lnTo>
                        <a:pt x="482" y="154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94" name="Freeform 26"/>
                <p:cNvSpPr>
                  <a:spLocks/>
                </p:cNvSpPr>
                <p:nvPr/>
              </p:nvSpPr>
              <p:spPr bwMode="auto">
                <a:xfrm>
                  <a:off x="548" y="3006"/>
                  <a:ext cx="276" cy="440"/>
                </a:xfrm>
                <a:custGeom>
                  <a:avLst/>
                  <a:gdLst>
                    <a:gd name="T0" fmla="*/ 276 w 276"/>
                    <a:gd name="T1" fmla="*/ 440 h 440"/>
                    <a:gd name="T2" fmla="*/ 212 w 276"/>
                    <a:gd name="T3" fmla="*/ 388 h 440"/>
                    <a:gd name="T4" fmla="*/ 144 w 276"/>
                    <a:gd name="T5" fmla="*/ 318 h 440"/>
                    <a:gd name="T6" fmla="*/ 112 w 276"/>
                    <a:gd name="T7" fmla="*/ 274 h 440"/>
                    <a:gd name="T8" fmla="*/ 96 w 276"/>
                    <a:gd name="T9" fmla="*/ 254 h 440"/>
                    <a:gd name="T10" fmla="*/ 0 w 276"/>
                    <a:gd name="T11" fmla="*/ 0 h 440"/>
                    <a:gd name="T12" fmla="*/ 72 w 276"/>
                    <a:gd name="T13" fmla="*/ 96 h 440"/>
                    <a:gd name="T14" fmla="*/ 114 w 276"/>
                    <a:gd name="T15" fmla="*/ 134 h 440"/>
                    <a:gd name="T16" fmla="*/ 156 w 276"/>
                    <a:gd name="T17" fmla="*/ 166 h 440"/>
                    <a:gd name="T18" fmla="*/ 194 w 276"/>
                    <a:gd name="T19" fmla="*/ 194 h 440"/>
                    <a:gd name="T20" fmla="*/ 252 w 276"/>
                    <a:gd name="T21" fmla="*/ 230 h 440"/>
                    <a:gd name="T22" fmla="*/ 274 w 276"/>
                    <a:gd name="T23" fmla="*/ 240 h 4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76"/>
                    <a:gd name="T37" fmla="*/ 0 h 440"/>
                    <a:gd name="T38" fmla="*/ 276 w 276"/>
                    <a:gd name="T39" fmla="*/ 440 h 4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76" h="440">
                      <a:moveTo>
                        <a:pt x="276" y="440"/>
                      </a:moveTo>
                      <a:lnTo>
                        <a:pt x="212" y="388"/>
                      </a:lnTo>
                      <a:lnTo>
                        <a:pt x="144" y="318"/>
                      </a:lnTo>
                      <a:lnTo>
                        <a:pt x="112" y="274"/>
                      </a:lnTo>
                      <a:lnTo>
                        <a:pt x="96" y="254"/>
                      </a:lnTo>
                      <a:lnTo>
                        <a:pt x="0" y="0"/>
                      </a:lnTo>
                      <a:lnTo>
                        <a:pt x="72" y="96"/>
                      </a:lnTo>
                      <a:lnTo>
                        <a:pt x="114" y="134"/>
                      </a:lnTo>
                      <a:lnTo>
                        <a:pt x="156" y="166"/>
                      </a:lnTo>
                      <a:lnTo>
                        <a:pt x="194" y="194"/>
                      </a:lnTo>
                      <a:lnTo>
                        <a:pt x="252" y="230"/>
                      </a:lnTo>
                      <a:lnTo>
                        <a:pt x="274" y="2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</p:grpSp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4075" y="1416"/>
                <a:ext cx="1529" cy="989"/>
                <a:chOff x="296" y="1708"/>
                <a:chExt cx="2888" cy="1756"/>
              </a:xfrm>
            </p:grpSpPr>
            <p:sp>
              <p:nvSpPr>
                <p:cNvPr id="42081" name="Freeform 28"/>
                <p:cNvSpPr>
                  <a:spLocks/>
                </p:cNvSpPr>
                <p:nvPr/>
              </p:nvSpPr>
              <p:spPr bwMode="auto">
                <a:xfrm>
                  <a:off x="1010" y="2704"/>
                  <a:ext cx="1422" cy="760"/>
                </a:xfrm>
                <a:custGeom>
                  <a:avLst/>
                  <a:gdLst>
                    <a:gd name="T0" fmla="*/ 0 w 1422"/>
                    <a:gd name="T1" fmla="*/ 96 h 760"/>
                    <a:gd name="T2" fmla="*/ 92 w 1422"/>
                    <a:gd name="T3" fmla="*/ 118 h 760"/>
                    <a:gd name="T4" fmla="*/ 92 w 1422"/>
                    <a:gd name="T5" fmla="*/ 0 h 760"/>
                    <a:gd name="T6" fmla="*/ 194 w 1422"/>
                    <a:gd name="T7" fmla="*/ 22 h 760"/>
                    <a:gd name="T8" fmla="*/ 300 w 1422"/>
                    <a:gd name="T9" fmla="*/ 44 h 760"/>
                    <a:gd name="T10" fmla="*/ 422 w 1422"/>
                    <a:gd name="T11" fmla="*/ 58 h 760"/>
                    <a:gd name="T12" fmla="*/ 586 w 1422"/>
                    <a:gd name="T13" fmla="*/ 74 h 760"/>
                    <a:gd name="T14" fmla="*/ 726 w 1422"/>
                    <a:gd name="T15" fmla="*/ 78 h 760"/>
                    <a:gd name="T16" fmla="*/ 840 w 1422"/>
                    <a:gd name="T17" fmla="*/ 76 h 760"/>
                    <a:gd name="T18" fmla="*/ 982 w 1422"/>
                    <a:gd name="T19" fmla="*/ 64 h 760"/>
                    <a:gd name="T20" fmla="*/ 1088 w 1422"/>
                    <a:gd name="T21" fmla="*/ 56 h 760"/>
                    <a:gd name="T22" fmla="*/ 1190 w 1422"/>
                    <a:gd name="T23" fmla="*/ 40 h 760"/>
                    <a:gd name="T24" fmla="*/ 1254 w 1422"/>
                    <a:gd name="T25" fmla="*/ 26 h 760"/>
                    <a:gd name="T26" fmla="*/ 1278 w 1422"/>
                    <a:gd name="T27" fmla="*/ 24 h 760"/>
                    <a:gd name="T28" fmla="*/ 1278 w 1422"/>
                    <a:gd name="T29" fmla="*/ 210 h 760"/>
                    <a:gd name="T30" fmla="*/ 1422 w 1422"/>
                    <a:gd name="T31" fmla="*/ 178 h 760"/>
                    <a:gd name="T32" fmla="*/ 1422 w 1422"/>
                    <a:gd name="T33" fmla="*/ 486 h 760"/>
                    <a:gd name="T34" fmla="*/ 1278 w 1422"/>
                    <a:gd name="T35" fmla="*/ 520 h 760"/>
                    <a:gd name="T36" fmla="*/ 1278 w 1422"/>
                    <a:gd name="T37" fmla="*/ 706 h 760"/>
                    <a:gd name="T38" fmla="*/ 1082 w 1422"/>
                    <a:gd name="T39" fmla="*/ 740 h 760"/>
                    <a:gd name="T40" fmla="*/ 938 w 1422"/>
                    <a:gd name="T41" fmla="*/ 756 h 760"/>
                    <a:gd name="T42" fmla="*/ 742 w 1422"/>
                    <a:gd name="T43" fmla="*/ 760 h 760"/>
                    <a:gd name="T44" fmla="*/ 654 w 1422"/>
                    <a:gd name="T45" fmla="*/ 760 h 760"/>
                    <a:gd name="T46" fmla="*/ 506 w 1422"/>
                    <a:gd name="T47" fmla="*/ 752 h 760"/>
                    <a:gd name="T48" fmla="*/ 366 w 1422"/>
                    <a:gd name="T49" fmla="*/ 736 h 760"/>
                    <a:gd name="T50" fmla="*/ 254 w 1422"/>
                    <a:gd name="T51" fmla="*/ 724 h 760"/>
                    <a:gd name="T52" fmla="*/ 146 w 1422"/>
                    <a:gd name="T53" fmla="*/ 700 h 760"/>
                    <a:gd name="T54" fmla="*/ 92 w 1422"/>
                    <a:gd name="T55" fmla="*/ 692 h 760"/>
                    <a:gd name="T56" fmla="*/ 92 w 1422"/>
                    <a:gd name="T57" fmla="*/ 570 h 760"/>
                    <a:gd name="T58" fmla="*/ 0 w 1422"/>
                    <a:gd name="T59" fmla="*/ 546 h 760"/>
                    <a:gd name="T60" fmla="*/ 0 w 1422"/>
                    <a:gd name="T61" fmla="*/ 96 h 76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422"/>
                    <a:gd name="T94" fmla="*/ 0 h 760"/>
                    <a:gd name="T95" fmla="*/ 1422 w 1422"/>
                    <a:gd name="T96" fmla="*/ 760 h 76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422" h="760">
                      <a:moveTo>
                        <a:pt x="0" y="96"/>
                      </a:moveTo>
                      <a:lnTo>
                        <a:pt x="92" y="118"/>
                      </a:lnTo>
                      <a:lnTo>
                        <a:pt x="92" y="0"/>
                      </a:lnTo>
                      <a:lnTo>
                        <a:pt x="194" y="22"/>
                      </a:lnTo>
                      <a:lnTo>
                        <a:pt x="300" y="44"/>
                      </a:lnTo>
                      <a:lnTo>
                        <a:pt x="422" y="58"/>
                      </a:lnTo>
                      <a:lnTo>
                        <a:pt x="586" y="74"/>
                      </a:lnTo>
                      <a:lnTo>
                        <a:pt x="726" y="78"/>
                      </a:lnTo>
                      <a:lnTo>
                        <a:pt x="840" y="76"/>
                      </a:lnTo>
                      <a:lnTo>
                        <a:pt x="982" y="64"/>
                      </a:lnTo>
                      <a:lnTo>
                        <a:pt x="1088" y="56"/>
                      </a:lnTo>
                      <a:lnTo>
                        <a:pt x="1190" y="40"/>
                      </a:lnTo>
                      <a:lnTo>
                        <a:pt x="1254" y="26"/>
                      </a:lnTo>
                      <a:lnTo>
                        <a:pt x="1278" y="24"/>
                      </a:lnTo>
                      <a:lnTo>
                        <a:pt x="1278" y="210"/>
                      </a:lnTo>
                      <a:lnTo>
                        <a:pt x="1422" y="178"/>
                      </a:lnTo>
                      <a:lnTo>
                        <a:pt x="1422" y="486"/>
                      </a:lnTo>
                      <a:lnTo>
                        <a:pt x="1278" y="520"/>
                      </a:lnTo>
                      <a:lnTo>
                        <a:pt x="1278" y="706"/>
                      </a:lnTo>
                      <a:lnTo>
                        <a:pt x="1082" y="740"/>
                      </a:lnTo>
                      <a:lnTo>
                        <a:pt x="938" y="756"/>
                      </a:lnTo>
                      <a:lnTo>
                        <a:pt x="742" y="760"/>
                      </a:lnTo>
                      <a:lnTo>
                        <a:pt x="654" y="760"/>
                      </a:lnTo>
                      <a:lnTo>
                        <a:pt x="506" y="752"/>
                      </a:lnTo>
                      <a:lnTo>
                        <a:pt x="366" y="736"/>
                      </a:lnTo>
                      <a:lnTo>
                        <a:pt x="254" y="724"/>
                      </a:lnTo>
                      <a:lnTo>
                        <a:pt x="146" y="700"/>
                      </a:lnTo>
                      <a:lnTo>
                        <a:pt x="92" y="692"/>
                      </a:lnTo>
                      <a:lnTo>
                        <a:pt x="92" y="570"/>
                      </a:lnTo>
                      <a:lnTo>
                        <a:pt x="0" y="54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82" name="Freeform 29"/>
                <p:cNvSpPr>
                  <a:spLocks/>
                </p:cNvSpPr>
                <p:nvPr/>
              </p:nvSpPr>
              <p:spPr bwMode="auto">
                <a:xfrm>
                  <a:off x="296" y="2116"/>
                  <a:ext cx="696" cy="1228"/>
                </a:xfrm>
                <a:custGeom>
                  <a:avLst/>
                  <a:gdLst>
                    <a:gd name="T0" fmla="*/ 2 w 696"/>
                    <a:gd name="T1" fmla="*/ 0 h 1228"/>
                    <a:gd name="T2" fmla="*/ 30 w 696"/>
                    <a:gd name="T3" fmla="*/ 94 h 1228"/>
                    <a:gd name="T4" fmla="*/ 96 w 696"/>
                    <a:gd name="T5" fmla="*/ 202 h 1228"/>
                    <a:gd name="T6" fmla="*/ 182 w 696"/>
                    <a:gd name="T7" fmla="*/ 296 h 1228"/>
                    <a:gd name="T8" fmla="*/ 272 w 696"/>
                    <a:gd name="T9" fmla="*/ 364 h 1228"/>
                    <a:gd name="T10" fmla="*/ 334 w 696"/>
                    <a:gd name="T11" fmla="*/ 406 h 1228"/>
                    <a:gd name="T12" fmla="*/ 434 w 696"/>
                    <a:gd name="T13" fmla="*/ 456 h 1228"/>
                    <a:gd name="T14" fmla="*/ 472 w 696"/>
                    <a:gd name="T15" fmla="*/ 478 h 1228"/>
                    <a:gd name="T16" fmla="*/ 548 w 696"/>
                    <a:gd name="T17" fmla="*/ 508 h 1228"/>
                    <a:gd name="T18" fmla="*/ 640 w 696"/>
                    <a:gd name="T19" fmla="*/ 546 h 1228"/>
                    <a:gd name="T20" fmla="*/ 640 w 696"/>
                    <a:gd name="T21" fmla="*/ 662 h 1228"/>
                    <a:gd name="T22" fmla="*/ 696 w 696"/>
                    <a:gd name="T23" fmla="*/ 677 h 1228"/>
                    <a:gd name="T24" fmla="*/ 696 w 696"/>
                    <a:gd name="T25" fmla="*/ 1130 h 1228"/>
                    <a:gd name="T26" fmla="*/ 638 w 696"/>
                    <a:gd name="T27" fmla="*/ 1110 h 1228"/>
                    <a:gd name="T28" fmla="*/ 638 w 696"/>
                    <a:gd name="T29" fmla="*/ 1228 h 1228"/>
                    <a:gd name="T30" fmla="*/ 472 w 696"/>
                    <a:gd name="T31" fmla="*/ 1166 h 1228"/>
                    <a:gd name="T32" fmla="*/ 406 w 696"/>
                    <a:gd name="T33" fmla="*/ 1130 h 1228"/>
                    <a:gd name="T34" fmla="*/ 288 w 696"/>
                    <a:gd name="T35" fmla="*/ 1062 h 1228"/>
                    <a:gd name="T36" fmla="*/ 196 w 696"/>
                    <a:gd name="T37" fmla="*/ 990 h 1228"/>
                    <a:gd name="T38" fmla="*/ 96 w 696"/>
                    <a:gd name="T39" fmla="*/ 888 h 1228"/>
                    <a:gd name="T40" fmla="*/ 32 w 696"/>
                    <a:gd name="T41" fmla="*/ 786 h 1228"/>
                    <a:gd name="T42" fmla="*/ 0 w 696"/>
                    <a:gd name="T43" fmla="*/ 676 h 1228"/>
                    <a:gd name="T44" fmla="*/ 2 w 696"/>
                    <a:gd name="T45" fmla="*/ 0 h 12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696"/>
                    <a:gd name="T70" fmla="*/ 0 h 1228"/>
                    <a:gd name="T71" fmla="*/ 696 w 696"/>
                    <a:gd name="T72" fmla="*/ 1228 h 12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696" h="1228">
                      <a:moveTo>
                        <a:pt x="2" y="0"/>
                      </a:moveTo>
                      <a:lnTo>
                        <a:pt x="30" y="94"/>
                      </a:lnTo>
                      <a:lnTo>
                        <a:pt x="96" y="202"/>
                      </a:lnTo>
                      <a:lnTo>
                        <a:pt x="182" y="296"/>
                      </a:lnTo>
                      <a:lnTo>
                        <a:pt x="272" y="364"/>
                      </a:lnTo>
                      <a:lnTo>
                        <a:pt x="334" y="406"/>
                      </a:lnTo>
                      <a:lnTo>
                        <a:pt x="434" y="456"/>
                      </a:lnTo>
                      <a:lnTo>
                        <a:pt x="472" y="478"/>
                      </a:lnTo>
                      <a:lnTo>
                        <a:pt x="548" y="508"/>
                      </a:lnTo>
                      <a:lnTo>
                        <a:pt x="640" y="546"/>
                      </a:lnTo>
                      <a:lnTo>
                        <a:pt x="640" y="662"/>
                      </a:lnTo>
                      <a:lnTo>
                        <a:pt x="696" y="677"/>
                      </a:lnTo>
                      <a:lnTo>
                        <a:pt x="696" y="1130"/>
                      </a:lnTo>
                      <a:lnTo>
                        <a:pt x="638" y="1110"/>
                      </a:lnTo>
                      <a:lnTo>
                        <a:pt x="638" y="1228"/>
                      </a:lnTo>
                      <a:lnTo>
                        <a:pt x="472" y="1166"/>
                      </a:lnTo>
                      <a:lnTo>
                        <a:pt x="406" y="1130"/>
                      </a:lnTo>
                      <a:lnTo>
                        <a:pt x="288" y="1062"/>
                      </a:lnTo>
                      <a:lnTo>
                        <a:pt x="196" y="990"/>
                      </a:lnTo>
                      <a:lnTo>
                        <a:pt x="96" y="888"/>
                      </a:lnTo>
                      <a:lnTo>
                        <a:pt x="32" y="786"/>
                      </a:lnTo>
                      <a:lnTo>
                        <a:pt x="0" y="67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grpSp>
              <p:nvGrpSpPr>
                <p:cNvPr id="12" name="Group 30"/>
                <p:cNvGrpSpPr>
                  <a:grpSpLocks/>
                </p:cNvGrpSpPr>
                <p:nvPr/>
              </p:nvGrpSpPr>
              <p:grpSpPr bwMode="auto">
                <a:xfrm>
                  <a:off x="302" y="1708"/>
                  <a:ext cx="324" cy="958"/>
                  <a:chOff x="302" y="1708"/>
                  <a:chExt cx="324" cy="958"/>
                </a:xfrm>
              </p:grpSpPr>
              <p:sp>
                <p:nvSpPr>
                  <p:cNvPr id="42088" name="Freeform 31"/>
                  <p:cNvSpPr>
                    <a:spLocks/>
                  </p:cNvSpPr>
                  <p:nvPr/>
                </p:nvSpPr>
                <p:spPr bwMode="auto">
                  <a:xfrm>
                    <a:off x="302" y="1708"/>
                    <a:ext cx="176" cy="406"/>
                  </a:xfrm>
                  <a:custGeom>
                    <a:avLst/>
                    <a:gdLst>
                      <a:gd name="T0" fmla="*/ 0 w 176"/>
                      <a:gd name="T1" fmla="*/ 406 h 406"/>
                      <a:gd name="T2" fmla="*/ 0 w 176"/>
                      <a:gd name="T3" fmla="*/ 280 h 406"/>
                      <a:gd name="T4" fmla="*/ 38 w 176"/>
                      <a:gd name="T5" fmla="*/ 166 h 406"/>
                      <a:gd name="T6" fmla="*/ 96 w 176"/>
                      <a:gd name="T7" fmla="*/ 80 h 406"/>
                      <a:gd name="T8" fmla="*/ 176 w 176"/>
                      <a:gd name="T9" fmla="*/ 0 h 4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406"/>
                      <a:gd name="T17" fmla="*/ 176 w 176"/>
                      <a:gd name="T18" fmla="*/ 406 h 4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406">
                        <a:moveTo>
                          <a:pt x="0" y="406"/>
                        </a:moveTo>
                        <a:lnTo>
                          <a:pt x="0" y="280"/>
                        </a:lnTo>
                        <a:lnTo>
                          <a:pt x="38" y="166"/>
                        </a:lnTo>
                        <a:lnTo>
                          <a:pt x="96" y="80"/>
                        </a:lnTo>
                        <a:lnTo>
                          <a:pt x="176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  <p:sp>
                <p:nvSpPr>
                  <p:cNvPr id="42089" name="Freeform 32"/>
                  <p:cNvSpPr>
                    <a:spLocks/>
                  </p:cNvSpPr>
                  <p:nvPr/>
                </p:nvSpPr>
                <p:spPr bwMode="auto">
                  <a:xfrm>
                    <a:off x="304" y="2282"/>
                    <a:ext cx="322" cy="384"/>
                  </a:xfrm>
                  <a:custGeom>
                    <a:avLst/>
                    <a:gdLst>
                      <a:gd name="T0" fmla="*/ 0 w 322"/>
                      <a:gd name="T1" fmla="*/ 242 h 384"/>
                      <a:gd name="T2" fmla="*/ 0 w 322"/>
                      <a:gd name="T3" fmla="*/ 384 h 384"/>
                      <a:gd name="T4" fmla="*/ 32 w 322"/>
                      <a:gd name="T5" fmla="*/ 290 h 384"/>
                      <a:gd name="T6" fmla="*/ 96 w 322"/>
                      <a:gd name="T7" fmla="*/ 192 h 384"/>
                      <a:gd name="T8" fmla="*/ 186 w 322"/>
                      <a:gd name="T9" fmla="*/ 98 h 384"/>
                      <a:gd name="T10" fmla="*/ 322 w 322"/>
                      <a:gd name="T11" fmla="*/ 0 h 38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384"/>
                      <a:gd name="T20" fmla="*/ 322 w 322"/>
                      <a:gd name="T21" fmla="*/ 384 h 38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384">
                        <a:moveTo>
                          <a:pt x="0" y="242"/>
                        </a:moveTo>
                        <a:lnTo>
                          <a:pt x="0" y="384"/>
                        </a:lnTo>
                        <a:lnTo>
                          <a:pt x="32" y="290"/>
                        </a:lnTo>
                        <a:lnTo>
                          <a:pt x="96" y="192"/>
                        </a:lnTo>
                        <a:lnTo>
                          <a:pt x="186" y="98"/>
                        </a:lnTo>
                        <a:lnTo>
                          <a:pt x="322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</p:grpSp>
            <p:sp>
              <p:nvSpPr>
                <p:cNvPr id="42084" name="Freeform 33"/>
                <p:cNvSpPr>
                  <a:spLocks/>
                </p:cNvSpPr>
                <p:nvPr/>
              </p:nvSpPr>
              <p:spPr bwMode="auto">
                <a:xfrm>
                  <a:off x="2454" y="2162"/>
                  <a:ext cx="730" cy="1162"/>
                </a:xfrm>
                <a:custGeom>
                  <a:avLst/>
                  <a:gdLst>
                    <a:gd name="T0" fmla="*/ 0 w 730"/>
                    <a:gd name="T1" fmla="*/ 710 h 1162"/>
                    <a:gd name="T2" fmla="*/ 0 w 730"/>
                    <a:gd name="T3" fmla="*/ 1022 h 1162"/>
                    <a:gd name="T4" fmla="*/ 154 w 730"/>
                    <a:gd name="T5" fmla="*/ 972 h 1162"/>
                    <a:gd name="T6" fmla="*/ 154 w 730"/>
                    <a:gd name="T7" fmla="*/ 1162 h 1162"/>
                    <a:gd name="T8" fmla="*/ 232 w 730"/>
                    <a:gd name="T9" fmla="*/ 1130 h 1162"/>
                    <a:gd name="T10" fmla="*/ 310 w 730"/>
                    <a:gd name="T11" fmla="*/ 1090 h 1162"/>
                    <a:gd name="T12" fmla="*/ 418 w 730"/>
                    <a:gd name="T13" fmla="*/ 1028 h 1162"/>
                    <a:gd name="T14" fmla="*/ 508 w 730"/>
                    <a:gd name="T15" fmla="*/ 964 h 1162"/>
                    <a:gd name="T16" fmla="*/ 594 w 730"/>
                    <a:gd name="T17" fmla="*/ 884 h 1162"/>
                    <a:gd name="T18" fmla="*/ 652 w 730"/>
                    <a:gd name="T19" fmla="*/ 812 h 1162"/>
                    <a:gd name="T20" fmla="*/ 682 w 730"/>
                    <a:gd name="T21" fmla="*/ 762 h 1162"/>
                    <a:gd name="T22" fmla="*/ 714 w 730"/>
                    <a:gd name="T23" fmla="*/ 676 h 1162"/>
                    <a:gd name="T24" fmla="*/ 714 w 730"/>
                    <a:gd name="T25" fmla="*/ 556 h 1162"/>
                    <a:gd name="T26" fmla="*/ 730 w 730"/>
                    <a:gd name="T27" fmla="*/ 490 h 1162"/>
                    <a:gd name="T28" fmla="*/ 730 w 730"/>
                    <a:gd name="T29" fmla="*/ 34 h 1162"/>
                    <a:gd name="T30" fmla="*/ 714 w 730"/>
                    <a:gd name="T31" fmla="*/ 112 h 1162"/>
                    <a:gd name="T32" fmla="*/ 714 w 730"/>
                    <a:gd name="T33" fmla="*/ 0 h 1162"/>
                    <a:gd name="T34" fmla="*/ 662 w 730"/>
                    <a:gd name="T35" fmla="*/ 120 h 1162"/>
                    <a:gd name="T36" fmla="*/ 628 w 730"/>
                    <a:gd name="T37" fmla="*/ 168 h 1162"/>
                    <a:gd name="T38" fmla="*/ 572 w 730"/>
                    <a:gd name="T39" fmla="*/ 228 h 1162"/>
                    <a:gd name="T40" fmla="*/ 464 w 730"/>
                    <a:gd name="T41" fmla="*/ 314 h 1162"/>
                    <a:gd name="T42" fmla="*/ 400 w 730"/>
                    <a:gd name="T43" fmla="*/ 358 h 1162"/>
                    <a:gd name="T44" fmla="*/ 310 w 730"/>
                    <a:gd name="T45" fmla="*/ 406 h 1162"/>
                    <a:gd name="T46" fmla="*/ 192 w 730"/>
                    <a:gd name="T47" fmla="*/ 460 h 1162"/>
                    <a:gd name="T48" fmla="*/ 152 w 730"/>
                    <a:gd name="T49" fmla="*/ 476 h 1162"/>
                    <a:gd name="T50" fmla="*/ 152 w 730"/>
                    <a:gd name="T51" fmla="*/ 664 h 1162"/>
                    <a:gd name="T52" fmla="*/ 0 w 730"/>
                    <a:gd name="T53" fmla="*/ 710 h 116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30"/>
                    <a:gd name="T82" fmla="*/ 0 h 1162"/>
                    <a:gd name="T83" fmla="*/ 730 w 730"/>
                    <a:gd name="T84" fmla="*/ 1162 h 116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30" h="1162">
                      <a:moveTo>
                        <a:pt x="0" y="710"/>
                      </a:moveTo>
                      <a:lnTo>
                        <a:pt x="0" y="1022"/>
                      </a:lnTo>
                      <a:lnTo>
                        <a:pt x="154" y="972"/>
                      </a:lnTo>
                      <a:lnTo>
                        <a:pt x="154" y="1162"/>
                      </a:lnTo>
                      <a:lnTo>
                        <a:pt x="232" y="1130"/>
                      </a:lnTo>
                      <a:lnTo>
                        <a:pt x="310" y="1090"/>
                      </a:lnTo>
                      <a:lnTo>
                        <a:pt x="418" y="1028"/>
                      </a:lnTo>
                      <a:lnTo>
                        <a:pt x="508" y="964"/>
                      </a:lnTo>
                      <a:lnTo>
                        <a:pt x="594" y="884"/>
                      </a:lnTo>
                      <a:lnTo>
                        <a:pt x="652" y="812"/>
                      </a:lnTo>
                      <a:lnTo>
                        <a:pt x="682" y="762"/>
                      </a:lnTo>
                      <a:lnTo>
                        <a:pt x="714" y="676"/>
                      </a:lnTo>
                      <a:lnTo>
                        <a:pt x="714" y="556"/>
                      </a:lnTo>
                      <a:lnTo>
                        <a:pt x="730" y="490"/>
                      </a:lnTo>
                      <a:lnTo>
                        <a:pt x="730" y="34"/>
                      </a:lnTo>
                      <a:lnTo>
                        <a:pt x="714" y="112"/>
                      </a:lnTo>
                      <a:lnTo>
                        <a:pt x="714" y="0"/>
                      </a:lnTo>
                      <a:lnTo>
                        <a:pt x="662" y="120"/>
                      </a:lnTo>
                      <a:lnTo>
                        <a:pt x="628" y="168"/>
                      </a:lnTo>
                      <a:lnTo>
                        <a:pt x="572" y="228"/>
                      </a:lnTo>
                      <a:lnTo>
                        <a:pt x="464" y="314"/>
                      </a:lnTo>
                      <a:lnTo>
                        <a:pt x="400" y="358"/>
                      </a:lnTo>
                      <a:lnTo>
                        <a:pt x="310" y="406"/>
                      </a:lnTo>
                      <a:lnTo>
                        <a:pt x="192" y="460"/>
                      </a:lnTo>
                      <a:lnTo>
                        <a:pt x="152" y="476"/>
                      </a:lnTo>
                      <a:lnTo>
                        <a:pt x="152" y="664"/>
                      </a:lnTo>
                      <a:lnTo>
                        <a:pt x="0" y="71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grpSp>
              <p:nvGrpSpPr>
                <p:cNvPr id="13" name="Group 34"/>
                <p:cNvGrpSpPr>
                  <a:grpSpLocks/>
                </p:cNvGrpSpPr>
                <p:nvPr/>
              </p:nvGrpSpPr>
              <p:grpSpPr bwMode="auto">
                <a:xfrm>
                  <a:off x="3126" y="1862"/>
                  <a:ext cx="58" cy="880"/>
                  <a:chOff x="3126" y="1862"/>
                  <a:chExt cx="58" cy="880"/>
                </a:xfrm>
              </p:grpSpPr>
              <p:sp>
                <p:nvSpPr>
                  <p:cNvPr id="42086" name="Freeform 35"/>
                  <p:cNvSpPr>
                    <a:spLocks/>
                  </p:cNvSpPr>
                  <p:nvPr/>
                </p:nvSpPr>
                <p:spPr bwMode="auto">
                  <a:xfrm>
                    <a:off x="3126" y="2534"/>
                    <a:ext cx="58" cy="208"/>
                  </a:xfrm>
                  <a:custGeom>
                    <a:avLst/>
                    <a:gdLst>
                      <a:gd name="T0" fmla="*/ 58 w 58"/>
                      <a:gd name="T1" fmla="*/ 150 h 208"/>
                      <a:gd name="T2" fmla="*/ 58 w 58"/>
                      <a:gd name="T3" fmla="*/ 208 h 208"/>
                      <a:gd name="T4" fmla="*/ 48 w 58"/>
                      <a:gd name="T5" fmla="*/ 132 h 208"/>
                      <a:gd name="T6" fmla="*/ 26 w 58"/>
                      <a:gd name="T7" fmla="*/ 68 h 208"/>
                      <a:gd name="T8" fmla="*/ 10 w 58"/>
                      <a:gd name="T9" fmla="*/ 26 h 208"/>
                      <a:gd name="T10" fmla="*/ 0 w 58"/>
                      <a:gd name="T11" fmla="*/ 0 h 20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"/>
                      <a:gd name="T19" fmla="*/ 0 h 208"/>
                      <a:gd name="T20" fmla="*/ 58 w 58"/>
                      <a:gd name="T21" fmla="*/ 208 h 20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" h="208">
                        <a:moveTo>
                          <a:pt x="58" y="150"/>
                        </a:moveTo>
                        <a:lnTo>
                          <a:pt x="58" y="208"/>
                        </a:lnTo>
                        <a:lnTo>
                          <a:pt x="48" y="132"/>
                        </a:lnTo>
                        <a:lnTo>
                          <a:pt x="26" y="68"/>
                        </a:lnTo>
                        <a:lnTo>
                          <a:pt x="10" y="2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  <p:sp>
                <p:nvSpPr>
                  <p:cNvPr id="42087" name="Freeform 36"/>
                  <p:cNvSpPr>
                    <a:spLocks/>
                  </p:cNvSpPr>
                  <p:nvPr/>
                </p:nvSpPr>
                <p:spPr bwMode="auto">
                  <a:xfrm>
                    <a:off x="3128" y="1862"/>
                    <a:ext cx="56" cy="350"/>
                  </a:xfrm>
                  <a:custGeom>
                    <a:avLst/>
                    <a:gdLst>
                      <a:gd name="T0" fmla="*/ 56 w 56"/>
                      <a:gd name="T1" fmla="*/ 350 h 350"/>
                      <a:gd name="T2" fmla="*/ 54 w 56"/>
                      <a:gd name="T3" fmla="*/ 218 h 350"/>
                      <a:gd name="T4" fmla="*/ 54 w 56"/>
                      <a:gd name="T5" fmla="*/ 188 h 350"/>
                      <a:gd name="T6" fmla="*/ 44 w 56"/>
                      <a:gd name="T7" fmla="*/ 112 h 350"/>
                      <a:gd name="T8" fmla="*/ 14 w 56"/>
                      <a:gd name="T9" fmla="*/ 30 h 350"/>
                      <a:gd name="T10" fmla="*/ 0 w 56"/>
                      <a:gd name="T11" fmla="*/ 0 h 3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6"/>
                      <a:gd name="T19" fmla="*/ 0 h 350"/>
                      <a:gd name="T20" fmla="*/ 56 w 56"/>
                      <a:gd name="T21" fmla="*/ 350 h 3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6" h="350">
                        <a:moveTo>
                          <a:pt x="56" y="350"/>
                        </a:moveTo>
                        <a:lnTo>
                          <a:pt x="54" y="218"/>
                        </a:lnTo>
                        <a:lnTo>
                          <a:pt x="54" y="188"/>
                        </a:lnTo>
                        <a:lnTo>
                          <a:pt x="44" y="112"/>
                        </a:lnTo>
                        <a:lnTo>
                          <a:pt x="14" y="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</p:grp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4285" y="2340"/>
                <a:ext cx="920" cy="273"/>
                <a:chOff x="694" y="3352"/>
                <a:chExt cx="1740" cy="482"/>
              </a:xfrm>
            </p:grpSpPr>
            <p:grpSp>
              <p:nvGrpSpPr>
                <p:cNvPr id="15" name="Group 38"/>
                <p:cNvGrpSpPr>
                  <a:grpSpLocks/>
                </p:cNvGrpSpPr>
                <p:nvPr/>
              </p:nvGrpSpPr>
              <p:grpSpPr bwMode="auto">
                <a:xfrm>
                  <a:off x="2058" y="3604"/>
                  <a:ext cx="376" cy="200"/>
                  <a:chOff x="2058" y="3604"/>
                  <a:chExt cx="376" cy="200"/>
                </a:xfrm>
              </p:grpSpPr>
              <p:sp>
                <p:nvSpPr>
                  <p:cNvPr id="42079" name="Freeform 39"/>
                  <p:cNvSpPr>
                    <a:spLocks/>
                  </p:cNvSpPr>
                  <p:nvPr/>
                </p:nvSpPr>
                <p:spPr bwMode="auto">
                  <a:xfrm>
                    <a:off x="2066" y="3604"/>
                    <a:ext cx="364" cy="150"/>
                  </a:xfrm>
                  <a:custGeom>
                    <a:avLst/>
                    <a:gdLst>
                      <a:gd name="T0" fmla="*/ 364 w 364"/>
                      <a:gd name="T1" fmla="*/ 0 h 150"/>
                      <a:gd name="T2" fmla="*/ 280 w 364"/>
                      <a:gd name="T3" fmla="*/ 30 h 150"/>
                      <a:gd name="T4" fmla="*/ 186 w 364"/>
                      <a:gd name="T5" fmla="*/ 58 h 150"/>
                      <a:gd name="T6" fmla="*/ 100 w 364"/>
                      <a:gd name="T7" fmla="*/ 78 h 150"/>
                      <a:gd name="T8" fmla="*/ 46 w 364"/>
                      <a:gd name="T9" fmla="*/ 88 h 150"/>
                      <a:gd name="T10" fmla="*/ 12 w 364"/>
                      <a:gd name="T11" fmla="*/ 96 h 150"/>
                      <a:gd name="T12" fmla="*/ 0 w 364"/>
                      <a:gd name="T13" fmla="*/ 150 h 1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64"/>
                      <a:gd name="T22" fmla="*/ 0 h 150"/>
                      <a:gd name="T23" fmla="*/ 364 w 364"/>
                      <a:gd name="T24" fmla="*/ 150 h 15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64" h="150">
                        <a:moveTo>
                          <a:pt x="364" y="0"/>
                        </a:moveTo>
                        <a:lnTo>
                          <a:pt x="280" y="30"/>
                        </a:lnTo>
                        <a:lnTo>
                          <a:pt x="186" y="58"/>
                        </a:lnTo>
                        <a:lnTo>
                          <a:pt x="100" y="78"/>
                        </a:lnTo>
                        <a:lnTo>
                          <a:pt x="46" y="88"/>
                        </a:lnTo>
                        <a:lnTo>
                          <a:pt x="12" y="96"/>
                        </a:lnTo>
                        <a:lnTo>
                          <a:pt x="0" y="150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  <p:sp>
                <p:nvSpPr>
                  <p:cNvPr id="42080" name="Freeform 40"/>
                  <p:cNvSpPr>
                    <a:spLocks/>
                  </p:cNvSpPr>
                  <p:nvPr/>
                </p:nvSpPr>
                <p:spPr bwMode="auto">
                  <a:xfrm>
                    <a:off x="2058" y="3624"/>
                    <a:ext cx="376" cy="180"/>
                  </a:xfrm>
                  <a:custGeom>
                    <a:avLst/>
                    <a:gdLst>
                      <a:gd name="T0" fmla="*/ 0 w 376"/>
                      <a:gd name="T1" fmla="*/ 180 h 180"/>
                      <a:gd name="T2" fmla="*/ 104 w 376"/>
                      <a:gd name="T3" fmla="*/ 158 h 180"/>
                      <a:gd name="T4" fmla="*/ 184 w 376"/>
                      <a:gd name="T5" fmla="*/ 134 h 180"/>
                      <a:gd name="T6" fmla="*/ 260 w 376"/>
                      <a:gd name="T7" fmla="*/ 108 h 180"/>
                      <a:gd name="T8" fmla="*/ 314 w 376"/>
                      <a:gd name="T9" fmla="*/ 84 h 180"/>
                      <a:gd name="T10" fmla="*/ 376 w 376"/>
                      <a:gd name="T11" fmla="*/ 0 h 18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76"/>
                      <a:gd name="T19" fmla="*/ 0 h 180"/>
                      <a:gd name="T20" fmla="*/ 376 w 376"/>
                      <a:gd name="T21" fmla="*/ 180 h 18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76" h="180">
                        <a:moveTo>
                          <a:pt x="0" y="180"/>
                        </a:moveTo>
                        <a:lnTo>
                          <a:pt x="104" y="158"/>
                        </a:lnTo>
                        <a:lnTo>
                          <a:pt x="184" y="134"/>
                        </a:lnTo>
                        <a:lnTo>
                          <a:pt x="260" y="108"/>
                        </a:lnTo>
                        <a:lnTo>
                          <a:pt x="314" y="84"/>
                        </a:lnTo>
                        <a:lnTo>
                          <a:pt x="376" y="0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100"/>
                  </a:p>
                </p:txBody>
              </p:sp>
            </p:grpSp>
            <p:sp>
              <p:nvSpPr>
                <p:cNvPr id="42076" name="Freeform 41"/>
                <p:cNvSpPr>
                  <a:spLocks/>
                </p:cNvSpPr>
                <p:nvPr/>
              </p:nvSpPr>
              <p:spPr bwMode="auto">
                <a:xfrm>
                  <a:off x="1504" y="3712"/>
                  <a:ext cx="468" cy="122"/>
                </a:xfrm>
                <a:custGeom>
                  <a:avLst/>
                  <a:gdLst>
                    <a:gd name="T0" fmla="*/ 0 w 468"/>
                    <a:gd name="T1" fmla="*/ 0 h 122"/>
                    <a:gd name="T2" fmla="*/ 128 w 468"/>
                    <a:gd name="T3" fmla="*/ 12 h 122"/>
                    <a:gd name="T4" fmla="*/ 214 w 468"/>
                    <a:gd name="T5" fmla="*/ 16 h 122"/>
                    <a:gd name="T6" fmla="*/ 274 w 468"/>
                    <a:gd name="T7" fmla="*/ 14 h 122"/>
                    <a:gd name="T8" fmla="*/ 398 w 468"/>
                    <a:gd name="T9" fmla="*/ 10 h 122"/>
                    <a:gd name="T10" fmla="*/ 468 w 468"/>
                    <a:gd name="T11" fmla="*/ 2 h 122"/>
                    <a:gd name="T12" fmla="*/ 434 w 468"/>
                    <a:gd name="T13" fmla="*/ 110 h 122"/>
                    <a:gd name="T14" fmla="*/ 346 w 468"/>
                    <a:gd name="T15" fmla="*/ 118 h 122"/>
                    <a:gd name="T16" fmla="*/ 244 w 468"/>
                    <a:gd name="T17" fmla="*/ 122 h 122"/>
                    <a:gd name="T18" fmla="*/ 134 w 468"/>
                    <a:gd name="T19" fmla="*/ 120 h 122"/>
                    <a:gd name="T20" fmla="*/ 36 w 468"/>
                    <a:gd name="T21" fmla="*/ 110 h 122"/>
                    <a:gd name="T22" fmla="*/ 0 w 468"/>
                    <a:gd name="T23" fmla="*/ 0 h 12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68"/>
                    <a:gd name="T37" fmla="*/ 0 h 122"/>
                    <a:gd name="T38" fmla="*/ 468 w 468"/>
                    <a:gd name="T39" fmla="*/ 122 h 12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68" h="122">
                      <a:moveTo>
                        <a:pt x="0" y="0"/>
                      </a:moveTo>
                      <a:lnTo>
                        <a:pt x="128" y="12"/>
                      </a:lnTo>
                      <a:lnTo>
                        <a:pt x="214" y="16"/>
                      </a:lnTo>
                      <a:lnTo>
                        <a:pt x="274" y="14"/>
                      </a:lnTo>
                      <a:lnTo>
                        <a:pt x="398" y="10"/>
                      </a:lnTo>
                      <a:lnTo>
                        <a:pt x="468" y="2"/>
                      </a:lnTo>
                      <a:lnTo>
                        <a:pt x="434" y="110"/>
                      </a:lnTo>
                      <a:lnTo>
                        <a:pt x="346" y="118"/>
                      </a:lnTo>
                      <a:lnTo>
                        <a:pt x="244" y="122"/>
                      </a:lnTo>
                      <a:lnTo>
                        <a:pt x="134" y="120"/>
                      </a:lnTo>
                      <a:lnTo>
                        <a:pt x="36" y="1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77" name="Freeform 42"/>
                <p:cNvSpPr>
                  <a:spLocks/>
                </p:cNvSpPr>
                <p:nvPr/>
              </p:nvSpPr>
              <p:spPr bwMode="auto">
                <a:xfrm>
                  <a:off x="1012" y="3590"/>
                  <a:ext cx="406" cy="210"/>
                </a:xfrm>
                <a:custGeom>
                  <a:avLst/>
                  <a:gdLst>
                    <a:gd name="T0" fmla="*/ 384 w 406"/>
                    <a:gd name="T1" fmla="*/ 108 h 210"/>
                    <a:gd name="T2" fmla="*/ 282 w 406"/>
                    <a:gd name="T3" fmla="*/ 92 h 210"/>
                    <a:gd name="T4" fmla="*/ 168 w 406"/>
                    <a:gd name="T5" fmla="*/ 60 h 210"/>
                    <a:gd name="T6" fmla="*/ 58 w 406"/>
                    <a:gd name="T7" fmla="*/ 24 h 210"/>
                    <a:gd name="T8" fmla="*/ 0 w 406"/>
                    <a:gd name="T9" fmla="*/ 0 h 210"/>
                    <a:gd name="T10" fmla="*/ 102 w 406"/>
                    <a:gd name="T11" fmla="*/ 128 h 210"/>
                    <a:gd name="T12" fmla="*/ 156 w 406"/>
                    <a:gd name="T13" fmla="*/ 146 h 210"/>
                    <a:gd name="T14" fmla="*/ 246 w 406"/>
                    <a:gd name="T15" fmla="*/ 174 h 210"/>
                    <a:gd name="T16" fmla="*/ 346 w 406"/>
                    <a:gd name="T17" fmla="*/ 200 h 210"/>
                    <a:gd name="T18" fmla="*/ 406 w 406"/>
                    <a:gd name="T19" fmla="*/ 210 h 2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6"/>
                    <a:gd name="T31" fmla="*/ 0 h 210"/>
                    <a:gd name="T32" fmla="*/ 406 w 406"/>
                    <a:gd name="T33" fmla="*/ 210 h 2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6" h="210">
                      <a:moveTo>
                        <a:pt x="384" y="108"/>
                      </a:moveTo>
                      <a:lnTo>
                        <a:pt x="282" y="92"/>
                      </a:lnTo>
                      <a:lnTo>
                        <a:pt x="168" y="60"/>
                      </a:lnTo>
                      <a:lnTo>
                        <a:pt x="58" y="24"/>
                      </a:lnTo>
                      <a:lnTo>
                        <a:pt x="0" y="0"/>
                      </a:lnTo>
                      <a:lnTo>
                        <a:pt x="102" y="128"/>
                      </a:lnTo>
                      <a:lnTo>
                        <a:pt x="156" y="146"/>
                      </a:lnTo>
                      <a:lnTo>
                        <a:pt x="246" y="174"/>
                      </a:lnTo>
                      <a:lnTo>
                        <a:pt x="346" y="200"/>
                      </a:lnTo>
                      <a:lnTo>
                        <a:pt x="406" y="210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42078" name="Freeform 43"/>
                <p:cNvSpPr>
                  <a:spLocks/>
                </p:cNvSpPr>
                <p:nvPr/>
              </p:nvSpPr>
              <p:spPr bwMode="auto">
                <a:xfrm>
                  <a:off x="694" y="3352"/>
                  <a:ext cx="148" cy="154"/>
                </a:xfrm>
                <a:custGeom>
                  <a:avLst/>
                  <a:gdLst>
                    <a:gd name="T0" fmla="*/ 0 w 148"/>
                    <a:gd name="T1" fmla="*/ 0 h 154"/>
                    <a:gd name="T2" fmla="*/ 60 w 148"/>
                    <a:gd name="T3" fmla="*/ 80 h 154"/>
                    <a:gd name="T4" fmla="*/ 148 w 148"/>
                    <a:gd name="T5" fmla="*/ 154 h 154"/>
                    <a:gd name="T6" fmla="*/ 144 w 148"/>
                    <a:gd name="T7" fmla="*/ 138 h 154"/>
                    <a:gd name="T8" fmla="*/ 0 w 148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8"/>
                    <a:gd name="T16" fmla="*/ 0 h 154"/>
                    <a:gd name="T17" fmla="*/ 148 w 148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8" h="154">
                      <a:moveTo>
                        <a:pt x="0" y="0"/>
                      </a:moveTo>
                      <a:lnTo>
                        <a:pt x="60" y="80"/>
                      </a:lnTo>
                      <a:lnTo>
                        <a:pt x="148" y="154"/>
                      </a:lnTo>
                      <a:lnTo>
                        <a:pt x="144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/>
                </a:p>
              </p:txBody>
            </p:sp>
          </p:grpSp>
        </p:grpSp>
        <p:sp>
          <p:nvSpPr>
            <p:cNvPr id="42065" name="Line 45"/>
            <p:cNvSpPr>
              <a:spLocks noChangeShapeType="1"/>
            </p:cNvSpPr>
            <p:nvPr/>
          </p:nvSpPr>
          <p:spPr bwMode="auto">
            <a:xfrm>
              <a:off x="5367268" y="5090241"/>
              <a:ext cx="91650" cy="61103"/>
            </a:xfrm>
            <a:prstGeom prst="line">
              <a:avLst/>
            </a:prstGeom>
            <a:noFill/>
            <a:ln w="19050">
              <a:solidFill>
                <a:srgbClr val="33CCCC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1100"/>
            </a:p>
          </p:txBody>
        </p:sp>
        <p:sp>
          <p:nvSpPr>
            <p:cNvPr id="42066" name="Line 46"/>
            <p:cNvSpPr>
              <a:spLocks noChangeShapeType="1"/>
            </p:cNvSpPr>
            <p:nvPr/>
          </p:nvSpPr>
          <p:spPr bwMode="auto">
            <a:xfrm flipV="1">
              <a:off x="5126655" y="5396511"/>
              <a:ext cx="259110" cy="316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1100"/>
            </a:p>
          </p:txBody>
        </p:sp>
        <p:sp>
          <p:nvSpPr>
            <p:cNvPr id="42067" name="Line 47"/>
            <p:cNvSpPr>
              <a:spLocks noChangeShapeType="1"/>
            </p:cNvSpPr>
            <p:nvPr/>
          </p:nvSpPr>
          <p:spPr bwMode="auto">
            <a:xfrm>
              <a:off x="5073878" y="5620557"/>
              <a:ext cx="211587" cy="75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1100"/>
            </a:p>
          </p:txBody>
        </p:sp>
        <p:sp>
          <p:nvSpPr>
            <p:cNvPr id="187" name="Rectangle 20"/>
            <p:cNvSpPr>
              <a:spLocks noChangeArrowheads="1"/>
            </p:cNvSpPr>
            <p:nvPr/>
          </p:nvSpPr>
          <p:spPr bwMode="auto">
            <a:xfrm>
              <a:off x="4440443" y="6165418"/>
              <a:ext cx="1604831" cy="341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3" tIns="45712" rIns="91423" bIns="0">
              <a:spAutoFit/>
            </a:bodyPr>
            <a:lstStyle/>
            <a:p>
              <a:pPr defTabSz="912813"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i="0" dirty="0">
                  <a:solidFill>
                    <a:srgbClr val="090CFF"/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Non-</a:t>
              </a:r>
              <a:r>
                <a:rPr lang="en-US" i="0" dirty="0" err="1">
                  <a:solidFill>
                    <a:srgbClr val="090CFF"/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axisymmetric</a:t>
              </a:r>
              <a:r>
                <a:rPr lang="en-US" i="0" dirty="0">
                  <a:solidFill>
                    <a:srgbClr val="090CFF"/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 Control Coils (NCC)</a:t>
              </a:r>
              <a:endParaRPr lang="en-US" sz="1000" i="0" dirty="0">
                <a:solidFill>
                  <a:srgbClr val="090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ＭＳ Ｐゴシック" pitchFamily="-108" charset="-128"/>
                <a:cs typeface="+mn-cs"/>
              </a:endParaRPr>
            </a:p>
          </p:txBody>
        </p:sp>
      </p:grpSp>
      <p:sp>
        <p:nvSpPr>
          <p:cNvPr id="42039" name="Rectangle 20"/>
          <p:cNvSpPr>
            <a:spLocks noChangeArrowheads="1"/>
          </p:cNvSpPr>
          <p:nvPr/>
        </p:nvSpPr>
        <p:spPr bwMode="auto">
          <a:xfrm>
            <a:off x="1752600" y="2100263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spcBef>
                <a:spcPct val="20000"/>
              </a:spcBef>
            </a:pPr>
            <a:r>
              <a:rPr lang="en-US" sz="1600" i="0" dirty="0" err="1">
                <a:latin typeface="Arial Narrow" pitchFamily="34" charset="0"/>
              </a:rPr>
              <a:t>Moly</a:t>
            </a:r>
            <a:r>
              <a:rPr lang="en-US" sz="1600" i="0" dirty="0">
                <a:latin typeface="Arial Narrow" pitchFamily="34" charset="0"/>
              </a:rPr>
              <a:t>-tile</a:t>
            </a:r>
            <a:endParaRPr lang="en-US" sz="1100" i="0" dirty="0">
              <a:latin typeface="Arial Narrow" pitchFamily="34" charset="0"/>
            </a:endParaRPr>
          </a:p>
        </p:txBody>
      </p:sp>
      <p:grpSp>
        <p:nvGrpSpPr>
          <p:cNvPr id="16" name="Group 98"/>
          <p:cNvGrpSpPr>
            <a:grpSpLocks/>
          </p:cNvGrpSpPr>
          <p:nvPr/>
        </p:nvGrpSpPr>
        <p:grpSpPr bwMode="auto">
          <a:xfrm>
            <a:off x="2074863" y="2692400"/>
            <a:ext cx="1725612" cy="3708400"/>
            <a:chOff x="6870736" y="2343150"/>
            <a:chExt cx="1937312" cy="4165600"/>
          </a:xfrm>
        </p:grpSpPr>
        <p:pic>
          <p:nvPicPr>
            <p:cNvPr id="42056" name="Picture 75"/>
            <p:cNvPicPr>
              <a:picLocks noChangeAspect="1" noChangeArrowheads="1"/>
            </p:cNvPicPr>
            <p:nvPr/>
          </p:nvPicPr>
          <p:blipFill>
            <a:blip r:embed="rId6" cstate="print"/>
            <a:srcRect l="12645" r="7295"/>
            <a:stretch>
              <a:fillRect/>
            </a:stretch>
          </p:blipFill>
          <p:spPr bwMode="auto">
            <a:xfrm>
              <a:off x="6983413" y="2687638"/>
              <a:ext cx="1760537" cy="23463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42057" name="Picture 79" descr="NB2 is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3539" y="4967556"/>
              <a:ext cx="1894509" cy="146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8" name="Text Box 81"/>
            <p:cNvSpPr txBox="1">
              <a:spLocks noChangeArrowheads="1"/>
            </p:cNvSpPr>
            <p:nvPr/>
          </p:nvSpPr>
          <p:spPr bwMode="auto">
            <a:xfrm>
              <a:off x="6970596" y="2424200"/>
              <a:ext cx="1689169" cy="24200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0" rIns="0" bIns="0">
              <a:spAutoFit/>
            </a:bodyPr>
            <a:lstStyle/>
            <a:p>
              <a:pPr defTabSz="860425"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rgbClr val="090CFF"/>
                  </a:solidFill>
                </a:rPr>
                <a:t>New Center-stack</a:t>
              </a:r>
            </a:p>
          </p:txBody>
        </p:sp>
        <p:sp>
          <p:nvSpPr>
            <p:cNvPr id="42059" name="Text Box 82"/>
            <p:cNvSpPr txBox="1">
              <a:spLocks noChangeArrowheads="1"/>
            </p:cNvSpPr>
            <p:nvPr/>
          </p:nvSpPr>
          <p:spPr bwMode="auto">
            <a:xfrm>
              <a:off x="7637348" y="5010353"/>
              <a:ext cx="873775" cy="24200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0" rIns="0" bIns="0">
              <a:spAutoFit/>
            </a:bodyPr>
            <a:lstStyle/>
            <a:p>
              <a:pPr algn="ctr" defTabSz="860425"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rgbClr val="090CFF"/>
                  </a:solidFill>
                </a:rPr>
                <a:t>2nd NBI</a:t>
              </a:r>
            </a:p>
          </p:txBody>
        </p:sp>
        <p:sp>
          <p:nvSpPr>
            <p:cNvPr id="42060" name="Rectangle 83"/>
            <p:cNvSpPr>
              <a:spLocks noChangeArrowheads="1"/>
            </p:cNvSpPr>
            <p:nvPr/>
          </p:nvSpPr>
          <p:spPr bwMode="auto">
            <a:xfrm>
              <a:off x="6870736" y="2343150"/>
              <a:ext cx="1879600" cy="4165600"/>
            </a:xfrm>
            <a:prstGeom prst="rect">
              <a:avLst/>
            </a:prstGeom>
            <a:noFill/>
            <a:ln w="57150" cmpd="thinThick">
              <a:solidFill>
                <a:srgbClr val="090C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20000"/>
                </a:spcBef>
              </a:pPr>
              <a:endParaRPr lang="en-US" i="0"/>
            </a:p>
          </p:txBody>
        </p:sp>
      </p:grpSp>
      <p:sp>
        <p:nvSpPr>
          <p:cNvPr id="96" name="TextBox 26"/>
          <p:cNvSpPr txBox="1">
            <a:spLocks noChangeArrowheads="1"/>
          </p:cNvSpPr>
          <p:nvPr/>
        </p:nvSpPr>
        <p:spPr bwMode="auto">
          <a:xfrm>
            <a:off x="1955800" y="1447800"/>
            <a:ext cx="2082800" cy="24606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>
                <a:latin typeface="Helvetica" charset="0"/>
                <a:ea typeface="ＭＳ Ｐゴシック" charset="-128"/>
                <a:cs typeface="ＭＳ Ｐゴシック" charset="-128"/>
              </a:rPr>
              <a:t>Upgrade Outage</a:t>
            </a:r>
          </a:p>
        </p:txBody>
      </p:sp>
      <p:sp>
        <p:nvSpPr>
          <p:cNvPr id="9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C0A1D-0D7E-4EAA-B844-E3A6B8CD6BA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7" name="Group 97"/>
          <p:cNvGrpSpPr/>
          <p:nvPr/>
        </p:nvGrpSpPr>
        <p:grpSpPr>
          <a:xfrm>
            <a:off x="4343400" y="2286000"/>
            <a:ext cx="3054350" cy="338554"/>
            <a:chOff x="4038600" y="1795463"/>
            <a:chExt cx="3054350" cy="338554"/>
          </a:xfrm>
        </p:grpSpPr>
        <p:sp>
          <p:nvSpPr>
            <p:cNvPr id="42043" name="Rectangle 20"/>
            <p:cNvSpPr>
              <a:spLocks noChangeArrowheads="1"/>
            </p:cNvSpPr>
            <p:nvPr/>
          </p:nvSpPr>
          <p:spPr bwMode="auto">
            <a:xfrm>
              <a:off x="5105400" y="1868488"/>
              <a:ext cx="69215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600" i="0" dirty="0">
                  <a:latin typeface="Arial Narrow" pitchFamily="34" charset="0"/>
                </a:rPr>
                <a:t>1MW</a:t>
              </a:r>
            </a:p>
          </p:txBody>
        </p:sp>
        <p:sp>
          <p:nvSpPr>
            <p:cNvPr id="42044" name="Oval 19"/>
            <p:cNvSpPr>
              <a:spLocks noChangeAspect="1" noChangeArrowheads="1"/>
            </p:cNvSpPr>
            <p:nvPr/>
          </p:nvSpPr>
          <p:spPr bwMode="auto">
            <a:xfrm>
              <a:off x="4957762" y="1905000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sz="2400" i="0">
                <a:latin typeface="Arial Narrow" pitchFamily="34" charset="0"/>
              </a:endParaRPr>
            </a:p>
          </p:txBody>
        </p:sp>
        <p:sp>
          <p:nvSpPr>
            <p:cNvPr id="42045" name="Rectangle 20"/>
            <p:cNvSpPr>
              <a:spLocks noChangeArrowheads="1"/>
            </p:cNvSpPr>
            <p:nvPr/>
          </p:nvSpPr>
          <p:spPr bwMode="auto">
            <a:xfrm>
              <a:off x="6477000" y="1868488"/>
              <a:ext cx="61595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600" i="0">
                  <a:latin typeface="Arial Narrow" pitchFamily="34" charset="0"/>
                </a:rPr>
                <a:t>2 MW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5715000" y="1981200"/>
              <a:ext cx="609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47" name="Oval 19"/>
            <p:cNvSpPr>
              <a:spLocks noChangeAspect="1" noChangeArrowheads="1"/>
            </p:cNvSpPr>
            <p:nvPr/>
          </p:nvSpPr>
          <p:spPr bwMode="auto">
            <a:xfrm>
              <a:off x="6340475" y="1905000"/>
              <a:ext cx="136525" cy="1365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sz="2400" i="0">
                <a:latin typeface="Arial Narrow" pitchFamily="34" charset="0"/>
              </a:endParaRPr>
            </a:p>
          </p:txBody>
        </p:sp>
        <p:sp>
          <p:nvSpPr>
            <p:cNvPr id="42048" name="Rectangle 99"/>
            <p:cNvSpPr>
              <a:spLocks noChangeArrowheads="1"/>
            </p:cNvSpPr>
            <p:nvPr/>
          </p:nvSpPr>
          <p:spPr bwMode="auto">
            <a:xfrm>
              <a:off x="4038600" y="1795463"/>
              <a:ext cx="9797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latin typeface="Arial Narrow" pitchFamily="34" charset="0"/>
                </a:rPr>
                <a:t>ECH/EBW</a:t>
              </a:r>
              <a:endParaRPr lang="en-US" sz="1600" dirty="0"/>
            </a:p>
          </p:txBody>
        </p:sp>
      </p:grpSp>
      <p:sp>
        <p:nvSpPr>
          <p:cNvPr id="102" name="Right Arrow 101"/>
          <p:cNvSpPr/>
          <p:nvPr/>
        </p:nvSpPr>
        <p:spPr bwMode="auto">
          <a:xfrm>
            <a:off x="6858000" y="2895600"/>
            <a:ext cx="457200" cy="2209800"/>
          </a:xfrm>
          <a:prstGeom prst="rightArrow">
            <a:avLst>
              <a:gd name="adj1" fmla="val 84755"/>
              <a:gd name="adj2" fmla="val 48148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91400" y="2133600"/>
            <a:ext cx="1676400" cy="3699474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4572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</a:rPr>
              <a:t>NSTX Upgrade research goals in support of </a:t>
            </a:r>
            <a:r>
              <a:rPr lang="en-US" sz="1800" i="0" u="sng" dirty="0">
                <a:solidFill>
                  <a:schemeClr val="tx1"/>
                </a:solidFill>
                <a:latin typeface="Arial Narrow" pitchFamily="34" charset="0"/>
              </a:rPr>
              <a:t>FNSF and ITER</a:t>
            </a:r>
          </a:p>
          <a:p>
            <a:pPr marL="90488" indent="-182563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• Low </a:t>
            </a:r>
            <a:r>
              <a:rPr lang="en-US" sz="1600" i="0" dirty="0" err="1">
                <a:solidFill>
                  <a:srgbClr val="FF0000"/>
                </a:solidFill>
                <a:latin typeface="Arial Narrow" pitchFamily="34" charset="0"/>
              </a:rPr>
              <a:t>collisionality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 plasma regimes</a:t>
            </a:r>
          </a:p>
          <a:p>
            <a:pPr marL="90488" indent="-182563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• 100% non-inductive operation</a:t>
            </a:r>
          </a:p>
          <a:p>
            <a:pPr marL="90488" indent="-182563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• Long-pulse, high power </a:t>
            </a:r>
            <a:r>
              <a:rPr lang="en-US" sz="1600" i="0" dirty="0" err="1">
                <a:solidFill>
                  <a:srgbClr val="FF0000"/>
                </a:solidFill>
                <a:latin typeface="Arial Narrow" pitchFamily="34" charset="0"/>
              </a:rPr>
              <a:t>divertor</a:t>
            </a:r>
            <a:endParaRPr lang="en-US" sz="1600" i="0" dirty="0">
              <a:solidFill>
                <a:srgbClr val="FF0000"/>
              </a:solidFill>
              <a:latin typeface="Arial Narrow" pitchFamily="34" charset="0"/>
            </a:endParaRPr>
          </a:p>
          <a:p>
            <a:pPr marL="90488" indent="-182563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• Advanced high-</a:t>
            </a:r>
            <a:r>
              <a:rPr lang="en-US" sz="1600" i="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 scenarios</a:t>
            </a:r>
          </a:p>
        </p:txBody>
      </p:sp>
      <p:sp>
        <p:nvSpPr>
          <p:cNvPr id="100" name="Oval 19"/>
          <p:cNvSpPr>
            <a:spLocks noChangeArrowheads="1"/>
          </p:cNvSpPr>
          <p:nvPr/>
        </p:nvSpPr>
        <p:spPr bwMode="auto">
          <a:xfrm>
            <a:off x="6400800" y="4029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800" i="0"/>
          </a:p>
        </p:txBody>
      </p:sp>
      <p:sp>
        <p:nvSpPr>
          <p:cNvPr id="101" name="Rectangle 20"/>
          <p:cNvSpPr>
            <a:spLocks noChangeArrowheads="1"/>
          </p:cNvSpPr>
          <p:nvPr/>
        </p:nvSpPr>
        <p:spPr bwMode="auto">
          <a:xfrm>
            <a:off x="5638800" y="3810000"/>
            <a:ext cx="1073150" cy="43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latin typeface="Arial Narrow" pitchFamily="34" charset="0"/>
              </a:rPr>
              <a:t>Flowing Li module</a:t>
            </a:r>
            <a:endParaRPr lang="en-US" sz="1100" i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3"/>
          <p:cNvSpPr>
            <a:spLocks noChangeArrowheads="1"/>
          </p:cNvSpPr>
          <p:nvPr/>
        </p:nvSpPr>
        <p:spPr bwMode="auto">
          <a:xfrm>
            <a:off x="0" y="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i="0" dirty="0" smtClean="0">
                <a:solidFill>
                  <a:schemeClr val="accent2"/>
                </a:solidFill>
                <a:ea typeface="ＭＳ Ｐゴシック" pitchFamily="34" charset="-128"/>
              </a:rPr>
              <a:t>Developed comprehensive long-range plan for NSTX-U supporting ITER and FNSF – next step is to down-select based on priorities and budgets</a:t>
            </a:r>
            <a:endParaRPr lang="en-US" sz="1800" i="0" dirty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graphicFrame>
        <p:nvGraphicFramePr>
          <p:cNvPr id="105" name="Table 104"/>
          <p:cNvGraphicFramePr>
            <a:graphicFrameLocks noGrp="1"/>
          </p:cNvGraphicFramePr>
          <p:nvPr/>
        </p:nvGraphicFramePr>
        <p:xfrm>
          <a:off x="1752600" y="990600"/>
          <a:ext cx="7315198" cy="241447"/>
        </p:xfrm>
        <a:graphic>
          <a:graphicData uri="http://schemas.openxmlformats.org/drawingml/2006/table">
            <a:tbl>
              <a:tblPr/>
              <a:tblGrid>
                <a:gridCol w="570652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2014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2022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2023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376" name="TextBox 26"/>
          <p:cNvSpPr txBox="1">
            <a:spLocks noChangeArrowheads="1"/>
          </p:cNvSpPr>
          <p:nvPr/>
        </p:nvSpPr>
        <p:spPr bwMode="auto">
          <a:xfrm>
            <a:off x="2133600" y="1295401"/>
            <a:ext cx="312420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>
                <a:latin typeface="Arial" charset="0"/>
                <a:ea typeface="ＭＳ Ｐゴシック" pitchFamily="-108" charset="-128"/>
                <a:cs typeface="+mn-cs"/>
              </a:rPr>
              <a:t>1.5 </a:t>
            </a:r>
            <a:r>
              <a:rPr lang="en-US" sz="1600" i="0" dirty="0">
                <a:latin typeface="Arial" charset="0"/>
                <a:ea typeface="ＭＳ Ｐゴシック" pitchFamily="-108" charset="-128"/>
                <a:cs typeface="+mn-cs"/>
                <a:sym typeface="Wingdings" pitchFamily="2" charset="2"/>
              </a:rPr>
              <a:t> </a:t>
            </a:r>
            <a:r>
              <a:rPr lang="en-US" sz="1600" i="0" dirty="0">
                <a:latin typeface="Arial" charset="0"/>
                <a:ea typeface="ＭＳ Ｐゴシック" pitchFamily="-108" charset="-128"/>
                <a:cs typeface="+mn-cs"/>
              </a:rPr>
              <a:t>2 </a:t>
            </a:r>
            <a:r>
              <a:rPr lang="en-US" sz="1600" i="0" dirty="0" smtClean="0">
                <a:latin typeface="Arial" charset="0"/>
                <a:ea typeface="ＭＳ Ｐゴシック" pitchFamily="-108" charset="-128"/>
                <a:cs typeface="+mn-cs"/>
              </a:rPr>
              <a:t>MA, 1s </a:t>
            </a:r>
            <a:r>
              <a:rPr lang="en-US" sz="1600" i="0" dirty="0" smtClean="0">
                <a:latin typeface="Arial" charset="0"/>
                <a:ea typeface="ＭＳ Ｐゴシック" pitchFamily="-108" charset="-128"/>
                <a:cs typeface="+mn-cs"/>
                <a:sym typeface="Wingdings" pitchFamily="2" charset="2"/>
              </a:rPr>
              <a:t> 5s</a:t>
            </a:r>
            <a:endParaRPr lang="en-US" sz="1600" i="0" dirty="0">
              <a:latin typeface="Arial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42016" name="Oval 19"/>
          <p:cNvSpPr>
            <a:spLocks noChangeArrowheads="1"/>
          </p:cNvSpPr>
          <p:nvPr/>
        </p:nvSpPr>
        <p:spPr bwMode="auto">
          <a:xfrm>
            <a:off x="4359275" y="4648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42017" name="Rectangle 20"/>
          <p:cNvSpPr>
            <a:spLocks noChangeArrowheads="1"/>
          </p:cNvSpPr>
          <p:nvPr/>
        </p:nvSpPr>
        <p:spPr bwMode="auto">
          <a:xfrm>
            <a:off x="4419600" y="4559062"/>
            <a:ext cx="6096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NCC </a:t>
            </a:r>
            <a:r>
              <a:rPr lang="en-US" sz="1400" i="0" dirty="0">
                <a:latin typeface="Arial Narrow" pitchFamily="34" charset="0"/>
              </a:rPr>
              <a:t>c</a:t>
            </a:r>
            <a:r>
              <a:rPr lang="en-US" sz="1400" i="0" dirty="0" smtClean="0">
                <a:latin typeface="Arial Narrow" pitchFamily="34" charset="0"/>
              </a:rPr>
              <a:t>oils 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42027" name="Oval 19"/>
          <p:cNvSpPr>
            <a:spLocks noChangeArrowheads="1"/>
          </p:cNvSpPr>
          <p:nvPr/>
        </p:nvSpPr>
        <p:spPr bwMode="auto">
          <a:xfrm>
            <a:off x="3597275" y="21494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42028" name="Rectangle 20"/>
          <p:cNvSpPr>
            <a:spLocks noChangeArrowheads="1"/>
          </p:cNvSpPr>
          <p:nvPr/>
        </p:nvSpPr>
        <p:spPr bwMode="auto">
          <a:xfrm>
            <a:off x="2667000" y="2057400"/>
            <a:ext cx="1192212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0.2-0.4 </a:t>
            </a:r>
            <a:r>
              <a:rPr lang="en-US" sz="1400" i="0" dirty="0">
                <a:latin typeface="Arial Narrow" pitchFamily="34" charset="0"/>
              </a:rPr>
              <a:t>MA </a:t>
            </a:r>
            <a:r>
              <a:rPr lang="en-US" sz="1400" i="0" dirty="0" smtClean="0">
                <a:latin typeface="Arial Narrow" pitchFamily="34" charset="0"/>
              </a:rPr>
              <a:t>plasma </a:t>
            </a:r>
            <a:r>
              <a:rPr lang="en-US" sz="1400" i="0" dirty="0">
                <a:latin typeface="Arial Narrow" pitchFamily="34" charset="0"/>
              </a:rPr>
              <a:t>g</a:t>
            </a:r>
            <a:r>
              <a:rPr lang="en-US" sz="1400" i="0" dirty="0" smtClean="0">
                <a:latin typeface="Arial Narrow" pitchFamily="34" charset="0"/>
              </a:rPr>
              <a:t>un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42025" name="Oval 19"/>
          <p:cNvSpPr>
            <a:spLocks noChangeArrowheads="1"/>
          </p:cNvSpPr>
          <p:nvPr/>
        </p:nvSpPr>
        <p:spPr bwMode="auto">
          <a:xfrm>
            <a:off x="2895600" y="18573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42026" name="Rectangle 20"/>
          <p:cNvSpPr>
            <a:spLocks noChangeArrowheads="1"/>
          </p:cNvSpPr>
          <p:nvPr/>
        </p:nvSpPr>
        <p:spPr bwMode="auto">
          <a:xfrm>
            <a:off x="2133600" y="1676400"/>
            <a:ext cx="8382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0.3-0.5 </a:t>
            </a:r>
            <a:r>
              <a:rPr lang="en-US" sz="1400" i="0" dirty="0">
                <a:latin typeface="Arial Narrow" pitchFamily="34" charset="0"/>
              </a:rPr>
              <a:t>MA CHI</a:t>
            </a:r>
          </a:p>
        </p:txBody>
      </p:sp>
      <p:sp>
        <p:nvSpPr>
          <p:cNvPr id="42029" name="Oval 19"/>
          <p:cNvSpPr>
            <a:spLocks noChangeArrowheads="1"/>
          </p:cNvSpPr>
          <p:nvPr/>
        </p:nvSpPr>
        <p:spPr bwMode="auto">
          <a:xfrm>
            <a:off x="4206875" y="1844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42030" name="Rectangle 20"/>
          <p:cNvSpPr>
            <a:spLocks noChangeArrowheads="1"/>
          </p:cNvSpPr>
          <p:nvPr/>
        </p:nvSpPr>
        <p:spPr bwMode="auto">
          <a:xfrm>
            <a:off x="3352800" y="1676400"/>
            <a:ext cx="84455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0.5-1 </a:t>
            </a:r>
            <a:r>
              <a:rPr lang="en-US" sz="1400" i="0" dirty="0">
                <a:latin typeface="Arial Narrow" pitchFamily="34" charset="0"/>
              </a:rPr>
              <a:t>MA </a:t>
            </a:r>
            <a:r>
              <a:rPr lang="en-US" sz="1400" i="0" dirty="0" smtClean="0">
                <a:latin typeface="Arial Narrow" pitchFamily="34" charset="0"/>
              </a:rPr>
              <a:t>CHI</a:t>
            </a:r>
            <a:endParaRPr lang="en-US" sz="1400" i="0" dirty="0">
              <a:latin typeface="Arial Narrow" pitchFamily="34" charset="0"/>
            </a:endParaRPr>
          </a:p>
        </p:txBody>
      </p:sp>
      <p:pic>
        <p:nvPicPr>
          <p:cNvPr id="42056" name="Picture 75"/>
          <p:cNvPicPr>
            <a:picLocks noChangeAspect="1" noChangeArrowheads="1"/>
          </p:cNvPicPr>
          <p:nvPr/>
        </p:nvPicPr>
        <p:blipFill>
          <a:blip r:embed="rId3" cstate="print"/>
          <a:srcRect l="12645" r="7295"/>
          <a:stretch>
            <a:fillRect/>
          </a:stretch>
        </p:blipFill>
        <p:spPr bwMode="auto">
          <a:xfrm>
            <a:off x="0" y="2671448"/>
            <a:ext cx="1295400" cy="172549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2057" name="Picture 79" descr="NB2 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" y="4876800"/>
            <a:ext cx="1434363" cy="110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58" name="Text Box 81"/>
          <p:cNvSpPr txBox="1">
            <a:spLocks noChangeArrowheads="1"/>
          </p:cNvSpPr>
          <p:nvPr/>
        </p:nvSpPr>
        <p:spPr bwMode="auto">
          <a:xfrm>
            <a:off x="0" y="2246090"/>
            <a:ext cx="1278897" cy="3447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>
            <a:spAutoFit/>
          </a:bodyPr>
          <a:lstStyle/>
          <a:p>
            <a:pPr algn="ctr" defTabSz="860425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New </a:t>
            </a:r>
            <a:endParaRPr lang="en-US" sz="1600" i="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 defTabSz="860425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  <a:endParaRPr lang="en-US" sz="16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2059" name="Text Box 82"/>
          <p:cNvSpPr txBox="1">
            <a:spLocks noChangeArrowheads="1"/>
          </p:cNvSpPr>
          <p:nvPr/>
        </p:nvSpPr>
        <p:spPr bwMode="auto">
          <a:xfrm>
            <a:off x="76200" y="5912873"/>
            <a:ext cx="661549" cy="24622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defTabSz="860425" eaLnBrk="0" hangingPunct="0"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2nd NBI</a:t>
            </a:r>
          </a:p>
        </p:txBody>
      </p:sp>
      <p:sp>
        <p:nvSpPr>
          <p:cNvPr id="96" name="TextBox 26"/>
          <p:cNvSpPr txBox="1">
            <a:spLocks noChangeArrowheads="1"/>
          </p:cNvSpPr>
          <p:nvPr/>
        </p:nvSpPr>
        <p:spPr bwMode="auto">
          <a:xfrm>
            <a:off x="76200" y="1295400"/>
            <a:ext cx="1981200" cy="24622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>
                <a:latin typeface="Helvetica" charset="0"/>
                <a:ea typeface="ＭＳ Ｐゴシック" charset="-128"/>
                <a:cs typeface="ＭＳ Ｐゴシック" charset="-128"/>
              </a:rPr>
              <a:t>Upgrade Outage</a:t>
            </a:r>
          </a:p>
        </p:txBody>
      </p:sp>
      <p:sp>
        <p:nvSpPr>
          <p:cNvPr id="9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C0A1D-0D7E-4EAA-B844-E3A6B8CD6BA9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0" name="TextBox 26"/>
          <p:cNvSpPr txBox="1">
            <a:spLocks noChangeArrowheads="1"/>
          </p:cNvSpPr>
          <p:nvPr/>
        </p:nvSpPr>
        <p:spPr bwMode="auto">
          <a:xfrm>
            <a:off x="5334000" y="1295400"/>
            <a:ext cx="3733800" cy="246221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i="0" dirty="0" smtClean="0">
                <a:latin typeface="Arial" charset="0"/>
                <a:ea typeface="ＭＳ Ｐゴシック" pitchFamily="-108" charset="-128"/>
                <a:cs typeface="+mn-cs"/>
              </a:rPr>
              <a:t>Advanced PFCs, 5s </a:t>
            </a:r>
            <a:r>
              <a:rPr lang="en-US" sz="1600" i="0" dirty="0" smtClean="0">
                <a:latin typeface="Arial" charset="0"/>
                <a:ea typeface="ＭＳ Ｐゴシック" pitchFamily="-108" charset="-128"/>
                <a:cs typeface="+mn-cs"/>
                <a:sym typeface="Wingdings" pitchFamily="2" charset="2"/>
              </a:rPr>
              <a:t> 10-20s</a:t>
            </a:r>
            <a:endParaRPr lang="en-US" sz="1600" i="0" dirty="0">
              <a:latin typeface="Arial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108" name="Oval 19"/>
          <p:cNvSpPr>
            <a:spLocks noChangeArrowheads="1"/>
          </p:cNvSpPr>
          <p:nvPr/>
        </p:nvSpPr>
        <p:spPr bwMode="auto">
          <a:xfrm>
            <a:off x="5121275" y="21494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09" name="Rectangle 20"/>
          <p:cNvSpPr>
            <a:spLocks noChangeArrowheads="1"/>
          </p:cNvSpPr>
          <p:nvPr/>
        </p:nvSpPr>
        <p:spPr bwMode="auto">
          <a:xfrm>
            <a:off x="4141788" y="2057400"/>
            <a:ext cx="1192212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up to 1 </a:t>
            </a:r>
            <a:r>
              <a:rPr lang="en-US" sz="1400" i="0" dirty="0">
                <a:latin typeface="Arial Narrow" pitchFamily="34" charset="0"/>
              </a:rPr>
              <a:t>MA </a:t>
            </a:r>
            <a:r>
              <a:rPr lang="en-US" sz="1400" i="0" dirty="0" smtClean="0">
                <a:latin typeface="Arial Narrow" pitchFamily="34" charset="0"/>
              </a:rPr>
              <a:t>plasma gun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10" name="Oval 19"/>
          <p:cNvSpPr>
            <a:spLocks noChangeArrowheads="1"/>
          </p:cNvSpPr>
          <p:nvPr/>
        </p:nvSpPr>
        <p:spPr bwMode="auto">
          <a:xfrm>
            <a:off x="3276600" y="330364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11" name="Rectangle 20"/>
          <p:cNvSpPr>
            <a:spLocks noChangeArrowheads="1"/>
          </p:cNvSpPr>
          <p:nvPr/>
        </p:nvSpPr>
        <p:spPr bwMode="auto">
          <a:xfrm>
            <a:off x="2541588" y="3286347"/>
            <a:ext cx="1192212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U or L</a:t>
            </a:r>
          </a:p>
          <a:p>
            <a:pPr defTabSz="912813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Mo </a:t>
            </a:r>
            <a:r>
              <a:rPr lang="en-US" sz="1400" i="0" dirty="0" err="1" smtClean="0">
                <a:latin typeface="Arial Narrow" pitchFamily="34" charset="0"/>
              </a:rPr>
              <a:t>divertor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12" name="Oval 19"/>
          <p:cNvSpPr>
            <a:spLocks noChangeArrowheads="1"/>
          </p:cNvSpPr>
          <p:nvPr/>
        </p:nvSpPr>
        <p:spPr bwMode="auto">
          <a:xfrm>
            <a:off x="4359275" y="330364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13" name="Rectangle 20"/>
          <p:cNvSpPr>
            <a:spLocks noChangeArrowheads="1"/>
          </p:cNvSpPr>
          <p:nvPr/>
        </p:nvSpPr>
        <p:spPr bwMode="auto">
          <a:xfrm>
            <a:off x="3760788" y="3286347"/>
            <a:ext cx="1192212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U + L</a:t>
            </a:r>
          </a:p>
          <a:p>
            <a:pPr defTabSz="912813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Mo </a:t>
            </a:r>
            <a:r>
              <a:rPr lang="en-US" sz="1400" i="0" dirty="0" err="1" smtClean="0">
                <a:latin typeface="Arial Narrow" pitchFamily="34" charset="0"/>
              </a:rPr>
              <a:t>divertor</a:t>
            </a:r>
            <a:endParaRPr lang="en-US" sz="1400" i="0" dirty="0">
              <a:latin typeface="Arial Narrow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 flipH="1">
            <a:off x="1371600" y="2684929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6019800" y="1981200"/>
            <a:ext cx="1844675" cy="5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0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400" i="0" dirty="0" smtClean="0">
                <a:latin typeface="Arial Narrow" pitchFamily="34" charset="0"/>
              </a:rPr>
              <a:t>Extend NBI duration or implement 2-4 MW off-axis EBW H&amp;CD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42043" name="Rectangle 20"/>
          <p:cNvSpPr>
            <a:spLocks noChangeArrowheads="1"/>
          </p:cNvSpPr>
          <p:nvPr/>
        </p:nvSpPr>
        <p:spPr bwMode="auto">
          <a:xfrm>
            <a:off x="3546475" y="2435225"/>
            <a:ext cx="692150" cy="2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400" i="0" dirty="0">
                <a:latin typeface="Arial Narrow" pitchFamily="34" charset="0"/>
              </a:rPr>
              <a:t>1MW</a:t>
            </a:r>
          </a:p>
        </p:txBody>
      </p:sp>
      <p:sp>
        <p:nvSpPr>
          <p:cNvPr id="42044" name="Oval 19"/>
          <p:cNvSpPr>
            <a:spLocks noChangeAspect="1" noChangeArrowheads="1"/>
          </p:cNvSpPr>
          <p:nvPr/>
        </p:nvSpPr>
        <p:spPr bwMode="auto">
          <a:xfrm>
            <a:off x="3398837" y="2471737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400" i="0">
              <a:latin typeface="Arial Narrow" pitchFamily="34" charset="0"/>
            </a:endParaRPr>
          </a:p>
        </p:txBody>
      </p:sp>
      <p:sp>
        <p:nvSpPr>
          <p:cNvPr id="42045" name="Rectangle 20"/>
          <p:cNvSpPr>
            <a:spLocks noChangeArrowheads="1"/>
          </p:cNvSpPr>
          <p:nvPr/>
        </p:nvSpPr>
        <p:spPr bwMode="auto">
          <a:xfrm>
            <a:off x="4876800" y="2435225"/>
            <a:ext cx="615950" cy="2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0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400" i="0" dirty="0">
                <a:latin typeface="Arial Narrow" pitchFamily="34" charset="0"/>
              </a:rPr>
              <a:t>2 MW</a:t>
            </a:r>
          </a:p>
        </p:txBody>
      </p:sp>
      <p:sp>
        <p:nvSpPr>
          <p:cNvPr id="42047" name="Oval 19"/>
          <p:cNvSpPr>
            <a:spLocks noChangeAspect="1" noChangeArrowheads="1"/>
          </p:cNvSpPr>
          <p:nvPr/>
        </p:nvSpPr>
        <p:spPr bwMode="auto">
          <a:xfrm>
            <a:off x="4740275" y="2471737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400" i="0">
              <a:latin typeface="Arial Narrow" pitchFamily="34" charset="0"/>
            </a:endParaRPr>
          </a:p>
        </p:txBody>
      </p:sp>
      <p:sp>
        <p:nvSpPr>
          <p:cNvPr id="42048" name="Rectangle 99"/>
          <p:cNvSpPr>
            <a:spLocks noChangeArrowheads="1"/>
          </p:cNvSpPr>
          <p:nvPr/>
        </p:nvSpPr>
        <p:spPr bwMode="auto">
          <a:xfrm>
            <a:off x="2454275" y="2362200"/>
            <a:ext cx="878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0" dirty="0">
                <a:latin typeface="Arial Narrow" pitchFamily="34" charset="0"/>
              </a:rPr>
              <a:t>ECH/EBW</a:t>
            </a:r>
            <a:endParaRPr lang="en-US" sz="1400" dirty="0"/>
          </a:p>
        </p:txBody>
      </p:sp>
      <p:sp>
        <p:nvSpPr>
          <p:cNvPr id="119" name="Oval 19"/>
          <p:cNvSpPr>
            <a:spLocks noChangeAspect="1" noChangeArrowheads="1"/>
          </p:cNvSpPr>
          <p:nvPr/>
        </p:nvSpPr>
        <p:spPr bwMode="auto">
          <a:xfrm>
            <a:off x="5883275" y="22860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400" i="0">
              <a:latin typeface="Arial Narrow" pitchFamily="34" charset="0"/>
            </a:endParaRPr>
          </a:p>
        </p:txBody>
      </p:sp>
      <p:cxnSp>
        <p:nvCxnSpPr>
          <p:cNvPr id="122" name="Straight Arrow Connector 121"/>
          <p:cNvCxnSpPr/>
          <p:nvPr/>
        </p:nvCxnSpPr>
        <p:spPr bwMode="auto">
          <a:xfrm>
            <a:off x="4054475" y="2547937"/>
            <a:ext cx="6096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3733800" y="2777004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2895600" y="2761129"/>
            <a:ext cx="9906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Divertor</a:t>
            </a:r>
            <a:r>
              <a:rPr lang="en-US" sz="1400" i="0" dirty="0" smtClean="0">
                <a:latin typeface="Arial Narrow" pitchFamily="34" charset="0"/>
              </a:rPr>
              <a:t> </a:t>
            </a:r>
            <a:r>
              <a:rPr lang="en-US" sz="1400" i="0" dirty="0" err="1" smtClean="0">
                <a:latin typeface="Arial Narrow" pitchFamily="34" charset="0"/>
              </a:rPr>
              <a:t>cryo</a:t>
            </a:r>
            <a:r>
              <a:rPr lang="en-US" sz="1400" i="0" dirty="0" smtClean="0">
                <a:latin typeface="Arial Narrow" pitchFamily="34" charset="0"/>
              </a:rPr>
              <a:t>-pump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3292475" y="3976249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26" name="Rectangle 20"/>
          <p:cNvSpPr>
            <a:spLocks noChangeArrowheads="1"/>
          </p:cNvSpPr>
          <p:nvPr/>
        </p:nvSpPr>
        <p:spPr bwMode="auto">
          <a:xfrm>
            <a:off x="3475037" y="3886200"/>
            <a:ext cx="868363" cy="43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LiTER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4648200" y="3807974"/>
            <a:ext cx="1371600" cy="5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Flowing Li </a:t>
            </a:r>
            <a:r>
              <a:rPr lang="en-US" sz="1400" i="0" dirty="0" err="1" smtClean="0">
                <a:latin typeface="Arial Narrow" pitchFamily="34" charset="0"/>
              </a:rPr>
              <a:t>divertor</a:t>
            </a:r>
            <a:r>
              <a:rPr lang="en-US" sz="1400" i="0" dirty="0" smtClean="0">
                <a:latin typeface="Arial Narrow" pitchFamily="34" charset="0"/>
              </a:rPr>
              <a:t> or limiter module 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28" name="Oval 19"/>
          <p:cNvSpPr>
            <a:spLocks noChangeArrowheads="1"/>
          </p:cNvSpPr>
          <p:nvPr/>
        </p:nvSpPr>
        <p:spPr bwMode="auto">
          <a:xfrm>
            <a:off x="4648200" y="3960374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30" name="Oval 19"/>
          <p:cNvSpPr>
            <a:spLocks noChangeArrowheads="1"/>
          </p:cNvSpPr>
          <p:nvPr/>
        </p:nvSpPr>
        <p:spPr bwMode="auto">
          <a:xfrm>
            <a:off x="2362200" y="3823849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31" name="Rectangle 20"/>
          <p:cNvSpPr>
            <a:spLocks noChangeArrowheads="1"/>
          </p:cNvSpPr>
          <p:nvPr/>
        </p:nvSpPr>
        <p:spPr bwMode="auto">
          <a:xfrm>
            <a:off x="2255837" y="3807974"/>
            <a:ext cx="868363" cy="5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Li granule injector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4953000" y="3220573"/>
            <a:ext cx="1295400" cy="2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All High-Z PFCs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33" name="Oval 19"/>
          <p:cNvSpPr>
            <a:spLocks noChangeArrowheads="1"/>
          </p:cNvSpPr>
          <p:nvPr/>
        </p:nvSpPr>
        <p:spPr bwMode="auto">
          <a:xfrm>
            <a:off x="5638800" y="346437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34" name="Rectangle 20"/>
          <p:cNvSpPr>
            <a:spLocks noChangeArrowheads="1"/>
          </p:cNvSpPr>
          <p:nvPr/>
        </p:nvSpPr>
        <p:spPr bwMode="auto">
          <a:xfrm>
            <a:off x="6324600" y="3810219"/>
            <a:ext cx="1219200" cy="5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Full </a:t>
            </a:r>
            <a:r>
              <a:rPr lang="en-US" sz="1400" i="0" dirty="0" err="1" smtClean="0">
                <a:latin typeface="Arial Narrow" pitchFamily="34" charset="0"/>
              </a:rPr>
              <a:t>toroidal</a:t>
            </a:r>
            <a:r>
              <a:rPr lang="en-US" sz="1400" i="0" dirty="0" smtClean="0">
                <a:latin typeface="Arial Narrow" pitchFamily="34" charset="0"/>
              </a:rPr>
              <a:t> flowing Li </a:t>
            </a:r>
            <a:r>
              <a:rPr lang="en-US" sz="1400" i="0" dirty="0" err="1" smtClean="0">
                <a:latin typeface="Arial Narrow" pitchFamily="34" charset="0"/>
              </a:rPr>
              <a:t>divertor</a:t>
            </a:r>
            <a:r>
              <a:rPr lang="en-US" sz="1400" i="0" dirty="0" smtClean="0">
                <a:latin typeface="Arial Narrow" pitchFamily="34" charset="0"/>
              </a:rPr>
              <a:t> 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35" name="Oval 19"/>
          <p:cNvSpPr>
            <a:spLocks noChangeArrowheads="1"/>
          </p:cNvSpPr>
          <p:nvPr/>
        </p:nvSpPr>
        <p:spPr bwMode="auto">
          <a:xfrm>
            <a:off x="6248400" y="3962619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36" name="Oval 19"/>
          <p:cNvSpPr>
            <a:spLocks noChangeArrowheads="1"/>
          </p:cNvSpPr>
          <p:nvPr/>
        </p:nvSpPr>
        <p:spPr bwMode="auto">
          <a:xfrm>
            <a:off x="4191000" y="57150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37" name="Rectangle 20"/>
          <p:cNvSpPr>
            <a:spLocks noChangeArrowheads="1"/>
          </p:cNvSpPr>
          <p:nvPr/>
        </p:nvSpPr>
        <p:spPr bwMode="auto">
          <a:xfrm>
            <a:off x="4313237" y="5582773"/>
            <a:ext cx="1325563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HHFW straps for EHO, *AE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38" name="Rectangle 20"/>
          <p:cNvSpPr>
            <a:spLocks noChangeArrowheads="1"/>
          </p:cNvSpPr>
          <p:nvPr/>
        </p:nvSpPr>
        <p:spPr bwMode="auto">
          <a:xfrm>
            <a:off x="6248400" y="3220573"/>
            <a:ext cx="13716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Hot High-Z FW PFCs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39" name="Oval 19"/>
          <p:cNvSpPr>
            <a:spLocks noChangeArrowheads="1"/>
          </p:cNvSpPr>
          <p:nvPr/>
        </p:nvSpPr>
        <p:spPr bwMode="auto">
          <a:xfrm>
            <a:off x="6858000" y="346437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41" name="Oval 19"/>
          <p:cNvSpPr>
            <a:spLocks noChangeArrowheads="1"/>
          </p:cNvSpPr>
          <p:nvPr/>
        </p:nvSpPr>
        <p:spPr bwMode="auto">
          <a:xfrm>
            <a:off x="5364162" y="4648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42" name="Rectangle 20"/>
          <p:cNvSpPr>
            <a:spLocks noChangeArrowheads="1"/>
          </p:cNvSpPr>
          <p:nvPr/>
        </p:nvSpPr>
        <p:spPr bwMode="auto">
          <a:xfrm>
            <a:off x="5364162" y="4559062"/>
            <a:ext cx="960438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NCC SPA upgrade 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43" name="Oval 19"/>
          <p:cNvSpPr>
            <a:spLocks noChangeArrowheads="1"/>
          </p:cNvSpPr>
          <p:nvPr/>
        </p:nvSpPr>
        <p:spPr bwMode="auto">
          <a:xfrm>
            <a:off x="3292475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44" name="Rectangle 20"/>
          <p:cNvSpPr>
            <a:spLocks noChangeArrowheads="1"/>
          </p:cNvSpPr>
          <p:nvPr/>
        </p:nvSpPr>
        <p:spPr bwMode="auto">
          <a:xfrm>
            <a:off x="3352800" y="4495800"/>
            <a:ext cx="914400" cy="48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Enhanced RFA/RWM sensors</a:t>
            </a:r>
            <a:endParaRPr lang="en-US" i="0" dirty="0">
              <a:latin typeface="Arial Narrow" pitchFamily="34" charset="0"/>
            </a:endParaRPr>
          </a:p>
        </p:txBody>
      </p:sp>
      <p:cxnSp>
        <p:nvCxnSpPr>
          <p:cNvPr id="145" name="Straight Connector 144"/>
          <p:cNvCxnSpPr/>
          <p:nvPr/>
        </p:nvCxnSpPr>
        <p:spPr bwMode="auto">
          <a:xfrm flipH="1">
            <a:off x="1371600" y="4419600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Oval 19"/>
          <p:cNvSpPr>
            <a:spLocks noChangeArrowheads="1"/>
          </p:cNvSpPr>
          <p:nvPr/>
        </p:nvSpPr>
        <p:spPr bwMode="auto">
          <a:xfrm>
            <a:off x="5502275" y="5181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49" name="Rectangle 20"/>
          <p:cNvSpPr>
            <a:spLocks noChangeArrowheads="1"/>
          </p:cNvSpPr>
          <p:nvPr/>
        </p:nvSpPr>
        <p:spPr bwMode="auto">
          <a:xfrm>
            <a:off x="5638800" y="5105400"/>
            <a:ext cx="15240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DBS, PCI or other intermediate-k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50" name="Oval 19"/>
          <p:cNvSpPr>
            <a:spLocks noChangeArrowheads="1"/>
          </p:cNvSpPr>
          <p:nvPr/>
        </p:nvSpPr>
        <p:spPr bwMode="auto">
          <a:xfrm>
            <a:off x="3124200" y="51974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51" name="Rectangle 20"/>
          <p:cNvSpPr>
            <a:spLocks noChangeArrowheads="1"/>
          </p:cNvSpPr>
          <p:nvPr/>
        </p:nvSpPr>
        <p:spPr bwMode="auto">
          <a:xfrm>
            <a:off x="2438400" y="5181600"/>
            <a:ext cx="1066800" cy="2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High </a:t>
            </a:r>
            <a:r>
              <a:rPr lang="en-US" sz="1400" i="0" dirty="0" err="1" smtClean="0">
                <a:latin typeface="Arial Narrow" pitchFamily="34" charset="0"/>
              </a:rPr>
              <a:t>k</a:t>
            </a:r>
            <a:r>
              <a:rPr lang="en-US" sz="1400" i="0" baseline="-25000" dirty="0" err="1" smtClean="0">
                <a:latin typeface="Symbol" pitchFamily="18" charset="2"/>
              </a:rPr>
              <a:t>q</a:t>
            </a:r>
            <a:endParaRPr lang="en-US" sz="1400" i="0" baseline="-25000" dirty="0">
              <a:latin typeface="Symbol" pitchFamily="18" charset="2"/>
            </a:endParaRPr>
          </a:p>
        </p:txBody>
      </p:sp>
      <p:cxnSp>
        <p:nvCxnSpPr>
          <p:cNvPr id="152" name="Straight Connector 151"/>
          <p:cNvCxnSpPr/>
          <p:nvPr/>
        </p:nvCxnSpPr>
        <p:spPr bwMode="auto">
          <a:xfrm flipH="1">
            <a:off x="1371600" y="5029200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Oval 19"/>
          <p:cNvSpPr>
            <a:spLocks noChangeArrowheads="1"/>
          </p:cNvSpPr>
          <p:nvPr/>
        </p:nvSpPr>
        <p:spPr bwMode="auto">
          <a:xfrm>
            <a:off x="4130675" y="5181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54" name="Rectangle 20"/>
          <p:cNvSpPr>
            <a:spLocks noChangeArrowheads="1"/>
          </p:cNvSpPr>
          <p:nvPr/>
        </p:nvSpPr>
        <p:spPr bwMode="auto">
          <a:xfrm>
            <a:off x="3657600" y="5181600"/>
            <a:ext cx="1143000" cy="36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sz="1400" i="0" dirty="0" smtClean="0">
                <a:latin typeface="Symbol" pitchFamily="18" charset="2"/>
              </a:rPr>
              <a:t>d</a:t>
            </a:r>
            <a:r>
              <a:rPr lang="en-US" sz="1400" i="0" dirty="0" smtClean="0">
                <a:latin typeface="Arial Narrow" pitchFamily="34" charset="0"/>
              </a:rPr>
              <a:t>B</a:t>
            </a:r>
          </a:p>
          <a:p>
            <a:pPr defTabSz="912813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polarimetry</a:t>
            </a:r>
            <a:endParaRPr lang="en-US" sz="1400" i="0" baseline="-25000" dirty="0">
              <a:latin typeface="Symbol" pitchFamily="18" charset="2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H="1">
            <a:off x="1371600" y="5538216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Oval 19"/>
          <p:cNvSpPr>
            <a:spLocks noChangeArrowheads="1"/>
          </p:cNvSpPr>
          <p:nvPr/>
        </p:nvSpPr>
        <p:spPr bwMode="auto">
          <a:xfrm>
            <a:off x="5018087" y="2777004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57" name="Rectangle 20"/>
          <p:cNvSpPr>
            <a:spLocks noChangeArrowheads="1"/>
          </p:cNvSpPr>
          <p:nvPr/>
        </p:nvSpPr>
        <p:spPr bwMode="auto">
          <a:xfrm>
            <a:off x="4191000" y="2761129"/>
            <a:ext cx="1192212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Divertor</a:t>
            </a:r>
            <a:r>
              <a:rPr lang="en-US" sz="1400" i="0" dirty="0" smtClean="0">
                <a:latin typeface="Arial Narrow" pitchFamily="34" charset="0"/>
              </a:rPr>
              <a:t> Thomson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58" name="Oval 19"/>
          <p:cNvSpPr>
            <a:spLocks noChangeArrowheads="1"/>
          </p:cNvSpPr>
          <p:nvPr/>
        </p:nvSpPr>
        <p:spPr bwMode="auto">
          <a:xfrm>
            <a:off x="5959475" y="57150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59" name="Rectangle 20"/>
          <p:cNvSpPr>
            <a:spLocks noChangeArrowheads="1"/>
          </p:cNvSpPr>
          <p:nvPr/>
        </p:nvSpPr>
        <p:spPr bwMode="auto">
          <a:xfrm>
            <a:off x="6035675" y="5582773"/>
            <a:ext cx="1508125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Dedicated EHO or *AE antenna</a:t>
            </a:r>
            <a:endParaRPr lang="en-US" sz="1400" i="0" dirty="0">
              <a:latin typeface="Arial Narrow" pitchFamily="34" charset="0"/>
            </a:endParaRPr>
          </a:p>
        </p:txBody>
      </p:sp>
      <p:cxnSp>
        <p:nvCxnSpPr>
          <p:cNvPr id="160" name="Straight Connector 159"/>
          <p:cNvCxnSpPr/>
          <p:nvPr/>
        </p:nvCxnSpPr>
        <p:spPr bwMode="auto">
          <a:xfrm flipH="1">
            <a:off x="1371600" y="3200400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 flipH="1">
            <a:off x="1371600" y="3733800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" name="Oval 19"/>
          <p:cNvSpPr>
            <a:spLocks noChangeArrowheads="1"/>
          </p:cNvSpPr>
          <p:nvPr/>
        </p:nvSpPr>
        <p:spPr bwMode="auto">
          <a:xfrm>
            <a:off x="2438400" y="57150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64" name="Rectangle 20"/>
          <p:cNvSpPr>
            <a:spLocks noChangeArrowheads="1"/>
          </p:cNvSpPr>
          <p:nvPr/>
        </p:nvSpPr>
        <p:spPr bwMode="auto">
          <a:xfrm>
            <a:off x="2560637" y="5625862"/>
            <a:ext cx="1630363" cy="393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HHFW </a:t>
            </a:r>
            <a:r>
              <a:rPr lang="en-US" sz="1400" i="0" dirty="0" err="1" smtClean="0">
                <a:latin typeface="Arial Narrow" pitchFamily="34" charset="0"/>
              </a:rPr>
              <a:t>feedthru</a:t>
            </a:r>
            <a:r>
              <a:rPr lang="en-US" sz="1400" i="0" dirty="0" smtClean="0">
                <a:latin typeface="Arial Narrow" pitchFamily="34" charset="0"/>
              </a:rPr>
              <a:t> &amp; limiter upgrade</a:t>
            </a:r>
            <a:endParaRPr lang="en-US" sz="1400" i="0" dirty="0">
              <a:latin typeface="Arial Narrow" pitchFamily="34" charset="0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 flipH="1">
            <a:off x="1371600" y="6019800"/>
            <a:ext cx="6858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Right Arrow 165"/>
          <p:cNvSpPr/>
          <p:nvPr/>
        </p:nvSpPr>
        <p:spPr bwMode="auto">
          <a:xfrm flipH="1">
            <a:off x="7620000" y="1676400"/>
            <a:ext cx="1524000" cy="4800600"/>
          </a:xfrm>
          <a:prstGeom prst="rightArrow">
            <a:avLst>
              <a:gd name="adj1" fmla="val 100000"/>
              <a:gd name="adj2" fmla="val 4011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4572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lang="en-US" sz="1600" dirty="0" smtClean="0">
              <a:solidFill>
                <a:srgbClr val="1822CD"/>
              </a:solidFill>
              <a:latin typeface="Helvetica" pitchFamily="-12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lang="en-US" sz="1600" dirty="0" smtClean="0">
              <a:solidFill>
                <a:srgbClr val="1822CD"/>
              </a:solidFill>
              <a:latin typeface="Helvetica" pitchFamily="-12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lang="en-US" sz="1600" dirty="0" smtClean="0">
              <a:solidFill>
                <a:srgbClr val="1822CD"/>
              </a:solidFill>
              <a:latin typeface="Helvetica" pitchFamily="-12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lang="en-US" sz="1600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848600" y="2971800"/>
            <a:ext cx="129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U.S.</a:t>
            </a:r>
            <a:r>
              <a:rPr lang="en-US" sz="1800" i="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FNSF conceptual design including aspect ratio and </a:t>
            </a:r>
            <a:r>
              <a:rPr lang="en-US" sz="1800" i="0" dirty="0" err="1" smtClean="0">
                <a:solidFill>
                  <a:srgbClr val="FF0000"/>
                </a:solidFill>
                <a:latin typeface="Arial Narrow" pitchFamily="34" charset="0"/>
              </a:rPr>
              <a:t>divertor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 optimization</a:t>
            </a:r>
            <a:endParaRPr lang="en-US" sz="1800" i="0" dirty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endParaRPr lang="en-US" sz="1800" dirty="0"/>
          </a:p>
        </p:txBody>
      </p:sp>
      <p:sp>
        <p:nvSpPr>
          <p:cNvPr id="169" name="Oval 19"/>
          <p:cNvSpPr>
            <a:spLocks noChangeArrowheads="1"/>
          </p:cNvSpPr>
          <p:nvPr/>
        </p:nvSpPr>
        <p:spPr bwMode="auto">
          <a:xfrm>
            <a:off x="254635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70" name="Rectangle 20"/>
          <p:cNvSpPr>
            <a:spLocks noChangeArrowheads="1"/>
          </p:cNvSpPr>
          <p:nvPr/>
        </p:nvSpPr>
        <p:spPr bwMode="auto">
          <a:xfrm>
            <a:off x="2667000" y="6096000"/>
            <a:ext cx="868363" cy="393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Rotation control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71" name="Oval 19"/>
          <p:cNvSpPr>
            <a:spLocks noChangeArrowheads="1"/>
          </p:cNvSpPr>
          <p:nvPr/>
        </p:nvSpPr>
        <p:spPr bwMode="auto">
          <a:xfrm>
            <a:off x="35210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72" name="Rectangle 20"/>
          <p:cNvSpPr>
            <a:spLocks noChangeArrowheads="1"/>
          </p:cNvSpPr>
          <p:nvPr/>
        </p:nvSpPr>
        <p:spPr bwMode="auto">
          <a:xfrm>
            <a:off x="4495800" y="6096000"/>
            <a:ext cx="868363" cy="5143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Divertor</a:t>
            </a:r>
            <a:endParaRPr lang="en-US" sz="1400" i="0" dirty="0" smtClean="0">
              <a:latin typeface="Arial Narrow" pitchFamily="34" charset="0"/>
            </a:endParaRPr>
          </a:p>
          <a:p>
            <a:pPr defTabSz="912813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radiation</a:t>
            </a:r>
          </a:p>
          <a:p>
            <a:pPr defTabSz="912813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control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74" name="Rectangle 20"/>
          <p:cNvSpPr>
            <a:spLocks noChangeArrowheads="1"/>
          </p:cNvSpPr>
          <p:nvPr/>
        </p:nvSpPr>
        <p:spPr bwMode="auto">
          <a:xfrm>
            <a:off x="5456237" y="6096000"/>
            <a:ext cx="868363" cy="437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 dirty="0" err="1" smtClean="0">
                <a:latin typeface="Arial Narrow" pitchFamily="34" charset="0"/>
              </a:rPr>
              <a:t>q</a:t>
            </a:r>
            <a:r>
              <a:rPr lang="en-US" sz="1400" i="0" baseline="-25000" dirty="0" err="1" smtClean="0">
                <a:latin typeface="Arial Narrow" pitchFamily="34" charset="0"/>
              </a:rPr>
              <a:t>min</a:t>
            </a:r>
            <a:r>
              <a:rPr lang="en-US" sz="1400" i="0" baseline="-25000" dirty="0" smtClean="0">
                <a:latin typeface="Arial Narrow" pitchFamily="34" charset="0"/>
              </a:rPr>
              <a:t> </a:t>
            </a:r>
            <a:r>
              <a:rPr lang="en-US" sz="1400" i="0" dirty="0" smtClean="0">
                <a:latin typeface="Arial Narrow" pitchFamily="34" charset="0"/>
              </a:rPr>
              <a:t>control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75" name="Oval 19"/>
          <p:cNvSpPr>
            <a:spLocks noChangeArrowheads="1"/>
          </p:cNvSpPr>
          <p:nvPr/>
        </p:nvSpPr>
        <p:spPr bwMode="auto">
          <a:xfrm>
            <a:off x="437515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82" name="Rectangle 20"/>
          <p:cNvSpPr>
            <a:spLocks noChangeArrowheads="1"/>
          </p:cNvSpPr>
          <p:nvPr/>
        </p:nvSpPr>
        <p:spPr bwMode="auto">
          <a:xfrm>
            <a:off x="3505200" y="6088474"/>
            <a:ext cx="990600" cy="437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Snowflake</a:t>
            </a:r>
            <a:endParaRPr lang="en-US" sz="1400" i="0" baseline="-25000" dirty="0" smtClean="0">
              <a:latin typeface="Arial Narrow" pitchFamily="34" charset="0"/>
            </a:endParaRPr>
          </a:p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control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83" name="Oval 19"/>
          <p:cNvSpPr>
            <a:spLocks noChangeArrowheads="1"/>
          </p:cNvSpPr>
          <p:nvPr/>
        </p:nvSpPr>
        <p:spPr bwMode="auto">
          <a:xfrm>
            <a:off x="53498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84" name="Rectangle 20"/>
          <p:cNvSpPr>
            <a:spLocks noChangeArrowheads="1"/>
          </p:cNvSpPr>
          <p:nvPr/>
        </p:nvSpPr>
        <p:spPr bwMode="auto">
          <a:xfrm>
            <a:off x="6400800" y="6159262"/>
            <a:ext cx="1096963" cy="393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Control integration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85" name="Oval 19"/>
          <p:cNvSpPr>
            <a:spLocks noChangeArrowheads="1"/>
          </p:cNvSpPr>
          <p:nvPr/>
        </p:nvSpPr>
        <p:spPr bwMode="auto">
          <a:xfrm>
            <a:off x="62642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186" name="Rectangle 20"/>
          <p:cNvSpPr>
            <a:spLocks noChangeArrowheads="1"/>
          </p:cNvSpPr>
          <p:nvPr/>
        </p:nvSpPr>
        <p:spPr bwMode="auto">
          <a:xfrm>
            <a:off x="5791200" y="2743200"/>
            <a:ext cx="1752600" cy="3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latin typeface="Arial Narrow" pitchFamily="34" charset="0"/>
              </a:rPr>
              <a:t>Diagnostics for high-Z wall studies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188" name="Oval 19"/>
          <p:cNvSpPr>
            <a:spLocks noChangeArrowheads="1"/>
          </p:cNvSpPr>
          <p:nvPr/>
        </p:nvSpPr>
        <p:spPr bwMode="auto">
          <a:xfrm>
            <a:off x="5654675" y="2835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93" name="Oval 19"/>
          <p:cNvSpPr>
            <a:spLocks noChangeArrowheads="1"/>
          </p:cNvSpPr>
          <p:nvPr/>
        </p:nvSpPr>
        <p:spPr bwMode="auto">
          <a:xfrm>
            <a:off x="2378075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1400" i="0"/>
          </a:p>
        </p:txBody>
      </p:sp>
      <p:sp>
        <p:nvSpPr>
          <p:cNvPr id="94" name="Rectangle 20"/>
          <p:cNvSpPr>
            <a:spLocks noChangeArrowheads="1"/>
          </p:cNvSpPr>
          <p:nvPr/>
        </p:nvSpPr>
        <p:spPr bwMode="auto">
          <a:xfrm>
            <a:off x="2438400" y="4419600"/>
            <a:ext cx="914400" cy="60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MGI disruption mitigation tests</a:t>
            </a:r>
            <a:endParaRPr lang="en-US" sz="1400" i="0" dirty="0">
              <a:latin typeface="Arial Narrow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371600" y="1752600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Start-up and ramp-up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371600" y="2667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Boundary physics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71600" y="3200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Materials and PFCs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371600" y="39594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Lithium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71600" y="4572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MHD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295400" y="5029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Transport &amp; turbulence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295400" y="54965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Wave-particle  interactions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295400" y="6029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0000"/>
                </a:solidFill>
                <a:latin typeface="Arial Narrow" pitchFamily="34" charset="0"/>
              </a:rPr>
              <a:t>Scenarios and control</a:t>
            </a:r>
            <a:endParaRPr lang="en-US" sz="14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NSTX Upgrade Mission Elements</a:t>
            </a:r>
          </a:p>
        </p:txBody>
      </p:sp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7281863" y="1143000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ST-FNSF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6367463" y="60960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 Pilot Plant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5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504113" y="4248150"/>
            <a:ext cx="711200" cy="3238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solutions for 	       plasma-material interface 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</a:t>
            </a:r>
            <a:r>
              <a:rPr lang="en-US" sz="2400" i="0" kern="0" dirty="0" err="1">
                <a:solidFill>
                  <a:schemeClr val="tx1"/>
                </a:solidFill>
                <a:latin typeface="+mn-lt"/>
                <a:cs typeface="+mn-cs"/>
              </a:rPr>
              <a:t>toroidal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confinement physics predictive capability for ITER and beyond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7450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808912" y="3657600"/>
            <a:ext cx="1017588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5834063" y="3657600"/>
            <a:ext cx="1557337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28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ECF977-4960-4CA0-B0B6-4580622551F0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30</a:t>
            </a:fld>
            <a:endParaRPr lang="en-US" smtClean="0">
              <a:latin typeface="Calibri" pitchFamily="34" charset="0"/>
              <a:ea typeface="ＭＳ Ｐゴシック" pitchFamily="1" charset="-128"/>
            </a:endParaRPr>
          </a:p>
        </p:txBody>
      </p:sp>
      <p:sp>
        <p:nvSpPr>
          <p:cNvPr id="35843" name="Title 5"/>
          <p:cNvSpPr>
            <a:spLocks noGrp="1"/>
          </p:cNvSpPr>
          <p:nvPr>
            <p:ph type="title"/>
          </p:nvPr>
        </p:nvSpPr>
        <p:spPr bwMode="auto">
          <a:xfrm>
            <a:off x="0" y="1"/>
            <a:ext cx="9144000" cy="882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>
                <a:ea typeface="ＭＳ Ｐゴシック" pitchFamily="1" charset="-128"/>
              </a:rPr>
              <a:t>Tentative plans for initial operations</a:t>
            </a:r>
          </a:p>
        </p:txBody>
      </p:sp>
      <p:pic>
        <p:nvPicPr>
          <p:cNvPr id="35844" name="Picture 2" descr="C:\Users\rstrykow\Desktop\SOFT 2012\NSTXU_Currents_Year1Operations_Rev4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2073275"/>
            <a:ext cx="81153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33400" y="1230868"/>
            <a:ext cx="7981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</a:rPr>
              <a:t>NSTX-U </a:t>
            </a:r>
            <a:r>
              <a:rPr lang="en-US" sz="1800" dirty="0" smtClean="0">
                <a:solidFill>
                  <a:srgbClr val="FF0000"/>
                </a:solidFill>
              </a:rPr>
              <a:t>will </a:t>
            </a:r>
            <a:r>
              <a:rPr lang="en-US" sz="1800" b="1" i="1" dirty="0" smtClean="0">
                <a:solidFill>
                  <a:srgbClr val="FF0000"/>
                </a:solidFill>
              </a:rPr>
              <a:t>be </a:t>
            </a:r>
            <a:r>
              <a:rPr lang="en-US" sz="1800" b="1" i="1" dirty="0">
                <a:solidFill>
                  <a:srgbClr val="FF0000"/>
                </a:solidFill>
              </a:rPr>
              <a:t>brought up </a:t>
            </a:r>
            <a:r>
              <a:rPr lang="en-US" sz="1800" dirty="0" smtClean="0">
                <a:solidFill>
                  <a:srgbClr val="FF0000"/>
                </a:solidFill>
              </a:rPr>
              <a:t>methodically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to full performance capabilities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31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Upgrade Project Progress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NSTX operations was abruptly terminated in </a:t>
            </a:r>
            <a:br>
              <a:rPr lang="en-US" sz="2800" dirty="0" smtClean="0"/>
            </a:br>
            <a:r>
              <a:rPr lang="en-US" sz="2800" dirty="0" smtClean="0"/>
              <a:t>July 2011 due to a failure of the inner TF bundle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5638800" cy="4495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itchFamily="1" charset="-128"/>
              </a:rPr>
              <a:t>Failure of conductors was noted to be located in 1 of 3 pairs that were sub-optimal during acceptance tests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100-3000 M-ohm versus 30,000-50,000 M-ohm during 3 kV quadrant tests</a:t>
            </a:r>
          </a:p>
          <a:p>
            <a:pPr eaLnBrk="1" hangingPunct="1"/>
            <a:endParaRPr lang="en-US" sz="1200" dirty="0" smtClean="0">
              <a:ea typeface="ＭＳ Ｐゴシック" pitchFamily="1" charset="-128"/>
            </a:endParaRPr>
          </a:p>
          <a:p>
            <a:pPr eaLnBrk="1" hangingPunct="1"/>
            <a:r>
              <a:rPr lang="en-US" sz="2000" dirty="0" smtClean="0">
                <a:ea typeface="ＭＳ Ｐゴシック" pitchFamily="1" charset="-128"/>
              </a:rPr>
              <a:t>Forensics yielded convincing evidence with regard to both remaining sub-optimal pairs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Found 1-10 M-ohm conductive path in a distinct location measured with an ohmmeter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Discoloration of epoxy/glass insulation system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Localized resin-poor area</a:t>
            </a:r>
          </a:p>
          <a:p>
            <a:pPr lvl="1" eaLnBrk="1" hangingPunct="1"/>
            <a:endParaRPr lang="en-US" sz="600" dirty="0" smtClean="0">
              <a:ea typeface="ＭＳ Ｐゴシック" pitchFamily="1" charset="-128"/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Increased conductivity </a:t>
            </a:r>
            <a:r>
              <a:rPr lang="en-US" sz="2000" b="1" dirty="0" smtClean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raced to zinc chloride in residual solder flux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image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822381"/>
            <a:ext cx="2898775" cy="219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10205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524000"/>
            <a:ext cx="2892889" cy="218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9861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400" i="0" dirty="0" smtClean="0">
                <a:solidFill>
                  <a:srgbClr val="FF0000"/>
                </a:solidFill>
                <a:latin typeface="+mn-lt"/>
              </a:rPr>
              <a:t>An autopsy/sectioning </a:t>
            </a:r>
            <a:r>
              <a:rPr lang="en-US" sz="2400" i="0" dirty="0">
                <a:solidFill>
                  <a:srgbClr val="FF0000"/>
                </a:solidFill>
                <a:latin typeface="+mn-lt"/>
              </a:rPr>
              <a:t>of the failed bundle was </a:t>
            </a:r>
            <a:r>
              <a:rPr lang="en-US" sz="2400" i="0" dirty="0" smtClean="0">
                <a:solidFill>
                  <a:srgbClr val="FF0000"/>
                </a:solidFill>
                <a:latin typeface="+mn-lt"/>
              </a:rPr>
              <a:t>performed</a:t>
            </a:r>
            <a:r>
              <a:rPr lang="en-US" sz="2400" i="0" dirty="0" smtClean="0">
                <a:latin typeface="+mn-lt"/>
              </a:rPr>
              <a:t> 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60915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28600">
              <a:spcAft>
                <a:spcPts val="1200"/>
              </a:spcAft>
            </a:pPr>
            <a:r>
              <a:rPr lang="en-US" sz="2400" i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  <a:sym typeface="Wingdings" pitchFamily="2" charset="2"/>
              </a:rPr>
              <a:t> Decided to s</a:t>
            </a:r>
            <a:r>
              <a:rPr lang="en-US" sz="2400" i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tart 2½ </a:t>
            </a:r>
            <a:r>
              <a:rPr lang="en-US" sz="2400" i="0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year </a:t>
            </a:r>
            <a:r>
              <a:rPr lang="en-US" sz="2400" i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Upgrade </a:t>
            </a:r>
            <a:r>
              <a:rPr lang="en-US" sz="2400" i="0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outage </a:t>
            </a:r>
            <a:r>
              <a:rPr lang="en-US" sz="2400" i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6 </a:t>
            </a:r>
            <a:r>
              <a:rPr lang="en-US" sz="2400" i="0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months </a:t>
            </a:r>
            <a:r>
              <a:rPr lang="en-US" sz="2400" i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1" charset="-128"/>
              </a:rPr>
              <a:t>early</a:t>
            </a:r>
            <a:endParaRPr lang="en-US" sz="2400" i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IMG_5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6100" y="3530600"/>
            <a:ext cx="3322638" cy="2490788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24579" name="TextBox 9"/>
          <p:cNvSpPr txBox="1">
            <a:spLocks noChangeArrowheads="1"/>
          </p:cNvSpPr>
          <p:nvPr/>
        </p:nvSpPr>
        <p:spPr bwMode="auto">
          <a:xfrm>
            <a:off x="0" y="6096000"/>
            <a:ext cx="4127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latin typeface="Arial" pitchFamily="34" charset="0"/>
              </a:rPr>
              <a:t>Solder paste injection over cooling tube</a:t>
            </a:r>
          </a:p>
        </p:txBody>
      </p:sp>
      <p:pic>
        <p:nvPicPr>
          <p:cNvPr id="11" name="Content Placeholder 3" descr="IMG_5317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884237" y="411159"/>
            <a:ext cx="2320925" cy="342900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330200" y="3060700"/>
            <a:ext cx="314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" pitchFamily="34" charset="0"/>
              </a:rPr>
              <a:t>Close up views of solder joint</a:t>
            </a:r>
          </a:p>
        </p:txBody>
      </p:sp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5943600" y="11557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i="0">
                <a:latin typeface="Arial" pitchFamily="34" charset="0"/>
              </a:rPr>
              <a:t>Images of tubes pull tested to ultimate strength of the solder .  Note good wetting of both the tube and copper bar, indicating effectiveness of flux.   </a:t>
            </a:r>
          </a:p>
        </p:txBody>
      </p:sp>
      <p:pic>
        <p:nvPicPr>
          <p:cNvPr id="14" name="Picture 13" descr="IMG_542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860800" y="965200"/>
            <a:ext cx="2247900" cy="224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4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Developed new soldering technique with resin-based flux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in response to TF bundle fault lesson-learned</a:t>
            </a:r>
            <a:endParaRPr lang="en-US" sz="2000" i="0">
              <a:solidFill>
                <a:srgbClr val="0B21FF"/>
              </a:solidFill>
              <a:latin typeface="Arial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292600" y="3186113"/>
            <a:ext cx="4311650" cy="3322637"/>
            <a:chOff x="4305300" y="3008313"/>
            <a:chExt cx="4311650" cy="3322637"/>
          </a:xfrm>
        </p:grpSpPr>
        <p:pic>
          <p:nvPicPr>
            <p:cNvPr id="24587" name="Picture 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5300" y="3008313"/>
              <a:ext cx="4311650" cy="332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8" name="Rectangle 11"/>
            <p:cNvSpPr>
              <a:spLocks noChangeArrowheads="1"/>
            </p:cNvSpPr>
            <p:nvPr/>
          </p:nvSpPr>
          <p:spPr bwMode="auto">
            <a:xfrm>
              <a:off x="4470400" y="5726113"/>
              <a:ext cx="3937000" cy="584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/>
                <a:t>The manufacturing procedure and the soldering-line is nearing completion. </a:t>
              </a:r>
            </a:p>
          </p:txBody>
        </p:sp>
      </p:grpSp>
      <p:sp>
        <p:nvSpPr>
          <p:cNvPr id="24586" name="Slide Number Placeholder 40"/>
          <p:cNvSpPr>
            <a:spLocks noGrp="1"/>
          </p:cNvSpPr>
          <p:nvPr>
            <p:ph type="sldNum" sz="quarter" idx="4294967295"/>
          </p:nvPr>
        </p:nvSpPr>
        <p:spPr>
          <a:xfrm>
            <a:off x="7010400" y="6543675"/>
            <a:ext cx="2133600" cy="365125"/>
          </a:xfrm>
          <a:prstGeom prst="rect">
            <a:avLst/>
          </a:prstGeom>
          <a:noFill/>
        </p:spPr>
        <p:txBody>
          <a:bodyPr anchor="t"/>
          <a:lstStyle/>
          <a:p>
            <a:fld id="{AB04A94D-336A-4D95-95AA-853E517C7F83}" type="slidenum">
              <a:rPr lang="en-US" sz="1400" b="0" smtClean="0">
                <a:latin typeface="Times" charset="0"/>
              </a:rPr>
              <a:pPr/>
              <a:t>33</a:t>
            </a:fld>
            <a:endParaRPr lang="en-US" sz="1400" b="0" smtClean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0" y="0"/>
            <a:ext cx="910431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0" dirty="0" smtClean="0">
                <a:solidFill>
                  <a:schemeClr val="accent2"/>
                </a:solidFill>
                <a:latin typeface="Calibri" pitchFamily="34" charset="0"/>
                <a:ea typeface="ＭＳ Ｐゴシック" pitchFamily="1" charset="-128"/>
              </a:rPr>
              <a:t>Friction </a:t>
            </a:r>
            <a:r>
              <a:rPr lang="en-US" sz="3200" b="1" i="0" dirty="0">
                <a:solidFill>
                  <a:schemeClr val="accent2"/>
                </a:solidFill>
                <a:latin typeface="Calibri" pitchFamily="34" charset="0"/>
                <a:ea typeface="ＭＳ Ｐゴシック" pitchFamily="1" charset="-128"/>
              </a:rPr>
              <a:t>Stir Welding</a:t>
            </a:r>
          </a:p>
        </p:txBody>
      </p:sp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704850" y="4999038"/>
            <a:ext cx="2757488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9688">
              <a:spcBef>
                <a:spcPts val="800"/>
              </a:spcBef>
              <a:buSzPct val="100000"/>
            </a:pPr>
            <a:r>
              <a:rPr lang="en-US" sz="1800" dirty="0">
                <a:ea typeface="ＭＳ Ｐゴシック" pitchFamily="1" charset="-128"/>
                <a:sym typeface="Arial" charset="0"/>
              </a:rPr>
              <a:t>Lead Extension to Inner TF Conductor</a:t>
            </a:r>
          </a:p>
          <a:p>
            <a:pPr marL="382588" indent="-342900">
              <a:spcBef>
                <a:spcPts val="800"/>
              </a:spcBef>
              <a:buSzPct val="100000"/>
            </a:pPr>
            <a:endParaRPr lang="en-US" sz="1800" dirty="0">
              <a:ea typeface="ＭＳ Ｐゴシック" pitchFamily="1" charset="-128"/>
              <a:sym typeface="Arial" charset="0"/>
            </a:endParaRPr>
          </a:p>
        </p:txBody>
      </p:sp>
      <p:pic>
        <p:nvPicPr>
          <p:cNvPr id="17412" name="Picture 10" descr="NSTX Coil Assy_DM Out-Maxwell I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260475"/>
            <a:ext cx="3344862" cy="362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>
            <a:off x="365125" y="2638425"/>
            <a:ext cx="1676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 flipV="1">
            <a:off x="1279525" y="3343275"/>
            <a:ext cx="588963" cy="165576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741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538" y="4768850"/>
            <a:ext cx="40735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2163" y="1195388"/>
            <a:ext cx="2570162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79525" y="2954338"/>
            <a:ext cx="4429125" cy="158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418" name="TextBox 19"/>
          <p:cNvSpPr txBox="1">
            <a:spLocks noChangeArrowheads="1"/>
          </p:cNvSpPr>
          <p:nvPr/>
        </p:nvSpPr>
        <p:spPr bwMode="auto">
          <a:xfrm>
            <a:off x="152400" y="5791200"/>
            <a:ext cx="3951287" cy="584775"/>
          </a:xfrm>
          <a:prstGeom prst="rect">
            <a:avLst/>
          </a:prstGeom>
          <a:solidFill>
            <a:srgbClr val="FAFC9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Development trials required to prove dissimilar material welding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>
            <a:off x="4913313" y="3033713"/>
            <a:ext cx="1196975" cy="16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90600" y="827088"/>
            <a:ext cx="7486650" cy="4794250"/>
            <a:chOff x="914400" y="1036638"/>
            <a:chExt cx="7486650" cy="4793858"/>
          </a:xfrm>
        </p:grpSpPr>
        <p:pic>
          <p:nvPicPr>
            <p:cNvPr id="307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914400" y="1036638"/>
              <a:ext cx="7486650" cy="479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urved Down Arrow 11"/>
            <p:cNvSpPr>
              <a:spLocks noChangeArrowheads="1"/>
            </p:cNvSpPr>
            <p:nvPr/>
          </p:nvSpPr>
          <p:spPr bwMode="auto">
            <a:xfrm rot="16200000" flipV="1">
              <a:off x="4430754" y="2496984"/>
              <a:ext cx="998456" cy="817563"/>
            </a:xfrm>
            <a:prstGeom prst="curvedDownArrow">
              <a:avLst>
                <a:gd name="adj1" fmla="val 24998"/>
                <a:gd name="adj2" fmla="val 54922"/>
                <a:gd name="adj3" fmla="val 39389"/>
              </a:avLst>
            </a:prstGeom>
            <a:solidFill>
              <a:srgbClr val="FF0000"/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rot="10800000">
              <a:off x="4651375" y="2020808"/>
              <a:ext cx="1455738" cy="385730"/>
            </a:xfrm>
            <a:custGeom>
              <a:avLst/>
              <a:gdLst>
                <a:gd name="T0" fmla="*/ 0 w 4401015"/>
                <a:gd name="T1" fmla="*/ 0 h 936702"/>
                <a:gd name="T2" fmla="*/ 133715 w 4401015"/>
                <a:gd name="T3" fmla="*/ 16097 h 936702"/>
                <a:gd name="T4" fmla="*/ 133715 w 4401015"/>
                <a:gd name="T5" fmla="*/ 3116 h 936702"/>
                <a:gd name="T6" fmla="*/ 159274 w 4401015"/>
                <a:gd name="T7" fmla="*/ 30637 h 936702"/>
                <a:gd name="T8" fmla="*/ 134522 w 4401015"/>
                <a:gd name="T9" fmla="*/ 57638 h 936702"/>
                <a:gd name="T10" fmla="*/ 133715 w 4401015"/>
                <a:gd name="T11" fmla="*/ 43618 h 936702"/>
                <a:gd name="T12" fmla="*/ 1076 w 4401015"/>
                <a:gd name="T13" fmla="*/ 65427 h 936702"/>
                <a:gd name="T14" fmla="*/ 0 w 4401015"/>
                <a:gd name="T15" fmla="*/ 0 h 9367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01015"/>
                <a:gd name="T25" fmla="*/ 0 h 936702"/>
                <a:gd name="T26" fmla="*/ 4401015 w 4401015"/>
                <a:gd name="T27" fmla="*/ 936702 h 9367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01015" h="936702">
                  <a:moveTo>
                    <a:pt x="0" y="0"/>
                  </a:moveTo>
                  <a:lnTo>
                    <a:pt x="3694771" y="230458"/>
                  </a:lnTo>
                  <a:lnTo>
                    <a:pt x="3694771" y="44605"/>
                  </a:lnTo>
                  <a:lnTo>
                    <a:pt x="4401015" y="438615"/>
                  </a:lnTo>
                  <a:lnTo>
                    <a:pt x="3717073" y="825190"/>
                  </a:lnTo>
                  <a:lnTo>
                    <a:pt x="3694771" y="624468"/>
                  </a:lnTo>
                  <a:lnTo>
                    <a:pt x="29736" y="936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CC98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dirty="0">
                <a:ea typeface="Arial" charset="0"/>
                <a:cs typeface="+mn-cs"/>
              </a:endParaRP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4202113"/>
            <a:ext cx="8374063" cy="2468562"/>
          </a:xfrm>
          <a:prstGeom prst="rect">
            <a:avLst/>
          </a:prstGeom>
          <a:solidFill>
            <a:srgbClr val="C2FFF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sx="100999" sy="100999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Neutral beam refurbishment continuing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Major components delivered (ie NB port cap, large VAT valves, power cables manufactured)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Rectangular bellows fabricated and passed leak test.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Six ion sources (for 2 beamlines)  ready to go!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Lintel removed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Penetrations complete.</a:t>
            </a:r>
          </a:p>
          <a:p>
            <a:pPr marL="231775" indent="-230188">
              <a:spcBef>
                <a:spcPts val="63"/>
              </a:spcBef>
              <a:spcAft>
                <a:spcPts val="300"/>
              </a:spcAft>
              <a:buFont typeface="Wingdings 2" pitchFamily="18" charset="2"/>
              <a:buChar char="R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Relocation into NSTX TC planned for October 2012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but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on track for September</a:t>
            </a:r>
          </a:p>
          <a:p>
            <a:pPr marL="231775" indent="-230188">
              <a:lnSpc>
                <a:spcPts val="2900"/>
              </a:lnSpc>
              <a:spcBef>
                <a:spcPts val="200"/>
              </a:spcBef>
              <a:buFont typeface="Arial" pitchFamily="34" charset="0"/>
              <a:buNone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5" name="Title 5"/>
          <p:cNvSpPr txBox="1">
            <a:spLocks/>
          </p:cNvSpPr>
          <p:nvPr/>
        </p:nvSpPr>
        <p:spPr bwMode="auto">
          <a:xfrm>
            <a:off x="457200" y="0"/>
            <a:ext cx="82296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/>
              <a:t>Neutral Beam refurbishment proceeding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921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NBI Armor fabrication and installation in progress… </a:t>
            </a:r>
            <a:endParaRPr lang="en-US" sz="2000" dirty="0"/>
          </a:p>
        </p:txBody>
      </p:sp>
      <p:cxnSp>
        <p:nvCxnSpPr>
          <p:cNvPr id="922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22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2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90E682-A9C3-044D-9CBD-B6AAFBA9EF1B}" type="slidenum">
              <a:rPr lang="en-US"/>
              <a:pPr/>
              <a:t>36</a:t>
            </a:fld>
            <a:endParaRPr lang="en-US"/>
          </a:p>
        </p:txBody>
      </p:sp>
      <p:cxnSp>
        <p:nvCxnSpPr>
          <p:cNvPr id="922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9" descr="armor2.jpg"/>
          <p:cNvPicPr>
            <a:picLocks noChangeAspect="1"/>
          </p:cNvPicPr>
          <p:nvPr/>
        </p:nvPicPr>
        <p:blipFill>
          <a:blip r:embed="rId3" cstate="print">
            <a:lum bright="5000"/>
          </a:blip>
          <a:srcRect t="4166"/>
          <a:stretch>
            <a:fillRect/>
          </a:stretch>
        </p:blipFill>
        <p:spPr>
          <a:xfrm>
            <a:off x="2362200" y="1066800"/>
            <a:ext cx="4293704" cy="54864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 flipV="1">
            <a:off x="1828800" y="2895600"/>
            <a:ext cx="990600" cy="8382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828800" y="3733800"/>
            <a:ext cx="1219200" cy="15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828800" y="3733800"/>
            <a:ext cx="1066800" cy="914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6019800" y="2971800"/>
            <a:ext cx="990600" cy="8382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5791200" y="3810000"/>
            <a:ext cx="1219200" cy="15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5943600" y="3810000"/>
            <a:ext cx="1066800" cy="9144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5" name="Octagon 34"/>
          <p:cNvSpPr/>
          <p:nvPr/>
        </p:nvSpPr>
        <p:spPr bwMode="auto">
          <a:xfrm>
            <a:off x="3733800" y="3048000"/>
            <a:ext cx="1371600" cy="1368552"/>
          </a:xfrm>
          <a:prstGeom prst="octagon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37" name="Straight Connector 36"/>
          <p:cNvCxnSpPr>
            <a:endCxn id="39" idx="1"/>
          </p:cNvCxnSpPr>
          <p:nvPr/>
        </p:nvCxnSpPr>
        <p:spPr bwMode="auto">
          <a:xfrm flipV="1">
            <a:off x="4876800" y="1835498"/>
            <a:ext cx="2438400" cy="1364902"/>
          </a:xfrm>
          <a:prstGeom prst="line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315200" y="1143000"/>
            <a:ext cx="1485900" cy="1384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Bay H supports need to be</a:t>
            </a:r>
          </a:p>
          <a:p>
            <a:r>
              <a:rPr lang="en-US" dirty="0" smtClean="0"/>
              <a:t>field fit and aligned using backing plates</a:t>
            </a:r>
          </a:p>
          <a:p>
            <a:r>
              <a:rPr lang="en-US" dirty="0" smtClean="0"/>
              <a:t>before final welding…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239000" y="3657600"/>
            <a:ext cx="44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3000" y="3657600"/>
            <a:ext cx="44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5600" y="4648200"/>
            <a:ext cx="3352800" cy="176971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9063" indent="-119063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All 4 Backing plates fabricated; final machining for manifolds in progress…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Manifolds done. </a:t>
            </a:r>
            <a:r>
              <a:rPr lang="en-US" dirty="0" err="1" smtClean="0"/>
              <a:t>Fitup</a:t>
            </a:r>
            <a:r>
              <a:rPr lang="en-US" dirty="0" smtClean="0"/>
              <a:t> on backing plates…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Carbon tile order in progress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Stiffener pieces fabrication done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Braze/weld quadrants in shop next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Align/assemble/install/</a:t>
            </a:r>
            <a:r>
              <a:rPr lang="en-US" dirty="0" err="1" smtClean="0"/>
              <a:t>leakcheck</a:t>
            </a:r>
            <a:endParaRPr lang="en-US" dirty="0"/>
          </a:p>
        </p:txBody>
      </p:sp>
      <p:pic>
        <p:nvPicPr>
          <p:cNvPr id="43" name="Picture 42" descr="1CDB1414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572000"/>
            <a:ext cx="2366682" cy="1828800"/>
          </a:xfrm>
          <a:prstGeom prst="rect">
            <a:avLst/>
          </a:prstGeom>
        </p:spPr>
      </p:pic>
      <p:pic>
        <p:nvPicPr>
          <p:cNvPr id="44" name="Picture 43" descr="C1_0CDB1390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2667000"/>
            <a:ext cx="2366682" cy="18288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8600" y="1143000"/>
            <a:ext cx="1485900" cy="1384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Supports aligned using metrology and tack welded in place to determine field fit changes…</a:t>
            </a:r>
          </a:p>
          <a:p>
            <a:endParaRPr lang="en-US" dirty="0"/>
          </a:p>
        </p:txBody>
      </p:sp>
      <p:pic>
        <p:nvPicPr>
          <p:cNvPr id="29" name="Picture 28" descr="armorpla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648200"/>
            <a:ext cx="2529323" cy="1828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04800" y="766763"/>
            <a:ext cx="31908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17"/>
          <p:cNvSpPr txBox="1">
            <a:spLocks noChangeArrowheads="1"/>
          </p:cNvSpPr>
          <p:nvPr/>
        </p:nvSpPr>
        <p:spPr bwMode="auto">
          <a:xfrm>
            <a:off x="2971800" y="1066800"/>
            <a:ext cx="594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144F9"/>
                </a:solidFill>
                <a:ea typeface="ＭＳ Ｐゴシック" pitchFamily="1" charset="-128"/>
              </a:rPr>
              <a:t>Install the completed Center Stack Assembly into the Vacuum Vessel  (Spring 2014)</a:t>
            </a:r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0" y="18826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ea typeface="ＭＳ Ｐゴシック" pitchFamily="1" charset="-128"/>
              </a:rPr>
              <a:t>Install Fabricated CS Assembly into VV</a:t>
            </a:r>
          </a:p>
        </p:txBody>
      </p:sp>
      <p:cxnSp>
        <p:nvCxnSpPr>
          <p:cNvPr id="46085" name="Straight Arrow Connector 16"/>
          <p:cNvCxnSpPr>
            <a:cxnSpLocks noChangeShapeType="1"/>
          </p:cNvCxnSpPr>
          <p:nvPr/>
        </p:nvCxnSpPr>
        <p:spPr bwMode="auto">
          <a:xfrm rot="5400000">
            <a:off x="1684338" y="2362200"/>
            <a:ext cx="1676400" cy="3175"/>
          </a:xfrm>
          <a:prstGeom prst="straightConnector1">
            <a:avLst/>
          </a:prstGeom>
          <a:noFill/>
          <a:ln w="57150">
            <a:solidFill>
              <a:schemeClr val="accent2"/>
            </a:solidFill>
            <a:round/>
            <a:headEnd/>
            <a:tailEnd type="arrow" w="med" len="med"/>
          </a:ln>
        </p:spPr>
      </p:cxnSp>
      <p:pic>
        <p:nvPicPr>
          <p:cNvPr id="46086" name="Picture 19" descr="P91808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0" y="1781175"/>
            <a:ext cx="349567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2F52B9-5FEA-4C77-883E-3B24B01A5DDE}" type="slidenum">
              <a:rPr lang="en-US" smtClean="0">
                <a:ea typeface="ＭＳ Ｐゴシック" pitchFamily="1" charset="-128"/>
              </a:rPr>
              <a:pPr/>
              <a:t>37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46091" name="TextBox 13"/>
          <p:cNvSpPr txBox="1">
            <a:spLocks noChangeArrowheads="1"/>
          </p:cNvSpPr>
          <p:nvPr/>
        </p:nvSpPr>
        <p:spPr bwMode="auto">
          <a:xfrm>
            <a:off x="3495675" y="3708400"/>
            <a:ext cx="1800225" cy="1323439"/>
          </a:xfrm>
          <a:prstGeom prst="rect">
            <a:avLst/>
          </a:prstGeom>
          <a:solidFill>
            <a:srgbClr val="FAFC9E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 dirty="0">
                <a:ea typeface="ＭＳ Ｐゴシック" pitchFamily="1" charset="-128"/>
              </a:rPr>
              <a:t>Have removed and re-installed CS numerous times over the last 10 years.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38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Transport research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895350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New NSTX turbulence simulations are advancing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the understanding of ST energy confinement</a:t>
            </a:r>
            <a:endParaRPr lang="en-US" baseline="-25000" smtClean="0">
              <a:solidFill>
                <a:srgbClr val="0033CC"/>
              </a:solidFill>
              <a:ea typeface="ＭＳ Ｐゴシック" pitchFamily="34" charset="-128"/>
            </a:endParaRPr>
          </a:p>
        </p:txBody>
      </p:sp>
      <p:sp>
        <p:nvSpPr>
          <p:cNvPr id="15367" name="Text Box 30"/>
          <p:cNvSpPr txBox="1">
            <a:spLocks noChangeAspect="1" noChangeArrowheads="1"/>
          </p:cNvSpPr>
          <p:nvPr/>
        </p:nvSpPr>
        <p:spPr bwMode="auto">
          <a:xfrm>
            <a:off x="304800" y="1066800"/>
            <a:ext cx="7467600" cy="7381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Non-linear </a:t>
            </a:r>
            <a:r>
              <a:rPr lang="en-US" sz="2400" b="0" i="0" dirty="0" err="1">
                <a:solidFill>
                  <a:schemeClr val="tx1"/>
                </a:solidFill>
                <a:latin typeface="+mn-lt"/>
                <a:cs typeface="+mn-cs"/>
              </a:rPr>
              <a:t>gyrokinetic</a:t>
            </a: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 turbulence simulations of micro-tearing instabilities predict </a:t>
            </a:r>
            <a:r>
              <a:rPr lang="en-US" sz="2400" i="0" dirty="0" err="1">
                <a:solidFill>
                  <a:schemeClr val="tx1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400" i="0" baseline="-25000" dirty="0" err="1">
                <a:solidFill>
                  <a:schemeClr val="tx1"/>
                </a:solidFill>
                <a:latin typeface="Helvetica" pitchFamily="34" charset="0"/>
                <a:cs typeface="Arial" charset="0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Arial" charset="0"/>
                <a:sym typeface="Symbol"/>
              </a:rPr>
              <a:t> </a:t>
            </a:r>
            <a:r>
              <a:rPr lang="en-US" sz="2400" i="0" dirty="0">
                <a:solidFill>
                  <a:schemeClr val="tx1"/>
                </a:solidFill>
                <a:latin typeface="+mn-lt"/>
                <a:cs typeface="+mn-cs"/>
              </a:rPr>
              <a:t>1/</a:t>
            </a:r>
            <a:r>
              <a:rPr lang="en-US" sz="2400" i="0" dirty="0" err="1">
                <a:solidFill>
                  <a:schemeClr val="tx1"/>
                </a:solidFill>
                <a:latin typeface="Symbol" pitchFamily="18" charset="2"/>
                <a:cs typeface="+mn-cs"/>
              </a:rPr>
              <a:t>c</a:t>
            </a:r>
            <a:r>
              <a:rPr lang="en-US" sz="2400" i="0" baseline="-25000" dirty="0" err="1">
                <a:solidFill>
                  <a:schemeClr val="tx1"/>
                </a:solidFill>
                <a:latin typeface="Helvetica" pitchFamily="34" charset="0"/>
                <a:cs typeface="+mn-cs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+mn-cs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Arial" charset="0"/>
                <a:sym typeface="Symbol"/>
              </a:rPr>
              <a:t> 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1/</a:t>
            </a:r>
            <a:r>
              <a:rPr lang="en-US" sz="2400" i="0" dirty="0">
                <a:solidFill>
                  <a:schemeClr val="tx1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2400" i="0" baseline="-25000" dirty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Helvetica" pitchFamily="34" charset="0"/>
                <a:cs typeface="Arial" charset="0"/>
              </a:rPr>
              <a:t>* </a:t>
            </a:r>
            <a:endParaRPr lang="en-US" sz="2400" i="0" dirty="0">
              <a:solidFill>
                <a:schemeClr val="tx1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DC60F-D0D9-47E6-A30C-07E4ACBACC23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25605" name="Right Arrow 27"/>
          <p:cNvSpPr>
            <a:spLocks noChangeArrowheads="1"/>
          </p:cNvSpPr>
          <p:nvPr/>
        </p:nvSpPr>
        <p:spPr bwMode="auto">
          <a:xfrm rot="4596365">
            <a:off x="6177757" y="1947069"/>
            <a:ext cx="566737" cy="434975"/>
          </a:xfrm>
          <a:prstGeom prst="rightArrow">
            <a:avLst>
              <a:gd name="adj1" fmla="val 50000"/>
              <a:gd name="adj2" fmla="val 49849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100" b="0" i="0">
              <a:solidFill>
                <a:schemeClr val="tx1"/>
              </a:solidFill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52400" y="1938338"/>
            <a:ext cx="46482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lvl="1" indent="-1698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>
                <a:solidFill>
                  <a:srgbClr val="FF0000"/>
                </a:solidFill>
                <a:latin typeface="Helvetica" pitchFamily="34" charset="0"/>
                <a:cs typeface="Arial" charset="0"/>
              </a:rPr>
              <a:t>Predominantly electromagnetic turbulence – result of high </a:t>
            </a:r>
            <a:r>
              <a:rPr lang="en-US" sz="2400" b="0" i="0" dirty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b</a:t>
            </a:r>
          </a:p>
          <a:p>
            <a:pPr marL="169863" lvl="1" indent="-1698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>
                <a:solidFill>
                  <a:srgbClr val="FF0000"/>
                </a:solidFill>
                <a:latin typeface="+mn-lt"/>
                <a:cs typeface="Arial" charset="0"/>
              </a:rPr>
              <a:t>Candidate explanation for ST confinement scaling observed on NSTX and MAST</a:t>
            </a:r>
            <a:endParaRPr lang="en-US" sz="3600" b="0" i="0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pic>
        <p:nvPicPr>
          <p:cNvPr id="2560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25" y="2514600"/>
            <a:ext cx="44989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7543800" y="2814638"/>
            <a:ext cx="1182688" cy="40481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91440" rIns="0" bIns="9144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l-GR" sz="1800">
                <a:solidFill>
                  <a:schemeClr val="tx1"/>
                </a:solidFill>
                <a:ea typeface="ＭＳ Ｐゴシック" pitchFamily="34" charset="-128"/>
              </a:rPr>
              <a:t>β</a:t>
            </a:r>
            <a:r>
              <a:rPr lang="en-US" sz="1800" baseline="-25000">
                <a:solidFill>
                  <a:schemeClr val="tx1"/>
                </a:solidFill>
                <a:ea typeface="ＭＳ Ｐゴシック" pitchFamily="34" charset="-128"/>
              </a:rPr>
              <a:t>e</a:t>
            </a:r>
            <a:r>
              <a:rPr lang="en-US" sz="180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US" sz="180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</a:t>
            </a:r>
            <a:r>
              <a:rPr lang="en-US" sz="1800">
                <a:solidFill>
                  <a:schemeClr val="tx1"/>
                </a:solidFill>
                <a:ea typeface="ＭＳ Ｐゴシック" pitchFamily="34" charset="-128"/>
              </a:rPr>
              <a:t> 9%</a:t>
            </a:r>
            <a:endParaRPr lang="en-US" sz="1800">
              <a:solidFill>
                <a:schemeClr val="tx1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25609" name="Rectangle 25"/>
          <p:cNvSpPr>
            <a:spLocks noChangeArrowheads="1"/>
          </p:cNvSpPr>
          <p:nvPr/>
        </p:nvSpPr>
        <p:spPr bwMode="auto">
          <a:xfrm>
            <a:off x="6096000" y="4419600"/>
            <a:ext cx="1676400" cy="4572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54900" y="4170363"/>
            <a:ext cx="1003300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0" dirty="0">
                <a:solidFill>
                  <a:srgbClr val="FF0000"/>
                </a:solidFill>
                <a:latin typeface="+mn-lt"/>
                <a:cs typeface="Arial" charset="0"/>
              </a:rPr>
              <a:t>NSTX</a:t>
            </a:r>
          </a:p>
          <a:p>
            <a:pPr algn="ctr">
              <a:defRPr/>
            </a:pPr>
            <a:r>
              <a:rPr lang="en-US" i="0" dirty="0">
                <a:solidFill>
                  <a:srgbClr val="FF0000"/>
                </a:solidFill>
                <a:latin typeface="+mn-lt"/>
                <a:cs typeface="Arial" charset="0"/>
              </a:rPr>
              <a:t>experiment</a:t>
            </a:r>
          </a:p>
        </p:txBody>
      </p:sp>
      <p:sp>
        <p:nvSpPr>
          <p:cNvPr id="25611" name="Right Arrow 27"/>
          <p:cNvSpPr>
            <a:spLocks noChangeArrowheads="1"/>
          </p:cNvSpPr>
          <p:nvPr/>
        </p:nvSpPr>
        <p:spPr bwMode="auto">
          <a:xfrm rot="-945030">
            <a:off x="4087813" y="4932363"/>
            <a:ext cx="2754312" cy="184150"/>
          </a:xfrm>
          <a:prstGeom prst="rightArrow">
            <a:avLst>
              <a:gd name="adj1" fmla="val 50000"/>
              <a:gd name="adj2" fmla="val 49649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100" b="0" i="0">
              <a:solidFill>
                <a:schemeClr val="tx1"/>
              </a:solidFill>
            </a:endParaRPr>
          </a:p>
        </p:txBody>
      </p:sp>
      <p:sp>
        <p:nvSpPr>
          <p:cNvPr id="31" name="Text Box 30"/>
          <p:cNvSpPr txBox="1">
            <a:spLocks noChangeAspect="1" noChangeArrowheads="1"/>
          </p:cNvSpPr>
          <p:nvPr/>
        </p:nvSpPr>
        <p:spPr bwMode="auto">
          <a:xfrm>
            <a:off x="381000" y="5105400"/>
            <a:ext cx="4191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marL="115888">
              <a:spcBef>
                <a:spcPct val="20000"/>
              </a:spcBef>
              <a:defRPr/>
            </a:pPr>
            <a:r>
              <a:rPr lang="en-US" sz="2000" i="0" dirty="0">
                <a:solidFill>
                  <a:srgbClr val="FF0000"/>
                </a:solidFill>
              </a:rPr>
              <a:t>Lower </a:t>
            </a:r>
            <a:r>
              <a:rPr lang="en-US" sz="2000" i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i="0" dirty="0">
                <a:solidFill>
                  <a:srgbClr val="FF0000"/>
                </a:solidFill>
              </a:rPr>
              <a:t>* accessible in Upgrade will clarify roles of</a:t>
            </a:r>
            <a:r>
              <a:rPr lang="en-US" sz="2000" i="0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2000" i="0" dirty="0">
                <a:solidFill>
                  <a:srgbClr val="FF0000"/>
                </a:solidFill>
              </a:rPr>
              <a:t>micro-tearing vs. ETG, TEM in ST e-transport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800" smtClean="0"/>
              <a:t>Mission of ST-FNSF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172200" cy="2971800"/>
          </a:xfrm>
        </p:spPr>
        <p:txBody>
          <a:bodyPr/>
          <a:lstStyle/>
          <a:p>
            <a:pPr marL="233363" indent="-233363"/>
            <a:r>
              <a:rPr lang="en-US" b="1" smtClean="0"/>
              <a:t>Provide a continuous fusion nuclear environment of copious neutrons to develop an experimental database on:</a:t>
            </a:r>
          </a:p>
          <a:p>
            <a:pPr marL="341313" lvl="1" indent="-166688"/>
            <a:r>
              <a:rPr lang="en-US" sz="1800" smtClean="0"/>
              <a:t>Nuclear-nonnuclear coupling phenomena in materials in components for plasma-material interactions</a:t>
            </a:r>
          </a:p>
          <a:p>
            <a:pPr marL="341313" lvl="1" indent="-166688"/>
            <a:r>
              <a:rPr lang="en-US" sz="1800" smtClean="0"/>
              <a:t>Tritium fuel cycle</a:t>
            </a:r>
          </a:p>
          <a:p>
            <a:pPr marL="341313" lvl="1" indent="-166688"/>
            <a:r>
              <a:rPr lang="en-US" sz="1800" smtClean="0"/>
              <a:t>Power extraction</a:t>
            </a:r>
          </a:p>
        </p:txBody>
      </p:sp>
      <p:pic>
        <p:nvPicPr>
          <p:cNvPr id="922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0163" y="1050925"/>
            <a:ext cx="2535237" cy="27432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4038600"/>
            <a:ext cx="5943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Complement  ITER, prepare for component test facility (CTF):</a:t>
            </a:r>
          </a:p>
          <a:p>
            <a:pPr marL="576263" lvl="1" indent="-28575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Low Q (≤ 3): 		0.3 x ITER</a:t>
            </a:r>
          </a:p>
          <a:p>
            <a:pPr marL="576263" lvl="1" indent="-28575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Neutron flux ≤ 2 MW/m</a:t>
            </a:r>
            <a:r>
              <a:rPr lang="en-US" sz="2000" b="0" i="0" kern="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: 	3 x</a:t>
            </a:r>
          </a:p>
          <a:p>
            <a:pPr marL="576263" lvl="1" indent="-28575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 err="1">
                <a:solidFill>
                  <a:schemeClr val="accent2"/>
                </a:solidFill>
                <a:latin typeface="+mn-lt"/>
                <a:cs typeface="Arial" charset="0"/>
              </a:rPr>
              <a:t>Fluence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 = 1 MW-yr/m</a:t>
            </a:r>
            <a:r>
              <a:rPr lang="en-US" sz="2000" b="0" i="0" kern="0" baseline="30000" dirty="0">
                <a:solidFill>
                  <a:schemeClr val="accent2"/>
                </a:solidFill>
                <a:latin typeface="+mn-lt"/>
                <a:cs typeface="Arial" charset="0"/>
              </a:rPr>
              <a:t>2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: 	5 x</a:t>
            </a:r>
          </a:p>
          <a:p>
            <a:pPr marL="576263" lvl="1" indent="-28575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 err="1">
                <a:solidFill>
                  <a:schemeClr val="accent2"/>
                </a:solidFill>
                <a:latin typeface="+mn-lt"/>
                <a:cs typeface="Arial" charset="0"/>
              </a:rPr>
              <a:t>t</a:t>
            </a:r>
            <a:r>
              <a:rPr lang="en-US" sz="2000" b="0" i="0" kern="0" baseline="-25000" dirty="0" err="1">
                <a:solidFill>
                  <a:schemeClr val="accent2"/>
                </a:solidFill>
                <a:latin typeface="+mn-lt"/>
                <a:cs typeface="Arial" charset="0"/>
              </a:rPr>
              <a:t>pulse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 ≤ 2 wks: 		1000 x</a:t>
            </a:r>
          </a:p>
          <a:p>
            <a:pPr marL="576263" lvl="1" indent="-28575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  <a:cs typeface="Arial" charset="0"/>
              </a:rPr>
              <a:t>Duty factor = 10%: 		3 x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6781800" y="3408363"/>
            <a:ext cx="1752600" cy="554037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lIns="0" tIns="91440" rIns="0" bIns="9144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/>
              <a:t>ST-FNSF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638800" y="4191000"/>
            <a:ext cx="3352800" cy="167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400" i="0" kern="0" dirty="0">
                <a:solidFill>
                  <a:srgbClr val="FF0000"/>
                </a:solidFill>
              </a:rPr>
              <a:t>Low-aspect-ratio “s</a:t>
            </a:r>
            <a:r>
              <a:rPr lang="en-US" sz="2400" i="0" kern="0" dirty="0" err="1">
                <a:solidFill>
                  <a:srgbClr val="FF0000"/>
                </a:solidFill>
              </a:rPr>
              <a:t>pherical</a:t>
            </a:r>
            <a:r>
              <a:rPr lang="en-US" sz="2400" i="0" kern="0" dirty="0">
                <a:solidFill>
                  <a:srgbClr val="FF0000"/>
                </a:solidFill>
              </a:rPr>
              <a:t>” </a:t>
            </a:r>
            <a:r>
              <a:rPr lang="en-US" sz="2400" i="0" kern="0" dirty="0" err="1">
                <a:solidFill>
                  <a:srgbClr val="FF0000"/>
                </a:solidFill>
              </a:rPr>
              <a:t>tokamak</a:t>
            </a:r>
            <a:r>
              <a:rPr lang="en-US" sz="2400" i="0" kern="0" dirty="0">
                <a:solidFill>
                  <a:srgbClr val="FF0000"/>
                </a:solidFill>
              </a:rPr>
              <a:t> (ST) is most compact embodiment of FNSF </a:t>
            </a:r>
            <a:endParaRPr lang="en-US" sz="2000" b="0" i="0" kern="0" dirty="0">
              <a:solidFill>
                <a:srgbClr val="FF0000"/>
              </a:solidFill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3733800" y="533400"/>
            <a:ext cx="1976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From M. Peng, ORNL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NSTX-Upgrade will extend diagnosis and understanding of micro-instabilities potentially responsible for anomalous transport in STs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91000"/>
            <a:ext cx="8991600" cy="2590800"/>
          </a:xfrm>
        </p:spPr>
        <p:txBody>
          <a:bodyPr/>
          <a:lstStyle/>
          <a:p>
            <a:pPr marL="114300" indent="-114300"/>
            <a:r>
              <a:rPr lang="en-US" sz="2000" dirty="0" smtClean="0">
                <a:latin typeface="Arial" pitchFamily="34" charset="0"/>
              </a:rPr>
              <a:t>Electrons dominant loss channel for ST thermal confinement</a:t>
            </a:r>
          </a:p>
          <a:p>
            <a:pPr marL="627063" lvl="1" indent="-227013"/>
            <a:r>
              <a:rPr lang="en-US" sz="1600" dirty="0" smtClean="0">
                <a:latin typeface="Arial" pitchFamily="34" charset="0"/>
              </a:rPr>
              <a:t>Micro-tearing strong candidate for anomalous thermal e-transport at higher </a:t>
            </a:r>
            <a:r>
              <a:rPr lang="en-US" sz="1600" dirty="0" smtClean="0">
                <a:latin typeface="Symbol" pitchFamily="18" charset="2"/>
              </a:rPr>
              <a:t>b</a:t>
            </a:r>
          </a:p>
          <a:p>
            <a:pPr marL="627063" lvl="1" indent="-227013"/>
            <a:r>
              <a:rPr lang="en-US" sz="1600" dirty="0" smtClean="0">
                <a:latin typeface="Arial" pitchFamily="34" charset="0"/>
              </a:rPr>
              <a:t>ETG can also contribute to e-transport at lower </a:t>
            </a:r>
            <a:r>
              <a:rPr lang="en-US" sz="1600" dirty="0" smtClean="0">
                <a:latin typeface="Symbol" pitchFamily="18" charset="2"/>
              </a:rPr>
              <a:t>b</a:t>
            </a:r>
          </a:p>
          <a:p>
            <a:pPr marL="627063" lvl="1" indent="-227013"/>
            <a:r>
              <a:rPr lang="en-US" sz="1600" dirty="0" err="1" smtClean="0">
                <a:latin typeface="Arial" pitchFamily="34" charset="0"/>
              </a:rPr>
              <a:t>Alfvénic</a:t>
            </a:r>
            <a:r>
              <a:rPr lang="en-US" sz="1600" dirty="0" smtClean="0">
                <a:latin typeface="Arial" pitchFamily="34" charset="0"/>
              </a:rPr>
              <a:t> instabilities (GAE/CAE) can also cause core electron transport</a:t>
            </a:r>
          </a:p>
          <a:p>
            <a:pPr marL="114300" indent="-114300"/>
            <a:r>
              <a:rPr lang="en-US" sz="2000" dirty="0" smtClean="0"/>
              <a:t>NSTX-U goal is to study full turbulence wave-number spectrum:</a:t>
            </a:r>
          </a:p>
          <a:p>
            <a:pPr marL="342900" lvl="1" indent="-168275"/>
            <a:r>
              <a:rPr lang="en-US" sz="1600" dirty="0" smtClean="0"/>
              <a:t>low-k – ITG/TEM/AE/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-tearing (BES, </a:t>
            </a:r>
            <a:r>
              <a:rPr lang="en-US" sz="1600" dirty="0" err="1" smtClean="0"/>
              <a:t>polarimetry</a:t>
            </a:r>
            <a:r>
              <a:rPr lang="en-US" sz="1600" dirty="0" smtClean="0"/>
              <a:t>) + high-k – ETG (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-wave scattering)</a:t>
            </a:r>
            <a:endParaRPr lang="en-US" dirty="0" smtClean="0"/>
          </a:p>
          <a:p>
            <a:pPr marL="114300" indent="-114300"/>
            <a:r>
              <a:rPr lang="en-US" sz="2000" dirty="0" smtClean="0"/>
              <a:t>NSTX-U will access unique turbulence regime: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+ lower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dirty="0" smtClean="0"/>
              <a:t>*</a:t>
            </a:r>
          </a:p>
          <a:p>
            <a:pPr marL="514350" lvl="1" indent="-114300"/>
            <a:endParaRPr lang="en-US" sz="1600" dirty="0" smtClean="0"/>
          </a:p>
          <a:p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83F1F48-1277-41C3-8567-19E53FF0936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046164"/>
            <a:ext cx="22098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066801"/>
            <a:ext cx="32004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9"/>
          <p:cNvGrpSpPr/>
          <p:nvPr/>
        </p:nvGrpSpPr>
        <p:grpSpPr>
          <a:xfrm>
            <a:off x="76200" y="1143000"/>
            <a:ext cx="3276600" cy="2854325"/>
            <a:chOff x="76200" y="1143000"/>
            <a:chExt cx="3276600" cy="2854325"/>
          </a:xfrm>
        </p:grpSpPr>
        <p:pic>
          <p:nvPicPr>
            <p:cNvPr id="11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1143000"/>
              <a:ext cx="32766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762000" y="1447800"/>
              <a:ext cx="18288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2000" y="1752600"/>
              <a:ext cx="12192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1520" y="1905000"/>
              <a:ext cx="4572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" y="1447800"/>
              <a:ext cx="142058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GYRO simulations</a:t>
              </a:r>
            </a:p>
            <a:p>
              <a:r>
                <a:rPr lang="en-US" sz="1100" dirty="0"/>
                <a:t>of micro-tearing</a:t>
              </a:r>
            </a:p>
            <a:p>
              <a:r>
                <a:rPr lang="en-US" sz="1100" dirty="0"/>
                <a:t>(W. </a:t>
              </a:r>
              <a:r>
                <a:rPr lang="en-US" sz="1100" dirty="0" err="1"/>
                <a:t>Guttenfelder</a:t>
              </a:r>
              <a:r>
                <a:rPr lang="en-US" sz="1100" dirty="0"/>
                <a:t>)</a:t>
              </a:r>
            </a:p>
          </p:txBody>
        </p:sp>
      </p:grpSp>
      <p:sp>
        <p:nvSpPr>
          <p:cNvPr id="16" name="Right Arrow 15"/>
          <p:cNvSpPr/>
          <p:nvPr/>
        </p:nvSpPr>
        <p:spPr bwMode="auto">
          <a:xfrm>
            <a:off x="3276600" y="2209800"/>
            <a:ext cx="381000" cy="762000"/>
          </a:xfrm>
          <a:prstGeom prst="rightArrow">
            <a:avLst>
              <a:gd name="adj1" fmla="val 70513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41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High-beta research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 eaLnBrk="0" hangingPunct="0"/>
            <a:r>
              <a:rPr lang="en-US" sz="2400" i="0">
                <a:solidFill>
                  <a:srgbClr val="3333CC"/>
                </a:solidFill>
              </a:rPr>
              <a:t>NSTX is 1</a:t>
            </a:r>
            <a:r>
              <a:rPr lang="en-US" sz="2400" i="0" baseline="30000">
                <a:solidFill>
                  <a:srgbClr val="3333CC"/>
                </a:solidFill>
              </a:rPr>
              <a:t>st</a:t>
            </a:r>
            <a:r>
              <a:rPr lang="en-US" sz="2400" i="0">
                <a:solidFill>
                  <a:srgbClr val="3333CC"/>
                </a:solidFill>
              </a:rPr>
              <a:t> tokamak to implement advanced resistive wall mode state-space controller, utilized it to sustain high </a:t>
            </a:r>
            <a:r>
              <a:rPr lang="en-US" sz="2400" i="0">
                <a:solidFill>
                  <a:srgbClr val="3333CC"/>
                </a:solidFill>
                <a:latin typeface="Symbol" pitchFamily="18" charset="2"/>
              </a:rPr>
              <a:t>b</a:t>
            </a:r>
            <a:r>
              <a:rPr lang="en-US" sz="2400" i="0" baseline="-25000">
                <a:solidFill>
                  <a:srgbClr val="3333CC"/>
                </a:solidFill>
              </a:rPr>
              <a:t>N </a:t>
            </a:r>
            <a:r>
              <a:rPr lang="en-US" sz="2400" i="0">
                <a:solidFill>
                  <a:srgbClr val="3333CC"/>
                </a:solidFill>
              </a:rPr>
              <a:t>~ 6</a:t>
            </a:r>
          </a:p>
        </p:txBody>
      </p:sp>
      <p:sp>
        <p:nvSpPr>
          <p:cNvPr id="1031" name="Rectangle 56"/>
          <p:cNvSpPr>
            <a:spLocks noChangeArrowheads="1"/>
          </p:cNvSpPr>
          <p:nvPr/>
        </p:nvSpPr>
        <p:spPr bwMode="auto">
          <a:xfrm>
            <a:off x="7804150" y="947738"/>
            <a:ext cx="1143000" cy="2047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 sz="1000"/>
          </a:p>
        </p:txBody>
      </p:sp>
      <p:pic>
        <p:nvPicPr>
          <p:cNvPr id="10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725" y="1331913"/>
            <a:ext cx="1006475" cy="1116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413" y="1312863"/>
            <a:ext cx="1017587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066800"/>
            <a:ext cx="1335088" cy="147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6" name="AutoShape 6"/>
          <p:cNvSpPr>
            <a:spLocks noChangeArrowheads="1"/>
          </p:cNvSpPr>
          <p:nvPr/>
        </p:nvSpPr>
        <p:spPr bwMode="auto">
          <a:xfrm>
            <a:off x="2590800" y="1752600"/>
            <a:ext cx="1222375" cy="457200"/>
          </a:xfrm>
          <a:prstGeom prst="rightArrow">
            <a:avLst>
              <a:gd name="adj1" fmla="val 63815"/>
              <a:gd name="adj2" fmla="val 56729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29" tIns="45714" rIns="91429" bIns="45714" anchor="ctr"/>
          <a:lstStyle/>
          <a:p>
            <a:pPr defTabSz="455613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Text Box 65"/>
          <p:cNvSpPr txBox="1">
            <a:spLocks noChangeArrowheads="1"/>
          </p:cNvSpPr>
          <p:nvPr/>
        </p:nvSpPr>
        <p:spPr bwMode="auto">
          <a:xfrm>
            <a:off x="2411413" y="1085850"/>
            <a:ext cx="10175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050" i="0" dirty="0">
                <a:solidFill>
                  <a:srgbClr val="FF0000"/>
                </a:solidFill>
                <a:latin typeface="Helvetica" pitchFamily="34" charset="0"/>
                <a:cs typeface="Arial" charset="0"/>
              </a:rPr>
              <a:t>~</a:t>
            </a:r>
            <a:r>
              <a:rPr lang="en-US" sz="1800" i="0" dirty="0">
                <a:solidFill>
                  <a:srgbClr val="FF0000"/>
                </a:solidFill>
                <a:latin typeface="Helvetica" pitchFamily="34" charset="0"/>
                <a:cs typeface="Arial" charset="0"/>
              </a:rPr>
              <a:t>3000+ states</a:t>
            </a:r>
            <a:endParaRPr lang="en-US" sz="1050" i="0" dirty="0">
              <a:solidFill>
                <a:srgbClr val="FF0000"/>
              </a:solidFill>
              <a:latin typeface="Helvetica" pitchFamily="34" charset="0"/>
              <a:cs typeface="Arial" charset="0"/>
            </a:endParaRPr>
          </a:p>
        </p:txBody>
      </p:sp>
      <p:sp>
        <p:nvSpPr>
          <p:cNvPr id="1039" name="Text Box 73"/>
          <p:cNvSpPr txBox="1">
            <a:spLocks noChangeArrowheads="1"/>
          </p:cNvSpPr>
          <p:nvPr/>
        </p:nvSpPr>
        <p:spPr bwMode="auto">
          <a:xfrm>
            <a:off x="0" y="989013"/>
            <a:ext cx="1143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>
              <a:lnSpc>
                <a:spcPct val="90000"/>
              </a:lnSpc>
              <a:spcBef>
                <a:spcPct val="50000"/>
              </a:spcBef>
            </a:pPr>
            <a:r>
              <a:rPr lang="en-US" sz="1800" i="0" u="sng">
                <a:solidFill>
                  <a:srgbClr val="0000FF"/>
                </a:solidFill>
              </a:rPr>
              <a:t>Full 3-D model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4038600" y="1398588"/>
            <a:ext cx="1358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>
              <a:spcBef>
                <a:spcPct val="50000"/>
              </a:spcBef>
            </a:pPr>
            <a:r>
              <a:rPr lang="en-US" sz="1400">
                <a:solidFill>
                  <a:srgbClr val="0000FF"/>
                </a:solidFill>
              </a:rPr>
              <a:t>RWM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eigenfunction (2 phases,     2 states)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95800" y="2382838"/>
          <a:ext cx="838200" cy="384175"/>
        </p:xfrm>
        <a:graphic>
          <a:graphicData uri="http://schemas.openxmlformats.org/presentationml/2006/ole">
            <p:oleObj spid="_x0000_s16386" name="Equation" r:id="rId6" imgW="469800" imgH="21564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865813" y="2443163"/>
          <a:ext cx="295275" cy="407987"/>
        </p:xfrm>
        <a:graphic>
          <a:graphicData uri="http://schemas.openxmlformats.org/presentationml/2006/ole">
            <p:oleObj spid="_x0000_s16387" name="Equation" r:id="rId7" imgW="164880" imgH="2286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7086600" y="2438400"/>
          <a:ext cx="293688" cy="385763"/>
        </p:xfrm>
        <a:graphic>
          <a:graphicData uri="http://schemas.openxmlformats.org/presentationml/2006/ole">
            <p:oleObj spid="_x0000_s16388" name="Equation" r:id="rId8" imgW="164880" imgH="21564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255000" y="2465388"/>
          <a:ext cx="365125" cy="407987"/>
        </p:xfrm>
        <a:graphic>
          <a:graphicData uri="http://schemas.openxmlformats.org/presentationml/2006/ole">
            <p:oleObj spid="_x0000_s16389" name="Equation" r:id="rId9" imgW="203040" imgH="228600" progId="Equation.3">
              <p:embed/>
            </p:oleObj>
          </a:graphicData>
        </a:graphic>
      </p:graphicFrame>
      <p:sp>
        <p:nvSpPr>
          <p:cNvPr id="1041" name="Text Box 92"/>
          <p:cNvSpPr txBox="1">
            <a:spLocks noChangeArrowheads="1"/>
          </p:cNvSpPr>
          <p:nvPr/>
        </p:nvSpPr>
        <p:spPr bwMode="auto">
          <a:xfrm>
            <a:off x="7947025" y="2743200"/>
            <a:ext cx="954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</a:rPr>
              <a:t>truncate</a:t>
            </a:r>
          </a:p>
        </p:txBody>
      </p:sp>
      <p:sp>
        <p:nvSpPr>
          <p:cNvPr id="1042" name="Rectangle 98"/>
          <p:cNvSpPr>
            <a:spLocks noChangeArrowheads="1"/>
          </p:cNvSpPr>
          <p:nvPr/>
        </p:nvSpPr>
        <p:spPr bwMode="auto">
          <a:xfrm>
            <a:off x="4862513" y="920750"/>
            <a:ext cx="3268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455613"/>
            <a:r>
              <a:rPr lang="en-US" sz="1800" u="sng">
                <a:solidFill>
                  <a:srgbClr val="0000FF"/>
                </a:solidFill>
              </a:rPr>
              <a:t>State reduction (&lt; 20 states)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1043" name="Rectangle 162"/>
          <p:cNvSpPr>
            <a:spLocks noChangeArrowheads="1"/>
          </p:cNvSpPr>
          <p:nvPr/>
        </p:nvSpPr>
        <p:spPr bwMode="auto">
          <a:xfrm>
            <a:off x="4572000" y="3025775"/>
            <a:ext cx="316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defTabSz="455613"/>
            <a:r>
              <a:rPr lang="en-US" sz="1400" u="sng">
                <a:solidFill>
                  <a:srgbClr val="0000FF"/>
                </a:solidFill>
              </a:rPr>
              <a:t>State space feedback with 12 states</a:t>
            </a:r>
          </a:p>
        </p:txBody>
      </p:sp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76200" y="3603625"/>
            <a:ext cx="3733800" cy="264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228600" indent="-228600" eaLnBrk="0" hangingPunct="0">
              <a:spcBef>
                <a:spcPct val="35000"/>
              </a:spcBef>
              <a:buSzPct val="100000"/>
              <a:buFont typeface="Arial" pitchFamily="34" charset="0"/>
              <a:buChar char="•"/>
              <a:tabLst>
                <a:tab pos="114300" algn="l"/>
              </a:tabLst>
              <a:defRPr/>
            </a:pPr>
            <a:r>
              <a:rPr lang="en-US" sz="1800" i="0" dirty="0">
                <a:solidFill>
                  <a:srgbClr val="000000"/>
                </a:solidFill>
              </a:rPr>
              <a:t>Controller can compensate for wall currents</a:t>
            </a:r>
          </a:p>
          <a:p>
            <a:pPr marL="403225" lvl="1" indent="-17780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Ø"/>
              <a:tabLst>
                <a:tab pos="114300" algn="l"/>
              </a:tabLst>
              <a:defRPr/>
            </a:pPr>
            <a:r>
              <a:rPr lang="en-US" sz="1600" i="0" dirty="0">
                <a:solidFill>
                  <a:srgbClr val="3333FF"/>
                </a:solidFill>
              </a:rPr>
              <a:t>Including mode-induced current</a:t>
            </a:r>
          </a:p>
          <a:p>
            <a:pPr marL="403225" lvl="1" indent="-17780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Ø"/>
              <a:tabLst>
                <a:tab pos="114300" algn="l"/>
              </a:tabLst>
              <a:defRPr/>
            </a:pPr>
            <a:r>
              <a:rPr lang="en-US" sz="1600" i="0" dirty="0">
                <a:solidFill>
                  <a:srgbClr val="3333FF"/>
                </a:solidFill>
              </a:rPr>
              <a:t>Examined for ITER</a:t>
            </a:r>
            <a:endParaRPr lang="en-US" sz="1000" i="0" dirty="0">
              <a:solidFill>
                <a:srgbClr val="000000"/>
              </a:solidFill>
            </a:endParaRPr>
          </a:p>
          <a:p>
            <a:pPr marL="228600" indent="-228600" eaLnBrk="0" hangingPunct="0">
              <a:spcBef>
                <a:spcPct val="35000"/>
              </a:spcBef>
              <a:buSzPct val="100000"/>
              <a:buFont typeface="Arial" pitchFamily="34" charset="0"/>
              <a:buChar char="•"/>
              <a:tabLst>
                <a:tab pos="114300" algn="l"/>
              </a:tabLst>
              <a:defRPr/>
            </a:pPr>
            <a:r>
              <a:rPr lang="en-US" sz="1800" i="0" dirty="0">
                <a:solidFill>
                  <a:srgbClr val="000000"/>
                </a:solidFill>
              </a:rPr>
              <a:t>Successful initial experiments</a:t>
            </a:r>
          </a:p>
          <a:p>
            <a:pPr marL="403225" lvl="1" indent="-17780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Ø"/>
              <a:tabLst>
                <a:tab pos="114300" algn="l"/>
              </a:tabLst>
              <a:defRPr/>
            </a:pPr>
            <a:r>
              <a:rPr lang="en-US" sz="1600" i="0" dirty="0">
                <a:solidFill>
                  <a:srgbClr val="3333FF"/>
                </a:solidFill>
              </a:rPr>
              <a:t>Suppressed disruption due to n = 1 applied error field</a:t>
            </a:r>
          </a:p>
          <a:p>
            <a:pPr marL="403225" lvl="1" indent="-17780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Ø"/>
              <a:tabLst>
                <a:tab pos="114300" algn="l"/>
              </a:tabLst>
              <a:defRPr/>
            </a:pPr>
            <a:r>
              <a:rPr lang="en-US" sz="1600" i="0" dirty="0">
                <a:solidFill>
                  <a:srgbClr val="3333FF"/>
                </a:solidFill>
              </a:rPr>
              <a:t>Best feedback phase produced long pulse, </a:t>
            </a:r>
            <a:r>
              <a:rPr lang="en-US" sz="1600" i="0" dirty="0" err="1">
                <a:solidFill>
                  <a:srgbClr val="3333FF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rgbClr val="3333FF"/>
                </a:solidFill>
              </a:rPr>
              <a:t>N</a:t>
            </a:r>
            <a:r>
              <a:rPr lang="en-US" sz="1600" i="0" dirty="0">
                <a:solidFill>
                  <a:srgbClr val="3333FF"/>
                </a:solidFill>
              </a:rPr>
              <a:t> = 6.4, </a:t>
            </a:r>
            <a:r>
              <a:rPr lang="en-US" sz="1600" i="0" dirty="0" err="1">
                <a:solidFill>
                  <a:srgbClr val="3333FF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rgbClr val="3333FF"/>
                </a:solidFill>
              </a:rPr>
              <a:t>N</a:t>
            </a:r>
            <a:r>
              <a:rPr lang="en-US" sz="1600" i="0" baseline="-25000" dirty="0">
                <a:solidFill>
                  <a:srgbClr val="3333FF"/>
                </a:solidFill>
              </a:rPr>
              <a:t> </a:t>
            </a:r>
            <a:r>
              <a:rPr lang="en-US" sz="1600" i="0" dirty="0">
                <a:solidFill>
                  <a:srgbClr val="3333FF"/>
                </a:solidFill>
              </a:rPr>
              <a:t>/ </a:t>
            </a:r>
            <a:r>
              <a:rPr lang="en-US" sz="1600" i="0" dirty="0" err="1">
                <a:solidFill>
                  <a:srgbClr val="3333FF"/>
                </a:solidFill>
              </a:rPr>
              <a:t>l</a:t>
            </a:r>
            <a:r>
              <a:rPr lang="en-US" sz="1600" i="0" baseline="-25000" dirty="0" err="1">
                <a:solidFill>
                  <a:srgbClr val="3333FF"/>
                </a:solidFill>
              </a:rPr>
              <a:t>i</a:t>
            </a:r>
            <a:r>
              <a:rPr lang="en-US" sz="1600" i="0" dirty="0">
                <a:solidFill>
                  <a:srgbClr val="3333FF"/>
                </a:solidFill>
              </a:rPr>
              <a:t> = 13</a:t>
            </a:r>
          </a:p>
        </p:txBody>
      </p:sp>
      <p:pic>
        <p:nvPicPr>
          <p:cNvPr id="1045" name="Picture 5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10513" y="1325563"/>
            <a:ext cx="1004887" cy="1112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6" name="Text Box 55"/>
          <p:cNvSpPr txBox="1">
            <a:spLocks noChangeArrowheads="1"/>
          </p:cNvSpPr>
          <p:nvPr/>
        </p:nvSpPr>
        <p:spPr bwMode="auto">
          <a:xfrm>
            <a:off x="228600" y="2743200"/>
            <a:ext cx="3657600" cy="7381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- Device R, L, mutual inductances</a:t>
            </a:r>
          </a:p>
          <a:p>
            <a:pPr>
              <a:buFontTx/>
              <a:buChar char="-"/>
            </a:pPr>
            <a:r>
              <a:rPr lang="en-US" sz="1600">
                <a:solidFill>
                  <a:srgbClr val="0000FF"/>
                </a:solidFill>
              </a:rPr>
              <a:t> Instability B field / plasma response</a:t>
            </a:r>
          </a:p>
          <a:p>
            <a:pPr>
              <a:buFontTx/>
              <a:buChar char="-"/>
            </a:pPr>
            <a:r>
              <a:rPr lang="en-US" sz="1600">
                <a:solidFill>
                  <a:srgbClr val="0000FF"/>
                </a:solidFill>
              </a:rPr>
              <a:t> Modeled sensor response</a:t>
            </a:r>
          </a:p>
        </p:txBody>
      </p:sp>
      <p:pic>
        <p:nvPicPr>
          <p:cNvPr id="1047" name="Picture 2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2400" y="3294063"/>
            <a:ext cx="50800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noFill/>
        </p:spPr>
        <p:txBody>
          <a:bodyPr anchor="t"/>
          <a:lstStyle/>
          <a:p>
            <a:pPr eaLnBrk="1" hangingPunct="1"/>
            <a:fld id="{01E54EAC-BB9F-4040-B3AC-7806AC1C87A6}" type="slidenum">
              <a:rPr lang="en-US" smtClean="0">
                <a:solidFill>
                  <a:srgbClr val="1822CD"/>
                </a:solidFill>
                <a:latin typeface="Helvetica" charset="0"/>
                <a:ea typeface="ＭＳ Ｐゴシック" pitchFamily="34" charset="-128"/>
                <a:cs typeface="Arial" pitchFamily="34" charset="0"/>
              </a:rPr>
              <a:pPr eaLnBrk="1" hangingPunct="1"/>
              <a:t>42</a:t>
            </a:fld>
            <a:endParaRPr lang="en-US" smtClean="0">
              <a:solidFill>
                <a:srgbClr val="1822CD"/>
              </a:solidFill>
              <a:latin typeface="Helvetica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CC9C9-E769-41EF-993D-B74189061BA1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 charset="0"/>
                <a:sym typeface="Symbol" pitchFamily="18" charset="2"/>
              </a:rPr>
              <a:t>Upgrade structural enhancements designed to support high </a:t>
            </a:r>
            <a:r>
              <a:rPr lang="en-US" smtClean="0">
                <a:latin typeface="Symbol" pitchFamily="18" charset="2"/>
                <a:sym typeface="Symbol" pitchFamily="18" charset="2"/>
              </a:rPr>
              <a:t>b </a:t>
            </a:r>
            <a:r>
              <a:rPr lang="en-US" smtClean="0">
                <a:sym typeface="Symbol" pitchFamily="18" charset="2"/>
              </a:rPr>
              <a:t/>
            </a:r>
            <a:br>
              <a:rPr lang="en-US" smtClean="0">
                <a:sym typeface="Symbol" pitchFamily="18" charset="2"/>
              </a:rPr>
            </a:b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at full I</a:t>
            </a:r>
            <a:r>
              <a:rPr lang="en-US" baseline="-25000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P</a:t>
            </a: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 = 2MA, </a:t>
            </a:r>
            <a:r>
              <a:rPr lang="en-US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baseline="-25000" smtClean="0">
                <a:solidFill>
                  <a:srgbClr val="000000"/>
                </a:solidFill>
                <a:latin typeface="Helvetica" charset="0"/>
              </a:rPr>
              <a:t>T</a:t>
            </a:r>
            <a:r>
              <a:rPr lang="en-US" smtClean="0">
                <a:solidFill>
                  <a:srgbClr val="000000"/>
                </a:solidFill>
                <a:latin typeface="Helvetica" charset="0"/>
              </a:rPr>
              <a:t>=1T:  </a:t>
            </a:r>
            <a:r>
              <a:rPr lang="en-US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baseline="-25000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N </a:t>
            </a:r>
            <a:r>
              <a:rPr lang="en-US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= 5, l</a:t>
            </a:r>
            <a:r>
              <a:rPr lang="en-US" baseline="-25000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i </a:t>
            </a:r>
            <a:r>
              <a:rPr lang="en-US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 1 </a:t>
            </a: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and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</a:t>
            </a:r>
            <a:r>
              <a:rPr lang="en-US" smtClean="0">
                <a:solidFill>
                  <a:srgbClr val="1822CD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baseline="-25000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N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= 8, l</a:t>
            </a:r>
            <a:r>
              <a:rPr lang="en-US" baseline="-25000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i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 0.6</a:t>
            </a:r>
            <a:endParaRPr lang="en-US" sz="1800" smtClean="0">
              <a:solidFill>
                <a:schemeClr val="tx1"/>
              </a:solidFill>
              <a:latin typeface="Helvetica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9200"/>
            <a:ext cx="43989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95400"/>
            <a:ext cx="4876800" cy="38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0" name="Text Box 43"/>
          <p:cNvSpPr txBox="1">
            <a:spLocks noChangeArrowheads="1"/>
          </p:cNvSpPr>
          <p:nvPr/>
        </p:nvSpPr>
        <p:spPr bwMode="auto">
          <a:xfrm>
            <a:off x="152400" y="5791200"/>
            <a:ext cx="5029200" cy="5540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High l</a:t>
            </a:r>
            <a:r>
              <a:rPr lang="en-US" sz="1800" i="0" baseline="-25000">
                <a:solidFill>
                  <a:schemeClr val="accent2"/>
                </a:solidFill>
                <a:latin typeface="Arial" pitchFamily="34" charset="0"/>
              </a:rPr>
              <a:t>i</a:t>
            </a: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, high-</a:t>
            </a:r>
            <a:r>
              <a:rPr lang="en-US" sz="1800" i="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800" i="0" baseline="-25000">
                <a:solidFill>
                  <a:schemeClr val="accent2"/>
                </a:solidFill>
                <a:latin typeface="Arial" pitchFamily="34" charset="0"/>
              </a:rPr>
              <a:t>N</a:t>
            </a: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 scenarios determine the maximum vertical field (PF5) current required</a:t>
            </a:r>
          </a:p>
        </p:txBody>
      </p:sp>
      <p:sp>
        <p:nvSpPr>
          <p:cNvPr id="26631" name="Line 44"/>
          <p:cNvSpPr>
            <a:spLocks noChangeShapeType="1"/>
          </p:cNvSpPr>
          <p:nvPr/>
        </p:nvSpPr>
        <p:spPr bwMode="auto">
          <a:xfrm flipH="1" flipV="1">
            <a:off x="3810000" y="4497388"/>
            <a:ext cx="0" cy="12938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2" name="TextBox 25"/>
          <p:cNvSpPr txBox="1">
            <a:spLocks noChangeArrowheads="1"/>
          </p:cNvSpPr>
          <p:nvPr/>
        </p:nvSpPr>
        <p:spPr bwMode="auto">
          <a:xfrm>
            <a:off x="5562600" y="1143000"/>
            <a:ext cx="22098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NSTX Upgrade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44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Start-up and sustainment research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Transient CHI: Axisymmetric Reconnection Leads to Formation of Closed Flux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E6306-0124-462D-A657-B995A8DB2FD4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066800"/>
            <a:ext cx="3344863" cy="37766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2684463" cy="29384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9" name="cine_120888_vert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5463" y="990600"/>
            <a:ext cx="3538537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920750"/>
            <a:ext cx="26670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3265488" y="942975"/>
            <a:ext cx="1382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Absorber region</a:t>
            </a: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152400" y="4926013"/>
          <a:ext cx="2193925" cy="484187"/>
        </p:xfrm>
        <a:graphic>
          <a:graphicData uri="http://schemas.openxmlformats.org/presentationml/2006/ole">
            <p:oleObj spid="_x0000_s13314" name="Equation" r:id="rId9" imgW="1091880" imgH="241200" progId="">
              <p:embed/>
            </p:oleObj>
          </a:graphicData>
        </a:graphic>
      </p:graphicFrame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2701925" y="4953000"/>
          <a:ext cx="2403475" cy="457200"/>
        </p:xfrm>
        <a:graphic>
          <a:graphicData uri="http://schemas.openxmlformats.org/presentationml/2006/ole">
            <p:oleObj spid="_x0000_s13315" name="Equation" r:id="rId10" imgW="1333440" imgH="253800" progId="">
              <p:embed/>
            </p:oleObj>
          </a:graphicData>
        </a:graphic>
      </p:graphicFrame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6200" y="5562600"/>
            <a:ext cx="5715000" cy="838200"/>
          </a:xfrm>
          <a:prstGeom prst="rect">
            <a:avLst/>
          </a:prstGeom>
          <a:noFill/>
          <a:ln/>
        </p:spPr>
        <p:txBody>
          <a:bodyPr/>
          <a:lstStyle/>
          <a:p>
            <a:pPr marL="111125" indent="-111125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cs typeface="Arial" charset="0"/>
              </a:rPr>
              <a:t>Current multiplication increases with toroidal field</a:t>
            </a:r>
          </a:p>
          <a:p>
            <a:pPr marL="803275" lvl="2" indent="-346075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cs typeface="Arial" charset="0"/>
              </a:rPr>
              <a:t>- </a:t>
            </a:r>
            <a:r>
              <a:rPr lang="en-US" sz="1600" b="0" i="0" kern="0" dirty="0">
                <a:solidFill>
                  <a:schemeClr val="tx1"/>
                </a:solidFill>
                <a:latin typeface="+mn-lt"/>
                <a:cs typeface="Arial" charset="0"/>
              </a:rPr>
              <a:t>Favorable scaling with machine size</a:t>
            </a:r>
          </a:p>
          <a:p>
            <a:pPr marL="803275" lvl="2" indent="-346075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  <a:cs typeface="Arial" charset="0"/>
              </a:rPr>
              <a:t>- High efficiency (10 Amps/Joule in NSTX)</a:t>
            </a:r>
            <a:endParaRPr lang="en-US" sz="1800" b="0" i="0" kern="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Simulations of CHI project to increased start-up current in NSTX Upgrade, highlight need for additional electron 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267200" cy="2971800"/>
          </a:xfrm>
        </p:spPr>
        <p:txBody>
          <a:bodyPr/>
          <a:lstStyle/>
          <a:p>
            <a:pPr marL="171450" indent="-171450"/>
            <a:r>
              <a:rPr lang="en-US" sz="2000" dirty="0" smtClean="0"/>
              <a:t>TSC simulations of transient CHI consistent with NSTX trends </a:t>
            </a:r>
          </a:p>
          <a:p>
            <a:pPr marL="171450" indent="-171450"/>
            <a:r>
              <a:rPr lang="en-US" sz="2000" dirty="0" smtClean="0"/>
              <a:t>Favorable projections for NSTX-U:</a:t>
            </a:r>
          </a:p>
          <a:p>
            <a:pPr marL="463550" lvl="1" indent="-180975"/>
            <a:r>
              <a:rPr lang="en-US" sz="1800" dirty="0" smtClean="0"/>
              <a:t>TF increased to 1T and injector flux increased to about 80% of max allowed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can generate up to ~400kA closed-flux</a:t>
            </a:r>
            <a:r>
              <a:rPr lang="en-US" sz="1800" b="1" dirty="0" smtClean="0">
                <a:solidFill>
                  <a:srgbClr val="FF0000"/>
                </a:solidFill>
              </a:rPr>
              <a:t> current</a:t>
            </a:r>
          </a:p>
          <a:p>
            <a:pPr marL="463550" lvl="1" indent="-182563"/>
            <a:r>
              <a:rPr lang="en-US" sz="1800" b="1" dirty="0" smtClean="0"/>
              <a:t>Figs (a-c):  T</a:t>
            </a:r>
            <a:r>
              <a:rPr lang="en-US" sz="1800" b="1" baseline="-25000" dirty="0" smtClean="0"/>
              <a:t>e </a:t>
            </a:r>
            <a:r>
              <a:rPr lang="en-US" sz="1800" b="1" dirty="0" smtClean="0"/>
              <a:t>= 40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Z</a:t>
            </a:r>
            <a:r>
              <a:rPr lang="en-US" sz="1800" b="1" baseline="-25000" dirty="0" err="1" smtClean="0"/>
              <a:t>eff</a:t>
            </a:r>
            <a:r>
              <a:rPr lang="en-US" sz="1800" b="1" dirty="0" smtClean="0"/>
              <a:t> = 2.5</a:t>
            </a:r>
          </a:p>
          <a:p>
            <a:pPr marL="463550" lvl="1" indent="-182563"/>
            <a:r>
              <a:rPr lang="en-US" sz="1800" b="1" dirty="0" smtClean="0"/>
              <a:t>Fig (d): T</a:t>
            </a:r>
            <a:r>
              <a:rPr lang="en-US" sz="1800" b="1" baseline="-25000" dirty="0" smtClean="0"/>
              <a:t>e</a:t>
            </a:r>
            <a:r>
              <a:rPr lang="en-US" sz="1800" b="1" dirty="0" smtClean="0"/>
              <a:t> = 150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 for t &gt; 12 ms 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90601"/>
            <a:ext cx="4343400" cy="32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4419600"/>
            <a:ext cx="8686800" cy="182880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lvl="0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T</a:t>
            </a:r>
            <a:r>
              <a:rPr lang="en-US" sz="2000" b="0" i="0" kern="0" baseline="-25000" dirty="0" smtClean="0">
                <a:solidFill>
                  <a:schemeClr val="accent2"/>
                </a:solidFill>
                <a:latin typeface="+mn-lt"/>
                <a:cs typeface="+mn-cs"/>
              </a:rPr>
              <a:t>e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 ~150-200eV needed to extend current decay time to several 10’s of ms</a:t>
            </a:r>
          </a:p>
          <a:p>
            <a:pPr marL="166688" lvl="0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Low density and </a:t>
            </a:r>
            <a:r>
              <a:rPr lang="en-US" sz="2000" b="0" i="0" kern="0" dirty="0" smtClean="0">
                <a:solidFill>
                  <a:schemeClr val="accent2"/>
                </a:solidFill>
                <a:latin typeface="Symbol" pitchFamily="18" charset="2"/>
                <a:cs typeface="+mn-cs"/>
              </a:rPr>
              <a:t>b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 of CHI plasma + transient position (i.e. outer gap) evolution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  <a:sym typeface="Wingdings" pitchFamily="2" charset="2"/>
              </a:rPr>
              <a:t>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  HHFW coupling and heating very challenging</a:t>
            </a:r>
          </a:p>
          <a:p>
            <a:pPr marL="166688" lvl="0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NSTX CHI plasmas not over-dense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  <a:sym typeface="Wingdings" pitchFamily="2" charset="2"/>
              </a:rPr>
              <a:t> 28GHz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ECH heating of 1T CHI plasma likely best option for generating non-inductive ramp-up target 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506B19E-D41C-4447-AC82-EE4B73BE5054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6276201"/>
            <a:ext cx="4704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presentations by R. Raman and G. Taylor for more details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038600" y="2819400"/>
            <a:ext cx="533400" cy="685800"/>
          </a:xfrm>
          <a:prstGeom prst="rightArrow">
            <a:avLst>
              <a:gd name="adj1" fmla="val 70741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smtClean="0"/>
              <a:t>HHFW promising for heating low current target plasma for NBI non-inductive ramp-up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6482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Form core + edge transport barriers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Non-inductive fraction of 65-85% 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40-50% bootstrap, 25-35% RF-CD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Projects to 100% non-inductive at P</a:t>
            </a:r>
            <a:r>
              <a:rPr lang="en-US" sz="2000" baseline="-25000" smtClean="0"/>
              <a:t>RF</a:t>
            </a:r>
            <a:r>
              <a:rPr lang="en-US" sz="2000" smtClean="0"/>
              <a:t> = 3-4MW in NSTX-U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smtClean="0">
                <a:sym typeface="Wingdings" pitchFamily="2" charset="2"/>
              </a:rPr>
              <a:t> </a:t>
            </a:r>
            <a:r>
              <a:rPr lang="en-US" sz="1800" smtClean="0"/>
              <a:t>Target for NBI I</a:t>
            </a:r>
            <a:r>
              <a:rPr lang="en-US" sz="1800" baseline="-25000" smtClean="0"/>
              <a:t>P</a:t>
            </a:r>
            <a:r>
              <a:rPr lang="en-US" sz="1800" smtClean="0"/>
              <a:t> ramp-up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65263"/>
            <a:ext cx="3962400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488" y="3733800"/>
            <a:ext cx="3898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7AC70-0ED6-4DC1-9DB0-F5B579FC66A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985838"/>
            <a:ext cx="9144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i="0" dirty="0">
                <a:solidFill>
                  <a:srgbClr val="FF0000"/>
                </a:solidFill>
                <a:latin typeface="+mn-lt"/>
                <a:cs typeface="Arial" charset="0"/>
              </a:rPr>
              <a:t>Can heat I</a:t>
            </a:r>
            <a:r>
              <a:rPr lang="en-US" sz="2200" i="0" baseline="-25000" dirty="0">
                <a:solidFill>
                  <a:srgbClr val="FF0000"/>
                </a:solidFill>
                <a:latin typeface="+mn-lt"/>
                <a:cs typeface="Arial" charset="0"/>
              </a:rPr>
              <a:t>P</a:t>
            </a:r>
            <a:r>
              <a:rPr lang="en-US" sz="2200" i="0" dirty="0">
                <a:solidFill>
                  <a:srgbClr val="FF0000"/>
                </a:solidFill>
                <a:latin typeface="+mn-lt"/>
                <a:cs typeface="Arial" charset="0"/>
              </a:rPr>
              <a:t> ~ </a:t>
            </a:r>
            <a:r>
              <a:rPr lang="en-US" sz="2200" i="0" dirty="0" smtClean="0">
                <a:solidFill>
                  <a:srgbClr val="FF0000"/>
                </a:solidFill>
                <a:latin typeface="+mn-lt"/>
                <a:cs typeface="Arial" charset="0"/>
              </a:rPr>
              <a:t>300kA, 200eV plasma </a:t>
            </a:r>
            <a:r>
              <a:rPr lang="en-US" sz="2200" i="0" dirty="0">
                <a:solidFill>
                  <a:srgbClr val="FF0000"/>
                </a:solidFill>
                <a:latin typeface="+mn-lt"/>
                <a:cs typeface="Arial" charset="0"/>
              </a:rPr>
              <a:t>to T</a:t>
            </a:r>
            <a:r>
              <a:rPr lang="en-US" sz="2200" i="0" baseline="-25000" dirty="0">
                <a:solidFill>
                  <a:srgbClr val="FF0000"/>
                </a:solidFill>
                <a:latin typeface="+mn-lt"/>
                <a:cs typeface="Arial" charset="0"/>
              </a:rPr>
              <a:t>e</a:t>
            </a:r>
            <a:r>
              <a:rPr lang="en-US" sz="2200" i="0" dirty="0">
                <a:solidFill>
                  <a:srgbClr val="FF0000"/>
                </a:solidFill>
                <a:latin typeface="+mn-lt"/>
                <a:cs typeface="Arial" charset="0"/>
              </a:rPr>
              <a:t> = 3keV w/ low P</a:t>
            </a:r>
            <a:r>
              <a:rPr lang="en-US" sz="2200" i="0" baseline="-25000" dirty="0">
                <a:solidFill>
                  <a:srgbClr val="FF0000"/>
                </a:solidFill>
                <a:latin typeface="+mn-lt"/>
                <a:cs typeface="Arial" charset="0"/>
              </a:rPr>
              <a:t>RF</a:t>
            </a:r>
            <a:r>
              <a:rPr lang="en-US" sz="2200" i="0" dirty="0">
                <a:solidFill>
                  <a:srgbClr val="FF0000"/>
                </a:solidFill>
                <a:latin typeface="+mn-lt"/>
                <a:cs typeface="Arial" charset="0"/>
              </a:rPr>
              <a:t> ~1.4MW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" descr="Screen shot 2012-03-15 at 11.30.45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58213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Scenario modeling using TRANSP projects to 100% </a:t>
            </a:r>
            <a:br>
              <a:rPr lang="en-US" smtClean="0"/>
            </a:br>
            <a:r>
              <a:rPr lang="en-US" smtClean="0"/>
              <a:t>non-inductive current at I</a:t>
            </a:r>
            <a:r>
              <a:rPr lang="en-US" baseline="-25000" smtClean="0"/>
              <a:t>P</a:t>
            </a:r>
            <a:r>
              <a:rPr lang="en-US" smtClean="0"/>
              <a:t> =  0.9-1.3MA at B</a:t>
            </a:r>
            <a:r>
              <a:rPr lang="en-US" baseline="-25000" smtClean="0"/>
              <a:t>T</a:t>
            </a:r>
            <a:r>
              <a:rPr lang="en-US" smtClean="0"/>
              <a:t>=1.0 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957888" y="1066800"/>
            <a:ext cx="303371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defTabSz="1018705">
              <a:spcBef>
                <a:spcPct val="20000"/>
              </a:spcBef>
              <a:buFontTx/>
              <a:buChar char="•"/>
              <a:defRPr/>
            </a:pPr>
            <a:endParaRPr lang="en-US" dirty="0">
              <a:latin typeface="Helvetica" pitchFamily="-128" charset="0"/>
              <a:ea typeface="Arial" charset="0"/>
              <a:cs typeface="Arial" charset="0"/>
            </a:endParaRPr>
          </a:p>
        </p:txBody>
      </p:sp>
      <p:sp>
        <p:nvSpPr>
          <p:cNvPr id="1031" name="Content Placeholder 2"/>
          <p:cNvSpPr txBox="1">
            <a:spLocks/>
          </p:cNvSpPr>
          <p:nvPr/>
        </p:nvSpPr>
        <p:spPr bwMode="auto">
          <a:xfrm>
            <a:off x="3124200" y="3733800"/>
            <a:ext cx="586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/>
          <a:lstStyle/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rgbClr val="000000"/>
                </a:solidFill>
              </a:rPr>
              <a:t>Fix: 1.0T, P</a:t>
            </a:r>
            <a:r>
              <a:rPr lang="en-US" sz="1600" i="0" baseline="-25000">
                <a:solidFill>
                  <a:srgbClr val="000000"/>
                </a:solidFill>
              </a:rPr>
              <a:t>inj</a:t>
            </a:r>
            <a:r>
              <a:rPr lang="en-US" sz="1600" i="0">
                <a:solidFill>
                  <a:srgbClr val="000000"/>
                </a:solidFill>
              </a:rPr>
              <a:t>=12.6 MW, </a:t>
            </a:r>
            <a:r>
              <a:rPr lang="en-US" sz="1600">
                <a:solidFill>
                  <a:srgbClr val="000000"/>
                </a:solidFill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GW</a:t>
            </a:r>
            <a:r>
              <a:rPr lang="en-US" sz="1600">
                <a:solidFill>
                  <a:srgbClr val="000000"/>
                </a:solidFill>
              </a:rPr>
              <a:t>=0.72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rgbClr val="000000"/>
                </a:solidFill>
              </a:rPr>
              <a:t>Fix: A=1.75,   </a:t>
            </a:r>
            <a:r>
              <a:rPr lang="en-US" sz="1600" i="0">
                <a:solidFill>
                  <a:srgbClr val="000000"/>
                </a:solidFill>
                <a:latin typeface="Symbol" pitchFamily="18" charset="2"/>
              </a:rPr>
              <a:t>k</a:t>
            </a:r>
            <a:r>
              <a:rPr lang="en-US" sz="1600" i="0">
                <a:solidFill>
                  <a:srgbClr val="000000"/>
                </a:solidFill>
              </a:rPr>
              <a:t>=2.8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b="0" i="0">
                <a:solidFill>
                  <a:schemeClr val="tx1"/>
                </a:solidFill>
                <a:latin typeface="Arial" pitchFamily="34" charset="0"/>
              </a:rPr>
              <a:t>Find the non-inductive current level for 2 confinement and 2 profile assumptions…</a:t>
            </a:r>
            <a:r>
              <a:rPr lang="en-US" sz="1600" b="0">
                <a:solidFill>
                  <a:schemeClr val="accent2"/>
                </a:solidFill>
                <a:latin typeface="Arial" pitchFamily="34" charset="0"/>
              </a:rPr>
              <a:t>yields 4 different projections.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endParaRPr lang="en-US" sz="20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2" name="TextBox 6"/>
          <p:cNvSpPr txBox="1">
            <a:spLocks noChangeArrowheads="1"/>
          </p:cNvSpPr>
          <p:nvPr/>
        </p:nvSpPr>
        <p:spPr bwMode="auto">
          <a:xfrm>
            <a:off x="6096000" y="1122363"/>
            <a:ext cx="2819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>
            <a:spAutoFit/>
          </a:bodyPr>
          <a:lstStyle/>
          <a:p>
            <a:pPr algn="ctr"/>
            <a:r>
              <a:rPr lang="en-US" sz="1500" b="0" i="0" dirty="0">
                <a:solidFill>
                  <a:schemeClr val="tx1"/>
                </a:solidFill>
              </a:rPr>
              <a:t>Dashed: ITER-98 confinement scaling</a:t>
            </a:r>
          </a:p>
          <a:p>
            <a:pPr algn="ctr"/>
            <a:endParaRPr lang="en-US" sz="1500" b="0" i="0" dirty="0">
              <a:solidFill>
                <a:schemeClr val="tx1"/>
              </a:solidFill>
            </a:endParaRPr>
          </a:p>
          <a:p>
            <a:pPr algn="ctr"/>
            <a:endParaRPr lang="en-US" sz="1500" b="0" i="0" dirty="0">
              <a:solidFill>
                <a:schemeClr val="tx1"/>
              </a:solidFill>
            </a:endParaRPr>
          </a:p>
          <a:p>
            <a:pPr algn="ctr"/>
            <a:r>
              <a:rPr lang="en-US" sz="1500" b="0" i="0" dirty="0">
                <a:solidFill>
                  <a:schemeClr val="tx1"/>
                </a:solidFill>
              </a:rPr>
              <a:t>Solid: ST confinement scaling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269038" y="1655763"/>
          <a:ext cx="2457450" cy="403225"/>
        </p:xfrm>
        <a:graphic>
          <a:graphicData uri="http://schemas.openxmlformats.org/presentationml/2006/ole">
            <p:oleObj spid="_x0000_s12290" name="Equation" r:id="rId4" imgW="1600200" imgH="2538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400800" y="2362200"/>
          <a:ext cx="2087563" cy="300038"/>
        </p:xfrm>
        <a:graphic>
          <a:graphicData uri="http://schemas.openxmlformats.org/presentationml/2006/ole">
            <p:oleObj spid="_x0000_s12291" name="Equation" r:id="rId5" imgW="1447800" imgH="203200" progId="Equation.3">
              <p:embed/>
            </p:oleObj>
          </a:graphicData>
        </a:graphic>
      </p:graphicFrame>
      <p:sp>
        <p:nvSpPr>
          <p:cNvPr id="1033" name="TextBox 20"/>
          <p:cNvSpPr txBox="1">
            <a:spLocks noChangeArrowheads="1"/>
          </p:cNvSpPr>
          <p:nvPr/>
        </p:nvSpPr>
        <p:spPr bwMode="auto">
          <a:xfrm>
            <a:off x="639763" y="2286000"/>
            <a:ext cx="1152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34" name="TextBox 21"/>
          <p:cNvSpPr txBox="1">
            <a:spLocks noChangeArrowheads="1"/>
          </p:cNvSpPr>
          <p:nvPr/>
        </p:nvSpPr>
        <p:spPr bwMode="auto">
          <a:xfrm>
            <a:off x="1325563" y="2667000"/>
            <a:ext cx="12334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1035" name="TextBox 22"/>
          <p:cNvSpPr txBox="1">
            <a:spLocks noChangeArrowheads="1"/>
          </p:cNvSpPr>
          <p:nvPr/>
        </p:nvSpPr>
        <p:spPr bwMode="auto">
          <a:xfrm>
            <a:off x="639763" y="1828800"/>
            <a:ext cx="1169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1036" name="TextBox 23"/>
          <p:cNvSpPr txBox="1">
            <a:spLocks noChangeArrowheads="1"/>
          </p:cNvSpPr>
          <p:nvPr/>
        </p:nvSpPr>
        <p:spPr bwMode="auto">
          <a:xfrm>
            <a:off x="685800" y="1371600"/>
            <a:ext cx="1249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602038" y="4953000"/>
          <a:ext cx="5084330" cy="1532965"/>
        </p:xfrm>
        <a:graphic>
          <a:graphicData uri="http://schemas.openxmlformats.org/drawingml/2006/table">
            <a:tbl>
              <a:tblPr/>
              <a:tblGrid>
                <a:gridCol w="1350818"/>
                <a:gridCol w="1192068"/>
                <a:gridCol w="1270000"/>
                <a:gridCol w="1271444"/>
              </a:tblGrid>
              <a:tr h="30659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Confinement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Profiles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[kA]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Arial" charset="0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5.32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61" name="TextBox 25"/>
          <p:cNvSpPr txBox="1">
            <a:spLocks noChangeArrowheads="1"/>
          </p:cNvSpPr>
          <p:nvPr/>
        </p:nvSpPr>
        <p:spPr bwMode="auto">
          <a:xfrm>
            <a:off x="792163" y="5715000"/>
            <a:ext cx="1231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1062" name="TextBox 26"/>
          <p:cNvSpPr txBox="1">
            <a:spLocks noChangeArrowheads="1"/>
          </p:cNvSpPr>
          <p:nvPr/>
        </p:nvSpPr>
        <p:spPr bwMode="auto">
          <a:xfrm>
            <a:off x="1630363" y="5562600"/>
            <a:ext cx="11541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63" name="TextBox 27"/>
          <p:cNvSpPr txBox="1">
            <a:spLocks noChangeArrowheads="1"/>
          </p:cNvSpPr>
          <p:nvPr/>
        </p:nvSpPr>
        <p:spPr bwMode="auto">
          <a:xfrm>
            <a:off x="715963" y="5181600"/>
            <a:ext cx="12493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064" name="TextBox 28"/>
          <p:cNvSpPr txBox="1">
            <a:spLocks noChangeArrowheads="1"/>
          </p:cNvSpPr>
          <p:nvPr/>
        </p:nvSpPr>
        <p:spPr bwMode="auto">
          <a:xfrm>
            <a:off x="1298575" y="4419600"/>
            <a:ext cx="11699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1065" name="TextBox 29"/>
          <p:cNvSpPr txBox="1">
            <a:spLocks noChangeArrowheads="1"/>
          </p:cNvSpPr>
          <p:nvPr/>
        </p:nvSpPr>
        <p:spPr bwMode="auto">
          <a:xfrm>
            <a:off x="3581400" y="1752600"/>
            <a:ext cx="1250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066" name="TextBox 30"/>
          <p:cNvSpPr txBox="1">
            <a:spLocks noChangeArrowheads="1"/>
          </p:cNvSpPr>
          <p:nvPr/>
        </p:nvSpPr>
        <p:spPr bwMode="auto">
          <a:xfrm>
            <a:off x="4621213" y="2008188"/>
            <a:ext cx="1169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1067" name="TextBox 31"/>
          <p:cNvSpPr txBox="1">
            <a:spLocks noChangeArrowheads="1"/>
          </p:cNvSpPr>
          <p:nvPr/>
        </p:nvSpPr>
        <p:spPr bwMode="auto">
          <a:xfrm>
            <a:off x="3581400" y="2209800"/>
            <a:ext cx="1154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68" name="TextBox 32"/>
          <p:cNvSpPr txBox="1">
            <a:spLocks noChangeArrowheads="1"/>
          </p:cNvSpPr>
          <p:nvPr/>
        </p:nvSpPr>
        <p:spPr bwMode="auto">
          <a:xfrm>
            <a:off x="4329113" y="2692400"/>
            <a:ext cx="12334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pic>
        <p:nvPicPr>
          <p:cNvPr id="22" name="Picture 21" descr="Pictur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990600"/>
            <a:ext cx="3200400" cy="1866900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83F1F48-1277-41C3-8567-19E53FF0936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49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err="1" smtClean="0">
                <a:solidFill>
                  <a:srgbClr val="FF0000"/>
                </a:solidFill>
              </a:rPr>
              <a:t>Cryo</a:t>
            </a:r>
            <a:r>
              <a:rPr lang="en-US" sz="4000" dirty="0" smtClean="0">
                <a:solidFill>
                  <a:srgbClr val="FF0000"/>
                </a:solidFill>
              </a:rPr>
              <a:t>-pumping design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56F203-9049-4E2A-89AB-C7D22A823BD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333CC"/>
                </a:solidFill>
              </a:rPr>
              <a:t>NSTX Upgrade will address critical plasma confinement and sustainment questions by exploiting </a:t>
            </a:r>
            <a:r>
              <a:rPr lang="en-US" smtClean="0">
                <a:solidFill>
                  <a:srgbClr val="FF0000"/>
                </a:solidFill>
              </a:rPr>
              <a:t>2 new capabilities</a:t>
            </a:r>
            <a:endParaRPr lang="en-US" smtClean="0">
              <a:solidFill>
                <a:srgbClr val="3333CC"/>
              </a:solidFill>
            </a:endParaRPr>
          </a:p>
        </p:txBody>
      </p:sp>
      <p:grpSp>
        <p:nvGrpSpPr>
          <p:cNvPr id="2" name="Group 63"/>
          <p:cNvGrpSpPr>
            <a:grpSpLocks noChangeAspect="1"/>
          </p:cNvGrpSpPr>
          <p:nvPr/>
        </p:nvGrpSpPr>
        <p:grpSpPr bwMode="auto">
          <a:xfrm>
            <a:off x="76200" y="990600"/>
            <a:ext cx="2438400" cy="3223397"/>
            <a:chOff x="0" y="990600"/>
            <a:chExt cx="2566736" cy="3392591"/>
          </a:xfrm>
        </p:grpSpPr>
        <p:pic>
          <p:nvPicPr>
            <p:cNvPr id="8227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8" name="Text Box 44"/>
            <p:cNvSpPr txBox="1">
              <a:spLocks noChangeArrowheads="1"/>
            </p:cNvSpPr>
            <p:nvPr/>
          </p:nvSpPr>
          <p:spPr bwMode="auto">
            <a:xfrm>
              <a:off x="1283368" y="3694837"/>
              <a:ext cx="1283368" cy="6883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  <p:sp>
          <p:nvSpPr>
            <p:cNvPr id="8229" name="Text Box 45"/>
            <p:cNvSpPr txBox="1">
              <a:spLocks noChangeArrowheads="1"/>
            </p:cNvSpPr>
            <p:nvPr/>
          </p:nvSpPr>
          <p:spPr bwMode="auto">
            <a:xfrm>
              <a:off x="80211" y="1027389"/>
              <a:ext cx="1086667" cy="52476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8230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096000" y="4024314"/>
            <a:ext cx="2971800" cy="2503487"/>
            <a:chOff x="6019800" y="3921358"/>
            <a:chExt cx="3048000" cy="2606324"/>
          </a:xfrm>
        </p:grpSpPr>
        <p:pic>
          <p:nvPicPr>
            <p:cNvPr id="822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9800" y="3936882"/>
              <a:ext cx="3048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8152749" y="5410450"/>
              <a:ext cx="915051" cy="647781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[cm]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baseline="30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__________________ 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50,  60, 70, 130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60,  70,120,130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accent2"/>
                  </a:solidFill>
                  <a:latin typeface="Arial Narrow" pitchFamily="34" charset="0"/>
                  <a:cs typeface="Arial" charset="0"/>
                </a:rPr>
                <a:t>70,110,120,130</a:t>
              </a:r>
            </a:p>
          </p:txBody>
        </p:sp>
        <p:grpSp>
          <p:nvGrpSpPr>
            <p:cNvPr id="4" name="Group 36"/>
            <p:cNvGrpSpPr/>
            <p:nvPr/>
          </p:nvGrpSpPr>
          <p:grpSpPr>
            <a:xfrm>
              <a:off x="6600822" y="4470282"/>
              <a:ext cx="1036638" cy="615969"/>
              <a:chOff x="5818188" y="3756025"/>
              <a:chExt cx="1036638" cy="615969"/>
            </a:xfrm>
            <a:solidFill>
              <a:schemeClr val="bg1"/>
            </a:solidFill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</p:grp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 dirty="0">
                  <a:cs typeface="Arial" charset="0"/>
                </a:endParaRPr>
              </a:p>
            </p:txBody>
          </p: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5867401" y="3783013"/>
                <a:ext cx="987425" cy="320675"/>
                <a:chOff x="3115" y="2129"/>
                <a:chExt cx="622" cy="202"/>
              </a:xfrm>
              <a:grpFill/>
            </p:grpSpPr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6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e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50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/ 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22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Greenwald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6223000" y="4043364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0.95</a:t>
                </a:r>
                <a:endParaRPr lang="en-US" sz="2000" i="0" dirty="0">
                  <a:cs typeface="Arial" charset="0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0.72</a:t>
                </a:r>
                <a:endParaRPr lang="en-US" sz="2000" i="0" dirty="0">
                  <a:cs typeface="Arial" charset="0"/>
                </a:endParaRPr>
              </a:p>
            </p:txBody>
          </p:sp>
        </p:grpSp>
        <p:sp>
          <p:nvSpPr>
            <p:cNvPr id="33" name="TextBox 63"/>
            <p:cNvSpPr txBox="1">
              <a:spLocks noChangeArrowheads="1"/>
            </p:cNvSpPr>
            <p:nvPr/>
          </p:nvSpPr>
          <p:spPr bwMode="auto">
            <a:xfrm>
              <a:off x="6553851" y="3921358"/>
              <a:ext cx="2360897" cy="352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P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=0.95MA,  H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98y2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=1.2, </a:t>
              </a:r>
              <a:r>
                <a:rPr lang="en-US" sz="11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1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=5, </a:t>
              </a:r>
              <a:r>
                <a:rPr lang="en-US" sz="11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1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10%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B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1T, P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NBI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10MW, P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RF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4MW</a:t>
              </a: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2743200" y="4343400"/>
            <a:ext cx="3276600" cy="1905000"/>
          </a:xfrm>
          <a:prstGeom prst="homePlate">
            <a:avLst>
              <a:gd name="adj" fmla="val 657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25399" lvl="1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2x higher CD efficiency from larger tangency radius R</a:t>
            </a:r>
            <a:r>
              <a:rPr lang="en-US" sz="1800" i="0" kern="0" baseline="-25000" dirty="0">
                <a:solidFill>
                  <a:schemeClr val="tx1"/>
                </a:solidFill>
                <a:latin typeface="Arial Narrow" pitchFamily="34" charset="0"/>
              </a:rPr>
              <a:t>TAN</a:t>
            </a: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100% non-inductive CD with  q(r) profile controllable by:</a:t>
            </a:r>
          </a:p>
          <a:p>
            <a:pPr marL="338098" lvl="1" indent="-112700" eaLnBrk="0" hangingPunct="0">
              <a:spcBef>
                <a:spcPct val="20000"/>
              </a:spcBef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tangency radius, density, position</a:t>
            </a: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76201" y="4260850"/>
            <a:ext cx="2530475" cy="2139950"/>
            <a:chOff x="137160" y="3962400"/>
            <a:chExt cx="2529840" cy="2139952"/>
          </a:xfrm>
        </p:grpSpPr>
        <p:pic>
          <p:nvPicPr>
            <p:cNvPr id="8220" name="Picture 47" descr="NBI_upgrade_topvi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38554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New 2</a:t>
              </a:r>
              <a:r>
                <a:rPr lang="en-US" sz="2000" i="0" baseline="3000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nd</a:t>
              </a: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NBI</a:t>
              </a:r>
            </a:p>
          </p:txBody>
        </p:sp>
        <p:sp>
          <p:nvSpPr>
            <p:cNvPr id="8222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4163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27432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  <a:cs typeface="Helvetica" charset="0"/>
                </a:rPr>
                <a:t>Present NBI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24600" y="1052513"/>
            <a:ext cx="2649538" cy="2621964"/>
            <a:chOff x="6158547" y="1052702"/>
            <a:chExt cx="2650173" cy="2621190"/>
          </a:xfrm>
        </p:grpSpPr>
        <p:pic>
          <p:nvPicPr>
            <p:cNvPr id="8207" name="Picture 4" descr="untitl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8547" y="1110724"/>
              <a:ext cx="2650173" cy="237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539638" y="3504665"/>
              <a:ext cx="2240500" cy="169227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e-</a:t>
              </a:r>
              <a:r>
                <a:rPr lang="en-US" sz="1100" i="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11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11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11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11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11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8209" name="Text Box 11"/>
            <p:cNvSpPr txBox="1">
              <a:spLocks noChangeArrowheads="1"/>
            </p:cNvSpPr>
            <p:nvPr/>
          </p:nvSpPr>
          <p:spPr bwMode="auto">
            <a:xfrm>
              <a:off x="6606540" y="2192923"/>
              <a:ext cx="647700" cy="43076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8210" name="Text Box 12"/>
            <p:cNvSpPr txBox="1">
              <a:spLocks noChangeArrowheads="1"/>
            </p:cNvSpPr>
            <p:nvPr/>
          </p:nvSpPr>
          <p:spPr bwMode="auto">
            <a:xfrm>
              <a:off x="6606539" y="1052702"/>
              <a:ext cx="771207" cy="483066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8211" name="Arc 13"/>
            <p:cNvSpPr>
              <a:spLocks/>
            </p:cNvSpPr>
            <p:nvPr/>
          </p:nvSpPr>
          <p:spPr bwMode="auto">
            <a:xfrm rot="549913" flipH="1">
              <a:off x="6562011" y="2196972"/>
              <a:ext cx="1442482" cy="71112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8212" name="Line 14"/>
            <p:cNvSpPr>
              <a:spLocks noChangeShapeType="1"/>
            </p:cNvSpPr>
            <p:nvPr/>
          </p:nvSpPr>
          <p:spPr bwMode="auto">
            <a:xfrm>
              <a:off x="7383780" y="180430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3" name="Line 15"/>
            <p:cNvSpPr>
              <a:spLocks noChangeShapeType="1"/>
            </p:cNvSpPr>
            <p:nvPr/>
          </p:nvSpPr>
          <p:spPr bwMode="auto">
            <a:xfrm>
              <a:off x="8031480" y="1804303"/>
              <a:ext cx="0" cy="647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4" name="Line 16"/>
            <p:cNvSpPr>
              <a:spLocks noChangeShapeType="1"/>
            </p:cNvSpPr>
            <p:nvPr/>
          </p:nvSpPr>
          <p:spPr bwMode="auto">
            <a:xfrm>
              <a:off x="6995160" y="160999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5" name="Text Box 17"/>
            <p:cNvSpPr txBox="1">
              <a:spLocks noChangeArrowheads="1"/>
            </p:cNvSpPr>
            <p:nvPr/>
          </p:nvSpPr>
          <p:spPr bwMode="auto">
            <a:xfrm>
              <a:off x="6945233" y="1774617"/>
              <a:ext cx="109030" cy="21538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216" name="Text Box 18"/>
            <p:cNvSpPr txBox="1">
              <a:spLocks noChangeArrowheads="1"/>
            </p:cNvSpPr>
            <p:nvPr/>
          </p:nvSpPr>
          <p:spPr bwMode="auto">
            <a:xfrm>
              <a:off x="8001000" y="1263204"/>
              <a:ext cx="678180" cy="24614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0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000" i="0" dirty="0">
                  <a:solidFill>
                    <a:schemeClr val="tx1"/>
                  </a:solidFill>
                </a:rPr>
                <a:t>constant q,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0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8217" name="Text Box 19"/>
            <p:cNvSpPr txBox="1">
              <a:spLocks noChangeArrowheads="1"/>
            </p:cNvSpPr>
            <p:nvPr/>
          </p:nvSpPr>
          <p:spPr bwMode="auto">
            <a:xfrm>
              <a:off x="7315200" y="1550313"/>
              <a:ext cx="775653" cy="43076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8218" name="Line 20"/>
            <p:cNvSpPr>
              <a:spLocks noChangeShapeType="1"/>
            </p:cNvSpPr>
            <p:nvPr/>
          </p:nvSpPr>
          <p:spPr bwMode="auto">
            <a:xfrm flipH="1" flipV="1">
              <a:off x="6691947" y="1286143"/>
              <a:ext cx="1360170" cy="12306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9" name="Line 21"/>
            <p:cNvSpPr>
              <a:spLocks noChangeShapeType="1"/>
            </p:cNvSpPr>
            <p:nvPr/>
          </p:nvSpPr>
          <p:spPr bwMode="auto">
            <a:xfrm>
              <a:off x="7383780" y="2082274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743200" y="1524000"/>
            <a:ext cx="3429000" cy="19050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31748" indent="-231748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Higher B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 and I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P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 increases T, reduces </a:t>
            </a:r>
            <a:r>
              <a:rPr lang="en-US" sz="180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*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toward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ST-FNSF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to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 better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understand confinement</a:t>
            </a: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  <a:p>
            <a:pPr marL="338098" lvl="1" indent="-112700" eaLnBrk="0" hangingPunct="0">
              <a:spcBef>
                <a:spcPct val="20000"/>
              </a:spcBef>
              <a:defRPr/>
            </a:pP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 Provides 5x longer pulses for profile equilibration, NBI ramp-up</a:t>
            </a:r>
          </a:p>
        </p:txBody>
      </p:sp>
      <p:sp>
        <p:nvSpPr>
          <p:cNvPr id="8206" name="Text Box 45"/>
          <p:cNvSpPr txBox="1">
            <a:spLocks noChangeArrowheads="1"/>
          </p:cNvSpPr>
          <p:nvPr/>
        </p:nvSpPr>
        <p:spPr bwMode="auto">
          <a:xfrm>
            <a:off x="1295752" y="1028701"/>
            <a:ext cx="1240724" cy="49244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 noChangeArrowheads="1"/>
          </p:cNvPicPr>
          <p:nvPr/>
        </p:nvPicPr>
        <p:blipFill>
          <a:blip r:embed="rId2" cstate="print"/>
          <a:srcRect l="26585" r="49992"/>
          <a:stretch>
            <a:fillRect/>
          </a:stretch>
        </p:blipFill>
        <p:spPr bwMode="auto">
          <a:xfrm>
            <a:off x="6694488" y="3671888"/>
            <a:ext cx="24495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8"/>
          <p:cNvPicPr>
            <a:picLocks noChangeAspect="1" noChangeArrowheads="1"/>
          </p:cNvPicPr>
          <p:nvPr/>
        </p:nvPicPr>
        <p:blipFill>
          <a:blip r:embed="rId3" cstate="print"/>
          <a:srcRect l="26460" r="49820"/>
          <a:stretch>
            <a:fillRect/>
          </a:stretch>
        </p:blipFill>
        <p:spPr bwMode="auto">
          <a:xfrm>
            <a:off x="6664325" y="1233488"/>
            <a:ext cx="2479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Optimized plenum geometry capable of pumping to low density for a range of R</a:t>
            </a:r>
            <a:r>
              <a:rPr lang="en-US" baseline="-25000" smtClean="0"/>
              <a:t>OSP</a:t>
            </a:r>
            <a:r>
              <a:rPr lang="en-US" smtClean="0"/>
              <a:t>, I</a:t>
            </a:r>
            <a:r>
              <a:rPr lang="en-US" baseline="-25000" smtClean="0"/>
              <a:t>p</a:t>
            </a:r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>
          <a:xfrm>
            <a:off x="3946525" y="982663"/>
            <a:ext cx="2759075" cy="5486400"/>
          </a:xfrm>
        </p:spPr>
        <p:txBody>
          <a:bodyPr/>
          <a:lstStyle/>
          <a:p>
            <a:r>
              <a:rPr lang="en-US" sz="2000" smtClean="0"/>
              <a:t>Equilibrium f</a:t>
            </a:r>
            <a:r>
              <a:rPr lang="en-US" sz="2000" baseline="-25000" smtClean="0"/>
              <a:t>G</a:t>
            </a:r>
            <a:r>
              <a:rPr lang="en-US" sz="2000" smtClean="0"/>
              <a:t> down to &lt; 0.5</a:t>
            </a:r>
          </a:p>
          <a:p>
            <a:pPr lvl="1"/>
            <a:r>
              <a:rPr lang="en-US" sz="1800" smtClean="0"/>
              <a:t>Moving R</a:t>
            </a:r>
            <a:r>
              <a:rPr lang="en-US" sz="1800" baseline="-25000" smtClean="0"/>
              <a:t>OSP</a:t>
            </a:r>
            <a:r>
              <a:rPr lang="en-US" sz="1800" smtClean="0"/>
              <a:t> closer to pump allows lower n</a:t>
            </a:r>
            <a:r>
              <a:rPr lang="en-US" sz="1800" baseline="-25000" smtClean="0"/>
              <a:t>e</a:t>
            </a:r>
            <a:r>
              <a:rPr lang="en-US" sz="1800" smtClean="0"/>
              <a:t>, but limited by power handling</a:t>
            </a:r>
            <a:endParaRPr lang="en-US" sz="1800" baseline="-25000" smtClean="0"/>
          </a:p>
          <a:p>
            <a:endParaRPr lang="en-US" sz="2000" smtClean="0"/>
          </a:p>
          <a:p>
            <a:r>
              <a:rPr lang="en-US" sz="2000" smtClean="0"/>
              <a:t>High flux expansion in SFD gives </a:t>
            </a:r>
            <a:r>
              <a:rPr lang="en-US" sz="2000" i="1" smtClean="0"/>
              <a:t>better</a:t>
            </a:r>
            <a:r>
              <a:rPr lang="en-US" sz="2000" smtClean="0"/>
              <a:t> pumping with SOL-side configuration</a:t>
            </a:r>
          </a:p>
          <a:p>
            <a:pPr lvl="1"/>
            <a:r>
              <a:rPr lang="en-US" sz="1800" smtClean="0"/>
              <a:t>More plasma in far SOL near pump</a:t>
            </a:r>
          </a:p>
          <a:p>
            <a:pPr lvl="1"/>
            <a:r>
              <a:rPr lang="en-US" sz="1800" smtClean="0"/>
              <a:t>More room to increase R</a:t>
            </a:r>
            <a:r>
              <a:rPr lang="en-US" sz="1800" baseline="-25000" smtClean="0"/>
              <a:t>OSP</a:t>
            </a:r>
            <a:r>
              <a:rPr lang="en-US" sz="1800" smtClean="0"/>
              <a:t> at high I</a:t>
            </a:r>
            <a:r>
              <a:rPr lang="en-US" sz="1800" baseline="-25000" smtClean="0"/>
              <a:t>p</a:t>
            </a:r>
          </a:p>
        </p:txBody>
      </p:sp>
      <p:sp>
        <p:nvSpPr>
          <p:cNvPr id="12294" name="Rectangle 20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8657B35-58CB-43C5-BD71-04988CAE3385}" type="slidenum">
              <a:rPr lang="en-US" smtClean="0">
                <a:ea typeface="ＭＳ Ｐゴシック" pitchFamily="34" charset="-128"/>
                <a:cs typeface="Arial" pitchFamily="34" charset="0"/>
              </a:rPr>
              <a:pPr/>
              <a:t>50</a:t>
            </a:fld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4" cstate="print"/>
          <a:srcRect l="9325" t="2023" r="5766" b="23984"/>
          <a:stretch>
            <a:fillRect/>
          </a:stretch>
        </p:blipFill>
        <p:spPr bwMode="auto">
          <a:xfrm>
            <a:off x="534988" y="1798638"/>
            <a:ext cx="34290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655638" y="5654675"/>
            <a:ext cx="3451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0.4          0.6           0.8           1.0          1.2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2035175" y="5829300"/>
            <a:ext cx="585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R (m)</a:t>
            </a:r>
          </a:p>
        </p:txBody>
      </p:sp>
      <p:cxnSp>
        <p:nvCxnSpPr>
          <p:cNvPr id="12298" name="Straight Connector 3"/>
          <p:cNvCxnSpPr>
            <a:cxnSpLocks noChangeShapeType="1"/>
          </p:cNvCxnSpPr>
          <p:nvPr/>
        </p:nvCxnSpPr>
        <p:spPr bwMode="auto">
          <a:xfrm>
            <a:off x="495300" y="5661025"/>
            <a:ext cx="3444875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9" name="Straight Connector 12"/>
          <p:cNvCxnSpPr>
            <a:cxnSpLocks noChangeShapeType="1"/>
          </p:cNvCxnSpPr>
          <p:nvPr/>
        </p:nvCxnSpPr>
        <p:spPr bwMode="auto">
          <a:xfrm flipV="1">
            <a:off x="495300" y="1820863"/>
            <a:ext cx="7938" cy="3840162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300" name="TextBox 17"/>
          <p:cNvSpPr txBox="1">
            <a:spLocks noChangeArrowheads="1"/>
          </p:cNvSpPr>
          <p:nvPr/>
        </p:nvSpPr>
        <p:spPr bwMode="auto">
          <a:xfrm rot="-5400000">
            <a:off x="-1615281" y="3599656"/>
            <a:ext cx="3862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-1.8         -1.6         -1.4          -1.2         -1.0         -0.8</a:t>
            </a:r>
          </a:p>
        </p:txBody>
      </p:sp>
      <p:sp>
        <p:nvSpPr>
          <p:cNvPr id="12301" name="TextBox 18"/>
          <p:cNvSpPr txBox="1">
            <a:spLocks noChangeArrowheads="1"/>
          </p:cNvSpPr>
          <p:nvPr/>
        </p:nvSpPr>
        <p:spPr bwMode="auto">
          <a:xfrm rot="-5400000">
            <a:off x="-152400" y="3665538"/>
            <a:ext cx="58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Z (m)</a:t>
            </a:r>
          </a:p>
        </p:txBody>
      </p:sp>
      <p:sp>
        <p:nvSpPr>
          <p:cNvPr id="12302" name="Right Triangle 9"/>
          <p:cNvSpPr>
            <a:spLocks noChangeArrowheads="1"/>
          </p:cNvSpPr>
          <p:nvPr/>
        </p:nvSpPr>
        <p:spPr bwMode="auto">
          <a:xfrm rot="10800000">
            <a:off x="7483475" y="1539875"/>
            <a:ext cx="1089025" cy="1104900"/>
          </a:xfrm>
          <a:prstGeom prst="rtTriangle">
            <a:avLst/>
          </a:prstGeom>
          <a:solidFill>
            <a:srgbClr val="FF33CC">
              <a:alpha val="49019"/>
            </a:srgbClr>
          </a:solidFill>
          <a:ln w="254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12303" name="TextBox 10"/>
          <p:cNvSpPr txBox="1">
            <a:spLocks noChangeArrowheads="1"/>
          </p:cNvSpPr>
          <p:nvPr/>
        </p:nvSpPr>
        <p:spPr bwMode="auto">
          <a:xfrm>
            <a:off x="7886700" y="1608138"/>
            <a:ext cx="854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q</a:t>
            </a:r>
            <a:r>
              <a:rPr lang="en-US" i="0" baseline="-25000">
                <a:solidFill>
                  <a:schemeClr val="bg1"/>
                </a:solidFill>
              </a:rPr>
              <a:t>pk</a:t>
            </a:r>
            <a:r>
              <a:rPr lang="en-US" i="0" baseline="-2500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i="0">
                <a:solidFill>
                  <a:schemeClr val="bg1"/>
                </a:solidFill>
              </a:rPr>
              <a:t>&gt; 10 MW/m</a:t>
            </a:r>
            <a:r>
              <a:rPr lang="en-US" i="0" baseline="30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304" name="Right Triangle 21"/>
          <p:cNvSpPr>
            <a:spLocks noChangeArrowheads="1"/>
          </p:cNvSpPr>
          <p:nvPr/>
        </p:nvSpPr>
        <p:spPr bwMode="auto">
          <a:xfrm rot="10800000">
            <a:off x="8054975" y="3978275"/>
            <a:ext cx="517525" cy="738188"/>
          </a:xfrm>
          <a:prstGeom prst="rtTriangle">
            <a:avLst/>
          </a:prstGeom>
          <a:solidFill>
            <a:srgbClr val="FF33CC">
              <a:alpha val="49019"/>
            </a:srgbClr>
          </a:solidFill>
          <a:ln w="254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12305" name="TextBox 1"/>
          <p:cNvSpPr txBox="1">
            <a:spLocks noChangeArrowheads="1"/>
          </p:cNvSpPr>
          <p:nvPr/>
        </p:nvSpPr>
        <p:spPr bwMode="auto">
          <a:xfrm>
            <a:off x="0" y="6180138"/>
            <a:ext cx="3849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SOLPS geometry to be used in future calculations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ea typeface="ＭＳ Ｐゴシック" pitchFamily="1" charset="-128"/>
                <a:cs typeface="Arial" charset="0"/>
              </a:rPr>
              <a:pPr>
                <a:defRPr/>
              </a:pPr>
              <a:t>51</a:t>
            </a:fld>
            <a:endParaRPr lang="en-US" smtClean="0"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Liquid metal and PFC research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Liquid metal PFCs should be pursued to mitigate risk of tungsten not extrapolating to fusion reactor.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/>
          <a:lstStyle/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Recent FESAC report:  “The uncertainty in establishing PFC solutions is high, as the environment is severe and the requirements for long lifetime are challenging.”</a:t>
            </a:r>
            <a:endParaRPr lang="en-US" sz="1600" i="1" dirty="0" smtClean="0">
              <a:solidFill>
                <a:srgbClr val="0000FF"/>
              </a:solidFill>
            </a:endParaRPr>
          </a:p>
          <a:p>
            <a:pPr marL="674370" lvl="1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Tungsten is leading candidate but has issues with neutron damage, erosion, melting, brittleness, thermal fatigue. </a:t>
            </a:r>
          </a:p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 err="1" smtClean="0">
                <a:solidFill>
                  <a:srgbClr val="0000FF"/>
                </a:solidFill>
              </a:rPr>
              <a:t>ReNeW</a:t>
            </a:r>
            <a:r>
              <a:rPr lang="en-US" sz="1800" dirty="0" smtClean="0">
                <a:solidFill>
                  <a:srgbClr val="0000FF"/>
                </a:solidFill>
              </a:rPr>
              <a:t> highlighted that DEMO </a:t>
            </a:r>
            <a:r>
              <a:rPr lang="en-US" sz="1800" dirty="0" err="1" smtClean="0">
                <a:solidFill>
                  <a:srgbClr val="0000FF"/>
                </a:solidFill>
              </a:rPr>
              <a:t>PFCs</a:t>
            </a:r>
            <a:r>
              <a:rPr lang="en-US" sz="1800" dirty="0" smtClean="0">
                <a:solidFill>
                  <a:srgbClr val="0000FF"/>
                </a:solidFill>
              </a:rPr>
              <a:t> are much more challenging than </a:t>
            </a:r>
            <a:r>
              <a:rPr lang="en-US" sz="1800" dirty="0" err="1" smtClean="0">
                <a:solidFill>
                  <a:srgbClr val="0000FF"/>
                </a:solidFill>
              </a:rPr>
              <a:t>ITER’s</a:t>
            </a:r>
            <a:r>
              <a:rPr lang="en-US" sz="1800" dirty="0" smtClean="0">
                <a:solidFill>
                  <a:srgbClr val="0000FF"/>
                </a:solidFill>
              </a:rPr>
              <a:t>.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- advocated substantial program to assess new ideas, incl. liquid metals (Li, </a:t>
            </a:r>
            <a:r>
              <a:rPr lang="en-US" sz="1800" dirty="0" err="1" smtClean="0">
                <a:solidFill>
                  <a:srgbClr val="0000FF"/>
                </a:solidFill>
              </a:rPr>
              <a:t>Sn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Ga</a:t>
            </a:r>
            <a:r>
              <a:rPr lang="en-US" sz="1800" dirty="0" smtClean="0">
                <a:solidFill>
                  <a:srgbClr val="0000FF"/>
                </a:solidFill>
              </a:rPr>
              <a:t>).</a:t>
            </a:r>
          </a:p>
          <a:p>
            <a:pPr marL="674370" lvl="1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No neutron damage, erosion, thermal fatigue in liquids – but technical base less mature. </a:t>
            </a:r>
          </a:p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Importantly, liquid flow over tungsten substrate may be unique way to eliminate net erosion and flaking to help make tungsten work </a:t>
            </a:r>
          </a:p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</a:rPr>
              <a:t>Liquid </a:t>
            </a:r>
            <a:r>
              <a:rPr lang="en-US" sz="1800" b="1" dirty="0" err="1" smtClean="0">
                <a:solidFill>
                  <a:srgbClr val="0000FF"/>
                </a:solidFill>
              </a:rPr>
              <a:t>PFCs</a:t>
            </a:r>
            <a:r>
              <a:rPr lang="en-US" sz="1800" b="1" dirty="0" smtClean="0">
                <a:solidFill>
                  <a:srgbClr val="0000FF"/>
                </a:solidFill>
              </a:rPr>
              <a:t> have potential to relieve over-constrained problem: they do not need to </a:t>
            </a:r>
            <a:r>
              <a:rPr lang="en-US" sz="1800" b="1" i="1" dirty="0" smtClean="0">
                <a:solidFill>
                  <a:srgbClr val="0000FF"/>
                </a:solidFill>
              </a:rPr>
              <a:t>simultaneously</a:t>
            </a:r>
            <a:r>
              <a:rPr lang="en-US" sz="1800" b="1" dirty="0" smtClean="0">
                <a:solidFill>
                  <a:srgbClr val="0000FF"/>
                </a:solidFill>
              </a:rPr>
              <a:t> satisfy plasma and nuclear loading constraints.</a:t>
            </a:r>
          </a:p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Significant uncertainties in both approaches suggest both W and liquids should be investigated</a:t>
            </a:r>
          </a:p>
          <a:p>
            <a:pPr marL="274320" indent="-274320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dirty="0" err="1" smtClean="0">
                <a:solidFill>
                  <a:srgbClr val="0000FF"/>
                </a:solidFill>
              </a:rPr>
              <a:t>ReNeW</a:t>
            </a:r>
            <a:r>
              <a:rPr lang="en-US" sz="1600" dirty="0" smtClean="0">
                <a:solidFill>
                  <a:srgbClr val="0000FF"/>
                </a:solidFill>
              </a:rPr>
              <a:t> recommended: “</a:t>
            </a:r>
            <a:r>
              <a:rPr lang="en-US" sz="1600" i="1" dirty="0" smtClean="0">
                <a:solidFill>
                  <a:srgbClr val="0000FF"/>
                </a:solidFill>
              </a:rPr>
              <a:t>Liquid surface PFC operation in a </a:t>
            </a:r>
            <a:r>
              <a:rPr lang="en-US" sz="1600" i="1" dirty="0" err="1" smtClean="0">
                <a:solidFill>
                  <a:srgbClr val="0000FF"/>
                </a:solidFill>
              </a:rPr>
              <a:t>tokamak</a:t>
            </a:r>
            <a:r>
              <a:rPr lang="en-US" sz="1600" i="1" dirty="0" smtClean="0">
                <a:solidFill>
                  <a:srgbClr val="0000FF"/>
                </a:solidFill>
              </a:rPr>
              <a:t> environment…</a:t>
            </a:r>
            <a:r>
              <a:rPr lang="en-US" sz="1600" dirty="0" smtClean="0">
                <a:solidFill>
                  <a:srgbClr val="0000FF"/>
                </a:solidFill>
              </a:rPr>
              <a:t>”</a:t>
            </a:r>
          </a:p>
          <a:p>
            <a:pPr marL="0" indent="-457200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F02227D-1088-4F54-9D6F-8571DA3C9AED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PPPL/PU/NSTX-U team pursuing multidisciplinary approach to developing liquid metal PFCs for NSTX-U, FNSF, beyond   </a:t>
            </a: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334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Multi-scale R&amp;D approach from atoms to PFCs:</a:t>
            </a:r>
          </a:p>
          <a:p>
            <a:pPr marL="342900" lvl="1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Understand impact of lithium on core and edge transport and stability.</a:t>
            </a:r>
          </a:p>
          <a:p>
            <a:pPr marL="342900" lvl="1" indent="-342900">
              <a:buFontTx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Assess D pumping vs. surface conditions: </a:t>
            </a:r>
          </a:p>
          <a:p>
            <a:pPr marL="713232"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Atomistic MD modeling (ORNL)</a:t>
            </a:r>
          </a:p>
          <a:p>
            <a:pPr marL="713232">
              <a:defRPr/>
            </a:pPr>
            <a:r>
              <a:rPr lang="en-US" sz="2000" dirty="0" smtClean="0">
                <a:solidFill>
                  <a:srgbClr val="3333CC"/>
                </a:solidFill>
              </a:rPr>
              <a:t>Lab expt. on ideal systems e.g. single </a:t>
            </a:r>
            <a:r>
              <a:rPr lang="en-US" sz="2000" dirty="0" err="1" smtClean="0">
                <a:solidFill>
                  <a:srgbClr val="3333CC"/>
                </a:solidFill>
              </a:rPr>
              <a:t>xtal</a:t>
            </a:r>
            <a:r>
              <a:rPr lang="en-US" sz="2000" dirty="0" smtClean="0">
                <a:solidFill>
                  <a:srgbClr val="3333CC"/>
                </a:solidFill>
              </a:rPr>
              <a:t> Mo + monolayer Li + D</a:t>
            </a:r>
            <a:r>
              <a:rPr lang="en-US" sz="2000" baseline="30000" dirty="0" smtClean="0">
                <a:solidFill>
                  <a:srgbClr val="3333CC"/>
                </a:solidFill>
              </a:rPr>
              <a:t>0</a:t>
            </a:r>
            <a:r>
              <a:rPr lang="en-US" sz="2000" dirty="0" smtClean="0">
                <a:solidFill>
                  <a:srgbClr val="3333CC"/>
                </a:solidFill>
              </a:rPr>
              <a:t>, D</a:t>
            </a:r>
            <a:r>
              <a:rPr lang="en-US" sz="2000" baseline="30000" dirty="0" smtClean="0">
                <a:solidFill>
                  <a:srgbClr val="3333CC"/>
                </a:solidFill>
              </a:rPr>
              <a:t>+</a:t>
            </a:r>
            <a:r>
              <a:rPr lang="en-US" sz="2000" dirty="0" smtClean="0">
                <a:solidFill>
                  <a:srgbClr val="3333CC"/>
                </a:solidFill>
              </a:rPr>
              <a:t> beam. </a:t>
            </a:r>
            <a:br>
              <a:rPr lang="en-US" sz="2000" dirty="0" smtClean="0">
                <a:solidFill>
                  <a:srgbClr val="3333CC"/>
                </a:solidFill>
              </a:rPr>
            </a:br>
            <a:r>
              <a:rPr lang="en-US" sz="2000" dirty="0" smtClean="0">
                <a:solidFill>
                  <a:srgbClr val="3333CC"/>
                </a:solidFill>
              </a:rPr>
              <a:t>detailed surface analysis via XPS, AES, TPD, SAM… (Purdue / PPPL Labs)</a:t>
            </a:r>
          </a:p>
          <a:p>
            <a:pPr>
              <a:buFontTx/>
              <a:buNone/>
              <a:defRPr/>
            </a:pPr>
            <a:r>
              <a:rPr lang="en-US" sz="2000" dirty="0" smtClean="0"/>
              <a:t>2. Assess Heat Flux handling in linear plasma facility:</a:t>
            </a:r>
          </a:p>
          <a:p>
            <a:pPr marL="713232">
              <a:defRPr/>
            </a:pPr>
            <a:r>
              <a:rPr lang="en-US" sz="2000" dirty="0" smtClean="0">
                <a:solidFill>
                  <a:srgbClr val="3333CC"/>
                </a:solidFill>
              </a:rPr>
              <a:t>PFC prototype tests with high power plasmas in Magnum PSI</a:t>
            </a:r>
            <a:endParaRPr lang="en-US" sz="2000" baseline="30000" dirty="0" smtClean="0">
              <a:solidFill>
                <a:srgbClr val="3333CC"/>
              </a:solidFill>
            </a:endParaRPr>
          </a:p>
          <a:p>
            <a:pPr>
              <a:buFontTx/>
              <a:buNone/>
              <a:defRPr/>
            </a:pPr>
            <a:r>
              <a:rPr lang="en-US" sz="2000" dirty="0" smtClean="0"/>
              <a:t>3. </a:t>
            </a:r>
            <a:r>
              <a:rPr lang="en-US" sz="2000" dirty="0" err="1" smtClean="0"/>
              <a:t>Tokamak</a:t>
            </a:r>
            <a:r>
              <a:rPr lang="en-US" sz="2000" dirty="0" smtClean="0"/>
              <a:t> integration: </a:t>
            </a:r>
          </a:p>
          <a:p>
            <a:pPr marL="713232"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XGC Kinetic modeling, non-equilibrium Li radiation</a:t>
            </a:r>
            <a:endParaRPr lang="en-US" sz="2000" dirty="0" smtClean="0">
              <a:solidFill>
                <a:srgbClr val="3333CC"/>
              </a:solidFill>
            </a:endParaRPr>
          </a:p>
          <a:p>
            <a:pPr marL="713232">
              <a:defRPr/>
            </a:pPr>
            <a:r>
              <a:rPr lang="en-US" sz="2000" dirty="0" smtClean="0">
                <a:solidFill>
                  <a:srgbClr val="3333CC"/>
                </a:solidFill>
              </a:rPr>
              <a:t>LTX liquid Li studies, MAPP -&gt; LTX then NSTX-U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marL="713232">
              <a:defRPr/>
            </a:pPr>
            <a:r>
              <a:rPr lang="en-US" sz="2000" dirty="0" smtClean="0">
                <a:solidFill>
                  <a:srgbClr val="3333CC"/>
                </a:solidFill>
              </a:rPr>
              <a:t>Li granule injector tests on EAST, then NSTX-U</a:t>
            </a:r>
          </a:p>
          <a:p>
            <a:pPr marL="713232">
              <a:defRPr/>
            </a:pPr>
            <a:r>
              <a:rPr lang="en-US" sz="2000" dirty="0" err="1" smtClean="0">
                <a:solidFill>
                  <a:srgbClr val="3333CC"/>
                </a:solidFill>
              </a:rPr>
              <a:t>Divertor</a:t>
            </a:r>
            <a:r>
              <a:rPr lang="en-US" sz="2000" dirty="0" smtClean="0">
                <a:solidFill>
                  <a:srgbClr val="3333CC"/>
                </a:solidFill>
              </a:rPr>
              <a:t> Li-PFC design, then testing in NSTX-U </a:t>
            </a:r>
            <a:endParaRPr lang="en-US" sz="2000" dirty="0">
              <a:solidFill>
                <a:srgbClr val="3333CC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D9D03B4-04A7-4E7B-A466-B33BBBF67579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705600" y="4495800"/>
            <a:ext cx="2362200" cy="1622425"/>
            <a:chOff x="6705600" y="4648200"/>
            <a:chExt cx="2362200" cy="1622165"/>
          </a:xfrm>
        </p:grpSpPr>
        <p:sp>
          <p:nvSpPr>
            <p:cNvPr id="9" name="TextBox 8"/>
            <p:cNvSpPr txBox="1"/>
            <p:nvPr/>
          </p:nvSpPr>
          <p:spPr>
            <a:xfrm>
              <a:off x="7315200" y="4862479"/>
              <a:ext cx="762000" cy="6460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 dirty="0">
                  <a:solidFill>
                    <a:schemeClr val="tx1"/>
                  </a:solidFill>
                  <a:latin typeface="+mj-lt"/>
                  <a:cs typeface="Arial" charset="0"/>
                </a:rPr>
                <a:t>C</a:t>
              </a:r>
            </a:p>
            <a:p>
              <a:pPr>
                <a:defRPr/>
              </a:pPr>
              <a:r>
                <a:rPr lang="en-US" sz="1800" i="0" dirty="0">
                  <a:solidFill>
                    <a:schemeClr val="bg2"/>
                  </a:solidFill>
                  <a:latin typeface="+mj-lt"/>
                  <a:cs typeface="Arial" charset="0"/>
                </a:rPr>
                <a:t>Mo</a:t>
              </a:r>
            </a:p>
          </p:txBody>
        </p:sp>
        <p:cxnSp>
          <p:nvCxnSpPr>
            <p:cNvPr id="8201" name="Straight Connector 9"/>
            <p:cNvCxnSpPr>
              <a:cxnSpLocks noChangeShapeType="1"/>
            </p:cNvCxnSpPr>
            <p:nvPr/>
          </p:nvCxnSpPr>
          <p:spPr bwMode="auto">
            <a:xfrm rot="16200000" flipH="1">
              <a:off x="6591697" y="5089662"/>
              <a:ext cx="380206" cy="152400"/>
            </a:xfrm>
            <a:prstGeom prst="line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202" name="Straight Connector 10"/>
            <p:cNvCxnSpPr>
              <a:cxnSpLocks noChangeShapeType="1"/>
            </p:cNvCxnSpPr>
            <p:nvPr/>
          </p:nvCxnSpPr>
          <p:spPr bwMode="auto">
            <a:xfrm rot="5400000">
              <a:off x="8043330" y="4800600"/>
              <a:ext cx="914400" cy="609600"/>
            </a:xfrm>
            <a:prstGeom prst="line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203" name="Straight Connector 11"/>
            <p:cNvCxnSpPr>
              <a:cxnSpLocks noChangeShapeType="1"/>
            </p:cNvCxnSpPr>
            <p:nvPr/>
          </p:nvCxnSpPr>
          <p:spPr bwMode="auto">
            <a:xfrm rot="5400000">
              <a:off x="6515497" y="5698468"/>
              <a:ext cx="685006" cy="1588"/>
            </a:xfrm>
            <a:prstGeom prst="line">
              <a:avLst/>
            </a:prstGeom>
            <a:noFill/>
            <a:ln w="114300" algn="ctr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204" name="Straight Connector 12"/>
            <p:cNvCxnSpPr>
              <a:cxnSpLocks noChangeShapeType="1"/>
            </p:cNvCxnSpPr>
            <p:nvPr/>
          </p:nvCxnSpPr>
          <p:spPr bwMode="auto">
            <a:xfrm rot="10800000" flipV="1">
              <a:off x="7302500" y="5613401"/>
              <a:ext cx="850900" cy="364069"/>
            </a:xfrm>
            <a:prstGeom prst="line">
              <a:avLst/>
            </a:prstGeom>
            <a:noFill/>
            <a:ln w="114300" algn="ctr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8205" name="Straight Connector 13"/>
            <p:cNvCxnSpPr>
              <a:cxnSpLocks noChangeShapeType="1"/>
            </p:cNvCxnSpPr>
            <p:nvPr/>
          </p:nvCxnSpPr>
          <p:spPr bwMode="auto">
            <a:xfrm>
              <a:off x="6908802" y="5984354"/>
              <a:ext cx="304800" cy="1588"/>
            </a:xfrm>
            <a:prstGeom prst="line">
              <a:avLst/>
            </a:prstGeom>
            <a:noFill/>
            <a:ln w="114300" algn="ctr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206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7658100" y="5926671"/>
              <a:ext cx="685800" cy="158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cxnSp>
          <p:nvCxnSpPr>
            <p:cNvPr id="8207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7239000" y="6040971"/>
              <a:ext cx="457200" cy="158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cxnSp>
          <p:nvCxnSpPr>
            <p:cNvPr id="8208" name="Straight Arrow Connector 16"/>
            <p:cNvCxnSpPr>
              <a:cxnSpLocks noChangeShapeType="1"/>
            </p:cNvCxnSpPr>
            <p:nvPr/>
          </p:nvCxnSpPr>
          <p:spPr bwMode="auto">
            <a:xfrm rot="10800000" flipV="1">
              <a:off x="7469188" y="5583770"/>
              <a:ext cx="531812" cy="228600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sp>
          <p:nvSpPr>
            <p:cNvPr id="18" name="TextBox 17"/>
            <p:cNvSpPr txBox="1"/>
            <p:nvPr/>
          </p:nvSpPr>
          <p:spPr>
            <a:xfrm>
              <a:off x="8153400" y="5659276"/>
              <a:ext cx="914400" cy="5856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0" i="0" dirty="0">
                  <a:latin typeface="+mn-lt"/>
                  <a:cs typeface="Arial" charset="0"/>
                </a:rPr>
                <a:t>Flowing Li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cs typeface="Arial" pitchFamily="34" charset="0"/>
              </a:rPr>
              <a:t>Solid Li surface coatings: pump D, increase energy confinement, eliminate ELMs, but confine impurities too well</a:t>
            </a:r>
            <a:endParaRPr lang="en-US" sz="200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1F7EB6-010D-437C-9F6E-DEC471E55EF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327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Content Placeholder 2"/>
          <p:cNvSpPr>
            <a:spLocks noGrp="1"/>
          </p:cNvSpPr>
          <p:nvPr>
            <p:ph idx="1"/>
          </p:nvPr>
        </p:nvSpPr>
        <p:spPr>
          <a:xfrm>
            <a:off x="3178175" y="1219200"/>
            <a:ext cx="1241425" cy="4114800"/>
          </a:xfrm>
        </p:spPr>
        <p:txBody>
          <a:bodyPr/>
          <a:lstStyle/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latin typeface="Arial Narrow" pitchFamily="34" charset="0"/>
              </a:rPr>
              <a:t>Without Li</a:t>
            </a:r>
          </a:p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With Li</a:t>
            </a:r>
          </a:p>
          <a:p>
            <a:pPr marL="231775" indent="-231775">
              <a:lnSpc>
                <a:spcPct val="80000"/>
              </a:lnSpc>
              <a:buFontTx/>
              <a:buChar char="◄"/>
            </a:pPr>
            <a:endParaRPr lang="en-US" sz="1600" b="1" smtClean="0">
              <a:latin typeface="Arial Narrow" pitchFamily="34" charset="0"/>
            </a:endParaRPr>
          </a:p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ELM-free, reduced divertor recycling</a:t>
            </a:r>
          </a:p>
          <a:p>
            <a:pPr marL="231775" indent="-231775">
              <a:lnSpc>
                <a:spcPct val="80000"/>
              </a:lnSpc>
              <a:buFontTx/>
              <a:buChar char="◄"/>
            </a:pPr>
            <a:endParaRPr lang="en-US" sz="800" b="1" smtClean="0">
              <a:latin typeface="Arial Narrow" pitchFamily="34" charset="0"/>
            </a:endParaRPr>
          </a:p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Lower NBI to avoid </a:t>
            </a:r>
            <a:r>
              <a:rPr lang="en-US" sz="1600" b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 limit</a:t>
            </a:r>
          </a:p>
          <a:p>
            <a:pPr marL="231775" indent="-231775">
              <a:lnSpc>
                <a:spcPct val="80000"/>
              </a:lnSpc>
              <a:buFontTx/>
              <a:buChar char="◄"/>
            </a:pPr>
            <a:endParaRPr lang="en-US" sz="1600" b="1" smtClean="0">
              <a:solidFill>
                <a:srgbClr val="FF0000"/>
              </a:solidFill>
              <a:latin typeface="Arial Narrow" pitchFamily="34" charset="0"/>
            </a:endParaRPr>
          </a:p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Similar stored energy</a:t>
            </a:r>
          </a:p>
          <a:p>
            <a:pPr marL="231775" indent="-231775">
              <a:lnSpc>
                <a:spcPct val="80000"/>
              </a:lnSpc>
              <a:buFontTx/>
              <a:buChar char="◄"/>
            </a:pPr>
            <a:endParaRPr lang="en-US" sz="1600" b="1" smtClean="0">
              <a:solidFill>
                <a:srgbClr val="FF0000"/>
              </a:solidFill>
              <a:latin typeface="Arial Narrow" pitchFamily="34" charset="0"/>
            </a:endParaRPr>
          </a:p>
          <a:p>
            <a:pPr marL="231775" indent="-231775">
              <a:lnSpc>
                <a:spcPct val="80000"/>
              </a:lnSpc>
              <a:buFontTx/>
              <a:buChar char="◄"/>
            </a:pPr>
            <a:r>
              <a:rPr lang="en-US" sz="1600" b="1" smtClean="0">
                <a:solidFill>
                  <a:srgbClr val="FF0000"/>
                </a:solidFill>
                <a:latin typeface="Arial Narrow" pitchFamily="34" charset="0"/>
              </a:rPr>
              <a:t>H-factor increases up to 40%</a:t>
            </a:r>
          </a:p>
        </p:txBody>
      </p:sp>
      <p:pic>
        <p:nvPicPr>
          <p:cNvPr id="23558" name="Picture 10" descr="pac29-li-inv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2667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620000" y="1524000"/>
            <a:ext cx="152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Monotonic increase in electron density</a:t>
            </a: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 </a:t>
            </a: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1600" i="0" kern="0" dirty="0">
              <a:solidFill>
                <a:srgbClr val="FF0000"/>
              </a:solidFill>
              <a:latin typeface="Arial Narrow" pitchFamily="34" charset="0"/>
              <a:cs typeface="+mn-cs"/>
            </a:endParaRP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Deuterium inventory pumped out </a:t>
            </a: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endParaRPr lang="en-US" sz="1600" i="0" kern="0" dirty="0">
              <a:solidFill>
                <a:srgbClr val="FF0000"/>
              </a:solidFill>
              <a:latin typeface="Arial Narrow" pitchFamily="34" charset="0"/>
              <a:cs typeface="+mn-cs"/>
            </a:endParaRP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But carbon inventory increases  (</a:t>
            </a:r>
            <a:r>
              <a:rPr lang="en-US" sz="1600" i="0" kern="0" dirty="0" err="1">
                <a:solidFill>
                  <a:srgbClr val="FF0000"/>
                </a:solidFill>
                <a:latin typeface="Arial Narrow" pitchFamily="34" charset="0"/>
                <a:cs typeface="+mn-cs"/>
              </a:rPr>
              <a:t>Z</a:t>
            </a:r>
            <a:r>
              <a:rPr lang="en-US" sz="1600" i="0" kern="0" baseline="-25000" dirty="0" err="1">
                <a:solidFill>
                  <a:srgbClr val="FF0000"/>
                </a:solidFill>
                <a:latin typeface="Arial Narrow" pitchFamily="34" charset="0"/>
                <a:cs typeface="+mn-cs"/>
              </a:rPr>
              <a:t>eff</a:t>
            </a: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 ~ 3-4) </a:t>
            </a: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endParaRPr lang="en-US" sz="1000" i="0" kern="0" dirty="0">
              <a:solidFill>
                <a:srgbClr val="FF0000"/>
              </a:solidFill>
              <a:latin typeface="Arial Narrow" pitchFamily="34" charset="0"/>
              <a:cs typeface="+mn-cs"/>
            </a:endParaRPr>
          </a:p>
          <a:p>
            <a:pPr marL="231775" indent="-231775" eaLnBrk="0" hangingPunct="0">
              <a:lnSpc>
                <a:spcPct val="80000"/>
              </a:lnSpc>
              <a:spcBef>
                <a:spcPct val="20000"/>
              </a:spcBef>
              <a:buFont typeface="Arial Narrow" pitchFamily="34" charset="0"/>
              <a:buChar char="◄"/>
              <a:defRPr/>
            </a:pPr>
            <a:r>
              <a:rPr lang="en-US" sz="16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Li inventory rises slowly, concentration is very low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5886450"/>
            <a:ext cx="6096000" cy="590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800" i="0" dirty="0">
                <a:solidFill>
                  <a:schemeClr val="accent2"/>
                </a:solidFill>
              </a:rPr>
              <a:t>Based on these results, NSTX is shifting emphasis from D inventory control to C impurity reduction</a:t>
            </a:r>
          </a:p>
        </p:txBody>
      </p:sp>
      <p:cxnSp>
        <p:nvCxnSpPr>
          <p:cNvPr id="23561" name="Straight Connector 25"/>
          <p:cNvCxnSpPr>
            <a:cxnSpLocks noChangeShapeType="1"/>
          </p:cNvCxnSpPr>
          <p:nvPr/>
        </p:nvCxnSpPr>
        <p:spPr bwMode="auto">
          <a:xfrm rot="5400000">
            <a:off x="2171700" y="3390900"/>
            <a:ext cx="4800600" cy="0"/>
          </a:xfrm>
          <a:prstGeom prst="line">
            <a:avLst/>
          </a:prstGeom>
          <a:noFill/>
          <a:ln w="57150" algn="ctr">
            <a:solidFill>
              <a:schemeClr val="accent2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Lithium coatings will continue to </a:t>
            </a:r>
            <a:br>
              <a:rPr lang="en-US" smtClean="0"/>
            </a:br>
            <a:r>
              <a:rPr lang="en-US" smtClean="0"/>
              <a:t>be an important research tool for NSTX-U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309688"/>
            <a:ext cx="41148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4343400"/>
            <a:ext cx="4191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Energy confinement increases continuously with increased Li evaporation in NSTX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High confinement very important for FNSF and other next-steps</a:t>
            </a:r>
          </a:p>
          <a:p>
            <a:pPr marL="228600" indent="-228600" eaLnBrk="0" hangingPunct="0">
              <a:spcBef>
                <a:spcPct val="20000"/>
              </a:spcBef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	</a:t>
            </a:r>
            <a:r>
              <a:rPr lang="en-US" sz="200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what is </a:t>
            </a:r>
            <a:r>
              <a:rPr lang="en-US" sz="2000" i="0" kern="0" dirty="0" err="1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  <a:cs typeface="+mn-cs"/>
              </a:rPr>
              <a:t>t</a:t>
            </a:r>
            <a:r>
              <a:rPr lang="en-US" sz="2000" i="0" kern="0" baseline="-25000" dirty="0" err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r>
              <a:rPr lang="en-US" sz="200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 upper bound?</a:t>
            </a:r>
            <a:endParaRPr lang="en-US" sz="1800" i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676650"/>
            <a:ext cx="15240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95800" y="1066800"/>
            <a:ext cx="441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Work with LTX to understand Li chemistry, impact of wall temperature, Li coating thickness</a:t>
            </a: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endParaRPr lang="en-US" sz="400" b="0" i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Assess D pumping vs. surface conditions (MAPP), lab-based surface studies, PFC spectroscopy</a:t>
            </a: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endParaRPr lang="en-US" sz="400" b="0" i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Design/develop methods to increase Li coating coverage:</a:t>
            </a:r>
          </a:p>
          <a:p>
            <a:pPr marL="461963" lvl="1" indent="-230188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Arial" charset="0"/>
              </a:rPr>
              <a:t>upward evaporation</a:t>
            </a:r>
          </a:p>
          <a:p>
            <a:pPr marL="461963" lvl="1" indent="-230188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 err="1">
                <a:solidFill>
                  <a:schemeClr val="accent2"/>
                </a:solidFill>
                <a:latin typeface="+mn-lt"/>
                <a:ea typeface="ＭＳ Ｐゴシック" pitchFamily="34" charset="-128"/>
                <a:cs typeface="Arial" charset="0"/>
              </a:rPr>
              <a:t>evap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Arial" charset="0"/>
              </a:rPr>
              <a:t> into neutral gas</a:t>
            </a:r>
          </a:p>
          <a:p>
            <a:pPr marL="461963" lvl="1" indent="-230188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Arial" charset="0"/>
              </a:rPr>
              <a:t>Li paint sprayer</a:t>
            </a: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endParaRPr lang="en-US" sz="400" b="0" i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Assess impact of full wall   coverage on pumping, confinement</a:t>
            </a: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endParaRPr lang="en-US" sz="400" b="0" i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marL="176213" indent="-17621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Test Li coatings for pumping longer </a:t>
            </a:r>
            <a:r>
              <a:rPr lang="en-US" sz="2000" b="0" i="0" kern="0" dirty="0" err="1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pulse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rPr>
              <a:t> NSTX-U plasmas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F3A7D8-0FDA-4D28-A138-BDE0FE4668A9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5848" name="Rectangle 7"/>
          <p:cNvSpPr>
            <a:spLocks noChangeArrowheads="1"/>
          </p:cNvSpPr>
          <p:nvPr/>
        </p:nvSpPr>
        <p:spPr bwMode="auto">
          <a:xfrm>
            <a:off x="893763" y="990600"/>
            <a:ext cx="3068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R. Maingi, et al., PRL 107, 145004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NSTX is a world leader in assessing lithium plasma facing components as a possible PMI solution for magnetic fusion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200" y="2438400"/>
            <a:ext cx="5715000" cy="1371600"/>
          </a:xfrm>
        </p:spPr>
        <p:txBody>
          <a:bodyPr/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defRPr/>
            </a:pPr>
            <a:r>
              <a:rPr lang="sv-SE" sz="2000" b="1" u="sng" dirty="0" smtClean="0">
                <a:cs typeface="Arial" pitchFamily="34" charset="0"/>
              </a:rPr>
              <a:t>Liquid Lithium Divertor (LLD) motivation: </a:t>
            </a:r>
          </a:p>
          <a:p>
            <a:pPr marL="457200" lvl="1" indent="-2286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800" dirty="0" smtClean="0">
                <a:cs typeface="Arial" pitchFamily="34" charset="0"/>
              </a:rPr>
              <a:t>Provide volume D pumping capacity (&gt; solid Li coatings) for increased pumping and duration</a:t>
            </a:r>
          </a:p>
          <a:p>
            <a:pPr marL="457200" lvl="1" indent="-2286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800" dirty="0" smtClean="0">
                <a:cs typeface="Arial" pitchFamily="34" charset="0"/>
              </a:rPr>
              <a:t>Potential for handling high heat flux (longer term)</a:t>
            </a:r>
          </a:p>
          <a:p>
            <a:pPr marL="577850" lvl="1" indent="-177800">
              <a:lnSpc>
                <a:spcPct val="90000"/>
              </a:lnSpc>
              <a:spcAft>
                <a:spcPts val="600"/>
              </a:spcAft>
              <a:defRPr/>
            </a:pPr>
            <a:endParaRPr lang="en-US" sz="1600" dirty="0" smtClean="0">
              <a:cs typeface="Arial" pitchFamily="34" charset="0"/>
            </a:endParaRPr>
          </a:p>
          <a:p>
            <a:pPr marL="577850" lvl="1" indent="-177800">
              <a:lnSpc>
                <a:spcPct val="90000"/>
              </a:lnSpc>
              <a:spcAft>
                <a:spcPts val="600"/>
              </a:spcAft>
              <a:defRPr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177800" indent="-177800">
              <a:spcAft>
                <a:spcPts val="600"/>
              </a:spcAft>
              <a:defRPr/>
            </a:pPr>
            <a:endParaRPr lang="en-US" sz="2000" dirty="0" smtClean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228600" y="3925888"/>
            <a:ext cx="8686800" cy="2627312"/>
            <a:chOff x="1461654" y="3200400"/>
            <a:chExt cx="7897091" cy="2388038"/>
          </a:xfrm>
        </p:grpSpPr>
        <p:sp>
          <p:nvSpPr>
            <p:cNvPr id="22540" name="Text Box 73"/>
            <p:cNvSpPr txBox="1">
              <a:spLocks noChangeArrowheads="1"/>
            </p:cNvSpPr>
            <p:nvPr/>
          </p:nvSpPr>
          <p:spPr bwMode="auto">
            <a:xfrm>
              <a:off x="4191000" y="5018463"/>
              <a:ext cx="1911927" cy="5372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7800" indent="-1778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chemeClr val="tx1"/>
                  </a:solidFill>
                  <a:latin typeface="Arial Narrow" pitchFamily="34" charset="0"/>
                </a:rPr>
                <a:t>	LLD surface cross section: plasma sprayed porous Mo</a:t>
              </a:r>
            </a:p>
          </p:txBody>
        </p:sp>
        <p:pic>
          <p:nvPicPr>
            <p:cNvPr id="22541" name="Picture 8" descr="10E0111-10"/>
            <p:cNvPicPr>
              <a:picLocks noChangeAspect="1" noChangeArrowheads="1"/>
            </p:cNvPicPr>
            <p:nvPr/>
          </p:nvPicPr>
          <p:blipFill>
            <a:blip r:embed="rId3" cstate="print"/>
            <a:srcRect l="14667" t="20000" r="14667"/>
            <a:stretch>
              <a:fillRect/>
            </a:stretch>
          </p:blipFill>
          <p:spPr bwMode="auto">
            <a:xfrm>
              <a:off x="1600200" y="3200400"/>
              <a:ext cx="2438400" cy="184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3276600"/>
              <a:ext cx="2122713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3" name="TextBox 16"/>
            <p:cNvSpPr txBox="1">
              <a:spLocks noChangeArrowheads="1"/>
            </p:cNvSpPr>
            <p:nvPr/>
          </p:nvSpPr>
          <p:spPr bwMode="auto">
            <a:xfrm>
              <a:off x="6216568" y="4900138"/>
              <a:ext cx="3142177" cy="68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i="0" u="sng">
                  <a:solidFill>
                    <a:srgbClr val="FF0000"/>
                  </a:solidFill>
                  <a:latin typeface="Arial Narrow" pitchFamily="34" charset="0"/>
                </a:rPr>
                <a:t>Controlled scans of strike-point location:</a:t>
              </a:r>
            </a:p>
            <a:p>
              <a:pPr>
                <a:lnSpc>
                  <a:spcPct val="90000"/>
                </a:lnSpc>
              </a:pPr>
              <a:r>
                <a:rPr lang="en-US" sz="1600" i="0">
                  <a:solidFill>
                    <a:schemeClr val="tx1"/>
                  </a:solidFill>
                  <a:latin typeface="Arial Narrow" pitchFamily="34" charset="0"/>
                </a:rPr>
                <a:t>On inboard divertor</a:t>
              </a:r>
            </a:p>
            <a:p>
              <a:pPr>
                <a:lnSpc>
                  <a:spcPct val="90000"/>
                </a:lnSpc>
              </a:pPr>
              <a:r>
                <a:rPr lang="en-US" sz="1600" i="0">
                  <a:latin typeface="Arial Narrow" pitchFamily="34" charset="0"/>
                </a:rPr>
                <a:t>On LLD (outboard divertor)</a:t>
              </a:r>
            </a:p>
          </p:txBody>
        </p:sp>
        <p:grpSp>
          <p:nvGrpSpPr>
            <p:cNvPr id="3" name="Group 37"/>
            <p:cNvGrpSpPr>
              <a:grpSpLocks/>
            </p:cNvGrpSpPr>
            <p:nvPr/>
          </p:nvGrpSpPr>
          <p:grpSpPr bwMode="auto">
            <a:xfrm>
              <a:off x="4633912" y="3200400"/>
              <a:ext cx="1233488" cy="1752600"/>
              <a:chOff x="4557712" y="2819400"/>
              <a:chExt cx="1690688" cy="2286000"/>
            </a:xfrm>
          </p:grpSpPr>
          <p:pic>
            <p:nvPicPr>
              <p:cNvPr id="22547" name="Picture 74" descr="V3-09-25 transverse 100x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0000" contrast="56000"/>
              </a:blip>
              <a:srcRect l="45139"/>
              <a:stretch>
                <a:fillRect/>
              </a:stretch>
            </p:blipFill>
            <p:spPr bwMode="auto">
              <a:xfrm>
                <a:off x="4557712" y="2819400"/>
                <a:ext cx="1690688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48" name="Text Box 75"/>
              <p:cNvSpPr txBox="1">
                <a:spLocks noChangeArrowheads="1"/>
              </p:cNvSpPr>
              <p:nvPr/>
            </p:nvSpPr>
            <p:spPr bwMode="auto">
              <a:xfrm>
                <a:off x="4672244" y="2942723"/>
                <a:ext cx="1334583" cy="32845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77800" indent="-177800" algn="ctr">
                  <a:spcBef>
                    <a:spcPct val="50000"/>
                  </a:spcBef>
                </a:pPr>
                <a:r>
                  <a:rPr lang="en-US" sz="900">
                    <a:solidFill>
                      <a:schemeClr val="bg1"/>
                    </a:solidFill>
                    <a:latin typeface="Arial" pitchFamily="34" charset="0"/>
                    <a:cs typeface="Times New Roman" pitchFamily="18" charset="0"/>
                  </a:rPr>
                  <a:t>   Average Mo porosity: 45%</a:t>
                </a:r>
              </a:p>
            </p:txBody>
          </p:sp>
        </p:grpSp>
        <p:sp>
          <p:nvSpPr>
            <p:cNvPr id="22545" name="TextBox 20"/>
            <p:cNvSpPr txBox="1">
              <a:spLocks noChangeArrowheads="1"/>
            </p:cNvSpPr>
            <p:nvPr/>
          </p:nvSpPr>
          <p:spPr bwMode="auto">
            <a:xfrm>
              <a:off x="1461654" y="5113595"/>
              <a:ext cx="2632364" cy="442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i="0">
                  <a:solidFill>
                    <a:srgbClr val="FF0000"/>
                  </a:solidFill>
                  <a:latin typeface="Arial Narrow" pitchFamily="34" charset="0"/>
                </a:rPr>
                <a:t>4 heatable LLD plates (Mo on Cu)</a:t>
              </a:r>
              <a:r>
                <a:rPr lang="en-US" sz="1600" i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i="0">
                  <a:solidFill>
                    <a:schemeClr val="tx1"/>
                  </a:solidFill>
                  <a:latin typeface="Arial Narrow" pitchFamily="34" charset="0"/>
                </a:rPr>
                <a:t>Surface temp: 160 – 350+ °C</a:t>
              </a:r>
            </a:p>
          </p:txBody>
        </p:sp>
        <p:cxnSp>
          <p:nvCxnSpPr>
            <p:cNvPr id="22546" name="Straight Arrow Connector 22"/>
            <p:cNvCxnSpPr>
              <a:cxnSpLocks noChangeShapeType="1"/>
            </p:cNvCxnSpPr>
            <p:nvPr/>
          </p:nvCxnSpPr>
          <p:spPr bwMode="auto">
            <a:xfrm rot="16200000" flipV="1">
              <a:off x="2133601" y="4724400"/>
              <a:ext cx="609600" cy="152400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76200" y="114300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i="0" u="sng" kern="0" dirty="0">
                <a:solidFill>
                  <a:schemeClr val="tx1"/>
                </a:solidFill>
                <a:latin typeface="Arial" pitchFamily="34" charset="0"/>
              </a:rPr>
              <a:t>Solid Li surface coatings</a:t>
            </a:r>
            <a:r>
              <a:rPr lang="en-US" sz="2000" i="0" kern="0" dirty="0">
                <a:solidFill>
                  <a:schemeClr val="tx1"/>
                </a:solidFill>
                <a:latin typeface="Arial" pitchFamily="34" charset="0"/>
              </a:rPr>
              <a:t>:  </a:t>
            </a:r>
            <a:r>
              <a:rPr lang="en-US" sz="2000" b="0" i="0" kern="0" dirty="0">
                <a:solidFill>
                  <a:schemeClr val="tx1"/>
                </a:solidFill>
                <a:latin typeface="Arial" pitchFamily="34" charset="0"/>
              </a:rPr>
              <a:t>Pump D, increase confinement, stored energy, and pulse length, eliminate ELMs, reduce core MHD instabilities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781800" y="982663"/>
            <a:ext cx="2122488" cy="2827337"/>
            <a:chOff x="6934199" y="983304"/>
            <a:chExt cx="1969524" cy="2598096"/>
          </a:xfrm>
        </p:grpSpPr>
        <p:sp>
          <p:nvSpPr>
            <p:cNvPr id="22536" name="Line 9"/>
            <p:cNvSpPr>
              <a:spLocks noChangeShapeType="1"/>
            </p:cNvSpPr>
            <p:nvPr/>
          </p:nvSpPr>
          <p:spPr bwMode="auto">
            <a:xfrm>
              <a:off x="7474527" y="2269804"/>
              <a:ext cx="524958" cy="371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pic>
          <p:nvPicPr>
            <p:cNvPr id="2253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4199" y="983304"/>
              <a:ext cx="1969524" cy="2598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Rectangle 26"/>
            <p:cNvSpPr>
              <a:spLocks noChangeArrowheads="1"/>
            </p:cNvSpPr>
            <p:nvPr/>
          </p:nvSpPr>
          <p:spPr bwMode="auto">
            <a:xfrm>
              <a:off x="8305800" y="3352800"/>
              <a:ext cx="152400" cy="228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2539" name="Rectangle 27"/>
            <p:cNvSpPr>
              <a:spLocks noChangeArrowheads="1"/>
            </p:cNvSpPr>
            <p:nvPr/>
          </p:nvSpPr>
          <p:spPr bwMode="auto">
            <a:xfrm>
              <a:off x="8305800" y="3276600"/>
              <a:ext cx="76200" cy="3048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30" name="Right Arrow 29"/>
          <p:cNvSpPr/>
          <p:nvPr/>
        </p:nvSpPr>
        <p:spPr bwMode="auto">
          <a:xfrm>
            <a:off x="5867400" y="1143000"/>
            <a:ext cx="78105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887413"/>
          </a:xfrm>
        </p:spPr>
        <p:txBody>
          <a:bodyPr/>
          <a:lstStyle/>
          <a:p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Operation with outer strike-point on liquid lithium </a:t>
            </a:r>
            <a:r>
              <a:rPr lang="en-US" sz="2200" dirty="0" err="1" smtClean="0">
                <a:solidFill>
                  <a:srgbClr val="0033CC"/>
                </a:solidFill>
                <a:ea typeface="ＭＳ Ｐゴシック" pitchFamily="34" charset="-128"/>
              </a:rPr>
              <a:t>divertor</a:t>
            </a:r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 (LLD)</a:t>
            </a:r>
            <a:b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(porous Mo coated w/ Li) compatible w/ high plasma performance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581400" y="4038600"/>
            <a:ext cx="5562600" cy="1447800"/>
          </a:xfrm>
        </p:spPr>
        <p:txBody>
          <a:bodyPr/>
          <a:lstStyle/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ea typeface="ＭＳ Ｐゴシック" pitchFamily="34" charset="-128"/>
              </a:rPr>
              <a:t>Strike-point on inner C </a:t>
            </a:r>
            <a:r>
              <a:rPr lang="en-US" sz="1800" b="1" dirty="0" err="1" smtClean="0">
                <a:ea typeface="ＭＳ Ｐゴシック" pitchFamily="34" charset="-128"/>
              </a:rPr>
              <a:t>divertor</a:t>
            </a:r>
            <a:r>
              <a:rPr lang="en-US" sz="1800" b="1" dirty="0" smtClean="0">
                <a:ea typeface="ＭＳ Ｐゴシック" pitchFamily="34" charset="-128"/>
              </a:rPr>
              <a:t> (no ELMs)</a:t>
            </a:r>
          </a:p>
          <a:p>
            <a:pPr marL="515878" lvl="1" indent="-115874">
              <a:lnSpc>
                <a:spcPts val="1800"/>
              </a:lnSpc>
              <a:buNone/>
            </a:pPr>
            <a:endParaRPr lang="en-US" sz="1100" b="1" dirty="0" smtClean="0">
              <a:ea typeface="ＭＳ Ｐゴシック" pitchFamily="34" charset="-128"/>
            </a:endParaRPr>
          </a:p>
          <a:p>
            <a:pPr marL="515878" lvl="1" indent="-115874">
              <a:lnSpc>
                <a:spcPts val="1800"/>
              </a:lnSpc>
              <a:buNone/>
            </a:pPr>
            <a:endParaRPr lang="en-US" sz="1600" b="1" dirty="0" smtClean="0">
              <a:ea typeface="ＭＳ Ｐゴシック" pitchFamily="34" charset="-128"/>
            </a:endParaRPr>
          </a:p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Strike-point on LLD, T</a:t>
            </a:r>
            <a:r>
              <a:rPr lang="en-US" sz="18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LLD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 &lt; </a:t>
            </a:r>
            <a:r>
              <a:rPr lang="en-US" sz="1800" b="1" dirty="0" err="1" smtClean="0">
                <a:solidFill>
                  <a:srgbClr val="FF0000"/>
                </a:solidFill>
                <a:ea typeface="ＭＳ Ｐゴシック" pitchFamily="34" charset="-128"/>
              </a:rPr>
              <a:t>T</a:t>
            </a:r>
            <a:r>
              <a:rPr lang="en-US" sz="1800" b="1" baseline="-25000" dirty="0" err="1" smtClean="0">
                <a:solidFill>
                  <a:srgbClr val="FF0000"/>
                </a:solidFill>
                <a:ea typeface="ＭＳ Ｐゴシック" pitchFamily="34" charset="-128"/>
              </a:rPr>
              <a:t>Li</a:t>
            </a:r>
            <a:r>
              <a:rPr lang="en-US" sz="18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-melt</a:t>
            </a:r>
          </a:p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Strike-point on LLD, T</a:t>
            </a:r>
            <a:r>
              <a:rPr lang="en-US" sz="18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LLD</a:t>
            </a: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 &gt; </a:t>
            </a:r>
            <a:r>
              <a:rPr lang="en-US" sz="1800" b="1" dirty="0" err="1" smtClean="0">
                <a:solidFill>
                  <a:srgbClr val="0033CC"/>
                </a:solidFill>
                <a:ea typeface="ＭＳ Ｐゴシック" pitchFamily="34" charset="-128"/>
              </a:rPr>
              <a:t>T</a:t>
            </a:r>
            <a:r>
              <a:rPr lang="en-US" sz="1800" b="1" baseline="-25000" dirty="0" err="1" smtClean="0">
                <a:solidFill>
                  <a:srgbClr val="0033CC"/>
                </a:solidFill>
                <a:ea typeface="ＭＳ Ｐゴシック" pitchFamily="34" charset="-128"/>
              </a:rPr>
              <a:t>Li</a:t>
            </a:r>
            <a:r>
              <a:rPr lang="en-US" sz="18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-melt</a:t>
            </a: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 </a:t>
            </a:r>
            <a:r>
              <a:rPr lang="en-US" sz="1100" b="1" dirty="0" smtClean="0">
                <a:solidFill>
                  <a:srgbClr val="0033CC"/>
                </a:solidFill>
                <a:ea typeface="ＭＳ Ｐゴシック" pitchFamily="34" charset="-128"/>
              </a:rPr>
              <a:t>(+ fueling differences</a:t>
            </a:r>
            <a:r>
              <a:rPr lang="en-US" sz="1000" b="1" dirty="0" smtClean="0">
                <a:solidFill>
                  <a:srgbClr val="0033CC"/>
                </a:solidFill>
                <a:ea typeface="ＭＳ Ｐゴシック" pitchFamily="34" charset="-128"/>
              </a:rPr>
              <a:t>)</a:t>
            </a:r>
            <a:endParaRPr lang="en-US" sz="1400" b="1" dirty="0" smtClean="0">
              <a:solidFill>
                <a:srgbClr val="0033CC"/>
              </a:solidFill>
              <a:ea typeface="ＭＳ Ｐゴシック" pitchFamily="34" charset="-128"/>
            </a:endParaRP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4248150" y="5559426"/>
            <a:ext cx="4133850" cy="33854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4" rIns="0" bIns="45714">
            <a:spAutoFit/>
          </a:bodyPr>
          <a:lstStyle/>
          <a:p>
            <a:pPr marL="114287" lvl="1" indent="-114287">
              <a:buFont typeface="Arial" pitchFamily="34" charset="0"/>
              <a:buChar char="•"/>
              <a:defRPr/>
            </a:pPr>
            <a:r>
              <a:rPr lang="en-US" sz="1600" i="0" dirty="0">
                <a:solidFill>
                  <a:schemeClr val="tx1"/>
                </a:solidFill>
              </a:rPr>
              <a:t>No ELMs, </a:t>
            </a:r>
            <a:r>
              <a:rPr lang="en-US" sz="1600" i="0" dirty="0">
                <a:solidFill>
                  <a:srgbClr val="FF0000"/>
                </a:solidFill>
              </a:rPr>
              <a:t>no </a:t>
            </a:r>
            <a:r>
              <a:rPr lang="en-US" sz="1600" i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i="0" dirty="0">
                <a:solidFill>
                  <a:srgbClr val="FF0000"/>
                </a:solidFill>
              </a:rPr>
              <a:t>small, </a:t>
            </a:r>
            <a:r>
              <a:rPr lang="en-US" sz="1600" i="0" dirty="0">
                <a:solidFill>
                  <a:srgbClr val="0033CC"/>
                </a:solidFill>
              </a:rPr>
              <a:t>small </a:t>
            </a:r>
            <a:r>
              <a:rPr lang="en-US" sz="1600" i="0" dirty="0">
                <a:solidFill>
                  <a:srgbClr val="0033CC"/>
                </a:solidFill>
                <a:sym typeface="Wingdings" pitchFamily="2" charset="2"/>
              </a:rPr>
              <a:t> l</a:t>
            </a:r>
            <a:r>
              <a:rPr lang="en-US" sz="1600" i="0" dirty="0">
                <a:solidFill>
                  <a:srgbClr val="0033CC"/>
                </a:solidFill>
              </a:rPr>
              <a:t>arger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52400" y="6107114"/>
            <a:ext cx="891540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115874" lvl="1" indent="-115874" algn="ctr">
              <a:defRPr/>
            </a:pPr>
            <a:r>
              <a:rPr lang="en-US" sz="1800" i="0" dirty="0">
                <a:solidFill>
                  <a:schemeClr val="tx1"/>
                </a:solidFill>
              </a:rPr>
              <a:t>Li + plasma-facing component research will be continued, extended in NSTX-U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3400" y="3505200"/>
            <a:ext cx="3124200" cy="2514600"/>
            <a:chOff x="-1782763" y="609600"/>
            <a:chExt cx="6278563" cy="5191125"/>
          </a:xfrm>
        </p:grpSpPr>
        <p:pic>
          <p:nvPicPr>
            <p:cNvPr id="368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52600" y="609600"/>
              <a:ext cx="6221413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782763" y="5029200"/>
              <a:ext cx="6278563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192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20"/>
          <p:cNvSpPr txBox="1">
            <a:spLocks noChangeArrowheads="1"/>
          </p:cNvSpPr>
          <p:nvPr/>
        </p:nvSpPr>
        <p:spPr bwMode="auto">
          <a:xfrm>
            <a:off x="1828800" y="1485901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0" bIns="45714">
            <a:spAutoFit/>
          </a:bodyPr>
          <a:lstStyle/>
          <a:p>
            <a:r>
              <a:rPr lang="en-US" sz="1400" dirty="0"/>
              <a:t>LLD</a:t>
            </a:r>
          </a:p>
        </p:txBody>
      </p:sp>
      <p:cxnSp>
        <p:nvCxnSpPr>
          <p:cNvPr id="36873" name="Straight Arrow Connector 24"/>
          <p:cNvCxnSpPr>
            <a:cxnSpLocks noChangeShapeType="1"/>
            <a:stCxn id="36872" idx="2"/>
          </p:cNvCxnSpPr>
          <p:nvPr/>
        </p:nvCxnSpPr>
        <p:spPr bwMode="auto">
          <a:xfrm rot="16200000" flipH="1">
            <a:off x="1751013" y="2138363"/>
            <a:ext cx="835025" cy="14605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68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0" y="12192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75" name="Straight Arrow Connector 24"/>
          <p:cNvCxnSpPr>
            <a:cxnSpLocks noChangeShapeType="1"/>
            <a:stCxn id="36872" idx="2"/>
          </p:cNvCxnSpPr>
          <p:nvPr/>
        </p:nvCxnSpPr>
        <p:spPr bwMode="auto">
          <a:xfrm rot="16200000" flipH="1">
            <a:off x="2493963" y="1395413"/>
            <a:ext cx="339725" cy="113665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5695214" y="1119189"/>
            <a:ext cx="1979498" cy="3080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LLD FY2010 results: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495800" y="1500188"/>
            <a:ext cx="4343400" cy="2310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228573" indent="-228573" eaLnBrk="0" hangingPunct="0">
              <a:lnSpc>
                <a:spcPts val="1999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i="0" dirty="0">
                <a:solidFill>
                  <a:srgbClr val="FF0000"/>
                </a:solidFill>
              </a:rPr>
              <a:t>LLD did not increase D pumping  beyond that achieved with </a:t>
            </a:r>
            <a:r>
              <a:rPr lang="en-US" sz="1800" i="0" dirty="0" err="1">
                <a:solidFill>
                  <a:srgbClr val="FF0000"/>
                </a:solidFill>
              </a:rPr>
              <a:t>LiTER</a:t>
            </a:r>
            <a:endParaRPr lang="en-US" sz="1800" i="0" dirty="0">
              <a:solidFill>
                <a:srgbClr val="FF0000"/>
              </a:solidFill>
            </a:endParaRP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No evidence of Mo from LLD in plasma during normal operation </a:t>
            </a: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Operation with strike-point on LLD can yield </a:t>
            </a:r>
            <a:r>
              <a:rPr lang="en-US" sz="1800" i="0" u="sng" dirty="0">
                <a:solidFill>
                  <a:srgbClr val="008080"/>
                </a:solidFill>
              </a:rPr>
              <a:t>reduced</a:t>
            </a:r>
            <a:r>
              <a:rPr lang="en-US" sz="1800" i="0" dirty="0">
                <a:solidFill>
                  <a:srgbClr val="008080"/>
                </a:solidFill>
              </a:rPr>
              <a:t> core impurities</a:t>
            </a: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Row of inboard Mo tiles installed for FY11-12 run, can re-use in NSTX-U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256FA-8733-4228-892A-99981D8A231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LLD with optimized pore size and layer thickness </a:t>
            </a:r>
            <a:br>
              <a:rPr lang="en-US" smtClean="0"/>
            </a:br>
            <a:r>
              <a:rPr lang="en-US" smtClean="0"/>
              <a:t>can provide stable lithium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5105400" cy="2667000"/>
          </a:xfrm>
        </p:spPr>
        <p:txBody>
          <a:bodyPr/>
          <a:lstStyle/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LLD filled with 67 </a:t>
            </a:r>
            <a:r>
              <a:rPr lang="en-US" sz="1800" dirty="0" err="1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g</a:t>
            </a: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-Li by evaporation, </a:t>
            </a:r>
            <a:b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</a:b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(twice that needed to fill the porosity). </a:t>
            </a:r>
          </a:p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No major Mo or macroscopic Li influx observed even with strike point on LLD.</a:t>
            </a:r>
            <a:endParaRPr lang="en-US" sz="1800" dirty="0" smtClean="0">
              <a:solidFill>
                <a:srgbClr val="1822CD"/>
              </a:solidFill>
            </a:endParaRPr>
          </a:p>
          <a:p>
            <a:pPr marL="182880" indent="-182880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No lithium ejection events from LLD observed during NSTX transients &gt; 100 kA/m</a:t>
            </a:r>
            <a:r>
              <a:rPr lang="en-US" sz="1800" baseline="30000" dirty="0" smtClean="0">
                <a:solidFill>
                  <a:srgbClr val="1822CD"/>
                </a:solidFill>
              </a:rPr>
              <a:t>2</a:t>
            </a:r>
          </a:p>
          <a:p>
            <a:pPr marL="582930" lvl="1" indent="-182880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1822CD"/>
                </a:solidFill>
              </a:rPr>
              <a:t>Thin layers and small pore diameters increase critical current (</a:t>
            </a:r>
            <a:r>
              <a:rPr lang="en-US" sz="1600" dirty="0" err="1" smtClean="0">
                <a:solidFill>
                  <a:srgbClr val="1822CD"/>
                </a:solidFill>
              </a:rPr>
              <a:t>J</a:t>
            </a:r>
            <a:r>
              <a:rPr lang="en-US" sz="1600" baseline="-25000" dirty="0" err="1" smtClean="0">
                <a:solidFill>
                  <a:srgbClr val="1822CD"/>
                </a:solidFill>
              </a:rPr>
              <a:t>crit</a:t>
            </a:r>
            <a:r>
              <a:rPr lang="en-US" sz="1600" dirty="0" smtClean="0">
                <a:solidFill>
                  <a:srgbClr val="1822CD"/>
                </a:solidFill>
              </a:rPr>
              <a:t>) for ejection.</a:t>
            </a:r>
          </a:p>
          <a:p>
            <a:pPr marL="557784" lvl="1" indent="-100584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 </a:t>
            </a:r>
            <a:r>
              <a:rPr lang="en-US" sz="1600" dirty="0" err="1" smtClean="0">
                <a:solidFill>
                  <a:srgbClr val="1822CD"/>
                </a:solidFill>
              </a:rPr>
              <a:t>Modelling</a:t>
            </a:r>
            <a:r>
              <a:rPr lang="en-US" sz="1600" dirty="0" smtClean="0">
                <a:solidFill>
                  <a:srgbClr val="1822CD"/>
                </a:solidFill>
              </a:rPr>
              <a:t> consistent with DIII-D Li-DIMES ejection at 10kA/m</a:t>
            </a:r>
            <a:r>
              <a:rPr lang="en-US" sz="1600" baseline="30000" dirty="0" smtClean="0">
                <a:solidFill>
                  <a:srgbClr val="1822CD"/>
                </a:solidFill>
              </a:rPr>
              <a:t>2</a:t>
            </a:r>
            <a:r>
              <a:rPr lang="en-US" sz="1600" dirty="0" smtClean="0">
                <a:solidFill>
                  <a:srgbClr val="1822CD"/>
                </a:solidFill>
              </a:rPr>
              <a:t> and NSTX experience.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7738" y="6019800"/>
            <a:ext cx="44624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latin typeface="+mn-lt"/>
                <a:cs typeface="Arial" charset="0"/>
              </a:rPr>
              <a:t>M.A. </a:t>
            </a:r>
            <a:r>
              <a:rPr lang="en-US" sz="1400" b="0" i="0" dirty="0" err="1">
                <a:latin typeface="+mn-lt"/>
                <a:cs typeface="Arial" charset="0"/>
              </a:rPr>
              <a:t>Jaworski</a:t>
            </a:r>
            <a:r>
              <a:rPr lang="en-US" sz="1400" b="0" i="0" dirty="0">
                <a:latin typeface="+mn-lt"/>
                <a:cs typeface="Arial" charset="0"/>
              </a:rPr>
              <a:t>, et al., J. </a:t>
            </a:r>
            <a:r>
              <a:rPr lang="en-US" sz="1400" b="0" i="0" dirty="0" err="1">
                <a:latin typeface="+mn-lt"/>
                <a:cs typeface="Arial" charset="0"/>
              </a:rPr>
              <a:t>Nucl</a:t>
            </a:r>
            <a:r>
              <a:rPr lang="en-US" sz="1400" b="0" i="0" dirty="0">
                <a:latin typeface="+mn-lt"/>
                <a:cs typeface="Arial" charset="0"/>
              </a:rPr>
              <a:t>. Mater. 415 (2011) S985. </a:t>
            </a:r>
          </a:p>
          <a:p>
            <a:pPr>
              <a:defRPr/>
            </a:pPr>
            <a:r>
              <a:rPr lang="en-US" sz="1400" b="0" i="0" dirty="0">
                <a:latin typeface="+mn-lt"/>
                <a:cs typeface="Arial" charset="0"/>
              </a:rPr>
              <a:t>D. Whyte, et al., Fusion Eng. Des. 72 (2004) 133.</a:t>
            </a:r>
          </a:p>
        </p:txBody>
      </p:sp>
      <p:pic>
        <p:nvPicPr>
          <p:cNvPr id="13317" name="Picture 74" descr="V3-09-25 transverse 100x"/>
          <p:cNvPicPr>
            <a:picLocks noChangeAspect="1" noChangeArrowheads="1"/>
          </p:cNvPicPr>
          <p:nvPr/>
        </p:nvPicPr>
        <p:blipFill>
          <a:blip r:embed="rId3" cstate="print">
            <a:lum bright="30000" contrast="56000"/>
          </a:blip>
          <a:srcRect l="45139"/>
          <a:stretch>
            <a:fillRect/>
          </a:stretch>
        </p:blipFill>
        <p:spPr bwMode="auto">
          <a:xfrm>
            <a:off x="2971800" y="914400"/>
            <a:ext cx="1671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73"/>
          <p:cNvSpPr txBox="1">
            <a:spLocks noChangeArrowheads="1"/>
          </p:cNvSpPr>
          <p:nvPr/>
        </p:nvSpPr>
        <p:spPr bwMode="auto">
          <a:xfrm>
            <a:off x="228600" y="3213100"/>
            <a:ext cx="44958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400" b="0" i="0">
                <a:solidFill>
                  <a:schemeClr val="tx1"/>
                </a:solidFill>
              </a:rPr>
              <a:t>	LLD surface cross section: plasma sprayed porous Mo</a:t>
            </a:r>
          </a:p>
        </p:txBody>
      </p:sp>
      <p:pic>
        <p:nvPicPr>
          <p:cNvPr id="13319" name="Picture 17" descr="10E0111-10"/>
          <p:cNvPicPr>
            <a:picLocks noChangeAspect="1" noChangeArrowheads="1"/>
          </p:cNvPicPr>
          <p:nvPr/>
        </p:nvPicPr>
        <p:blipFill>
          <a:blip r:embed="rId4" cstate="print"/>
          <a:srcRect l="14667" t="20000" r="14667"/>
          <a:stretch>
            <a:fillRect/>
          </a:stretch>
        </p:blipFill>
        <p:spPr bwMode="auto">
          <a:xfrm>
            <a:off x="0" y="914400"/>
            <a:ext cx="3028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Line 9"/>
          <p:cNvSpPr>
            <a:spLocks noChangeShapeType="1"/>
          </p:cNvSpPr>
          <p:nvPr/>
        </p:nvSpPr>
        <p:spPr bwMode="auto">
          <a:xfrm>
            <a:off x="300038" y="1787525"/>
            <a:ext cx="461962" cy="33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36513" y="1524000"/>
            <a:ext cx="593725" cy="276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800" i="0">
                <a:solidFill>
                  <a:schemeClr val="bg1"/>
                </a:solidFill>
              </a:rPr>
              <a:t>LLD</a:t>
            </a:r>
            <a:endParaRPr lang="en-US" i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3CA54099-8247-4431-9823-C9BEC8870CA2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17588"/>
            <a:ext cx="4114800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Flowing LLD will be studied as alternative means </a:t>
            </a:r>
            <a:br>
              <a:rPr lang="en-US" smtClean="0"/>
            </a:br>
            <a:r>
              <a:rPr lang="en-US" smtClean="0"/>
              <a:t>of particle and power exhaust, access to low recycling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791200" cy="5486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LLD, LTX </a:t>
            </a:r>
            <a:r>
              <a:rPr lang="en-US" dirty="0" smtClean="0">
                <a:sym typeface="Wingdings" pitchFamily="2" charset="2"/>
              </a:rPr>
              <a:t> l</a:t>
            </a:r>
            <a:r>
              <a:rPr lang="en-US" dirty="0" smtClean="0"/>
              <a:t>iquid Li required to achieve pumping persistence </a:t>
            </a:r>
          </a:p>
          <a:p>
            <a:pPr lvl="1">
              <a:defRPr/>
            </a:pPr>
            <a:r>
              <a:rPr lang="en-US" dirty="0" smtClean="0"/>
              <a:t>Flowing Li required to remove by-products of reactions with background gases</a:t>
            </a:r>
          </a:p>
          <a:p>
            <a:pPr>
              <a:defRPr/>
            </a:pPr>
            <a:r>
              <a:rPr lang="en-US" dirty="0" smtClean="0"/>
              <a:t>Substantial R&amp;D needed for flowing Li</a:t>
            </a:r>
          </a:p>
          <a:p>
            <a:pPr>
              <a:defRPr/>
            </a:pPr>
            <a:r>
              <a:rPr lang="en-US" dirty="0" smtClean="0"/>
              <a:t>Need to identify optimal choice of concept for pumping, power handling: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Slow-flowing thin film (</a:t>
            </a:r>
            <a:r>
              <a:rPr lang="en-US" dirty="0" err="1" smtClean="0"/>
              <a:t>FLiLi</a:t>
            </a:r>
            <a:r>
              <a:rPr lang="en-US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Capillary porous system (CPS)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Lithium infused trenches (</a:t>
            </a:r>
            <a:r>
              <a:rPr lang="en-US" dirty="0" err="1" smtClean="0"/>
              <a:t>LiMIT</a:t>
            </a:r>
            <a:r>
              <a:rPr lang="en-US" dirty="0" smtClean="0"/>
              <a:t>)</a:t>
            </a:r>
          </a:p>
          <a:p>
            <a:pPr marL="749212" lvl="1" indent="-292066"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All systems above require active cooling to mitigate highest heat fluxes of NSTX-U</a:t>
            </a:r>
          </a:p>
          <a:p>
            <a:pPr>
              <a:defRPr/>
            </a:pPr>
            <a:r>
              <a:rPr lang="en-US" dirty="0" smtClean="0"/>
              <a:t>Elimination of C from </a:t>
            </a:r>
            <a:r>
              <a:rPr lang="en-US" dirty="0" err="1" smtClean="0"/>
              <a:t>divertor</a:t>
            </a:r>
            <a:r>
              <a:rPr lang="en-US" dirty="0" smtClean="0"/>
              <a:t> needed  for “clean” test of LLD D pumping</a:t>
            </a:r>
          </a:p>
          <a:p>
            <a:pPr lvl="1">
              <a:defRPr/>
            </a:pPr>
            <a:r>
              <a:rPr lang="en-US" dirty="0" smtClean="0"/>
              <a:t>May need to remove all C PFCs?</a:t>
            </a:r>
            <a:endParaRPr lang="en-US" dirty="0"/>
          </a:p>
        </p:txBody>
      </p:sp>
      <p:grpSp>
        <p:nvGrpSpPr>
          <p:cNvPr id="2" name="Group 48"/>
          <p:cNvGrpSpPr>
            <a:grpSpLocks noChangeAspect="1"/>
          </p:cNvGrpSpPr>
          <p:nvPr/>
        </p:nvGrpSpPr>
        <p:grpSpPr bwMode="auto">
          <a:xfrm>
            <a:off x="6172200" y="3886200"/>
            <a:ext cx="2667000" cy="1931988"/>
            <a:chOff x="304647" y="5299875"/>
            <a:chExt cx="1646297" cy="1192323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04647" y="5334166"/>
              <a:ext cx="185209" cy="411484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10434" y="6292335"/>
              <a:ext cx="205787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482016" y="5745649"/>
              <a:ext cx="0" cy="55550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789717" y="6013113"/>
              <a:ext cx="592863" cy="24689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V="1">
              <a:off x="1436476" y="5334166"/>
              <a:ext cx="411574" cy="617225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85843" y="5299875"/>
              <a:ext cx="680077" cy="5128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Black" pitchFamily="34" charset="0"/>
                  <a:cs typeface="Calibri" pitchFamily="34" charset="0"/>
                </a:rPr>
                <a:t>C</a:t>
              </a:r>
            </a:p>
            <a:p>
              <a:pPr algn="ctr">
                <a:defRPr/>
              </a:pPr>
              <a:r>
                <a:rPr lang="en-US" sz="24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cxnSp>
          <p:nvCxnSpPr>
            <p:cNvPr id="37904" name="Straight Arrow Connector 57"/>
            <p:cNvCxnSpPr>
              <a:cxnSpLocks noChangeShapeType="1"/>
            </p:cNvCxnSpPr>
            <p:nvPr/>
          </p:nvCxnSpPr>
          <p:spPr bwMode="auto">
            <a:xfrm flipV="1">
              <a:off x="1295400" y="6019800"/>
              <a:ext cx="0" cy="4572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37905" name="Straight Arrow Connector 58"/>
            <p:cNvCxnSpPr>
              <a:cxnSpLocks noChangeShapeType="1"/>
            </p:cNvCxnSpPr>
            <p:nvPr/>
          </p:nvCxnSpPr>
          <p:spPr bwMode="auto">
            <a:xfrm flipH="1">
              <a:off x="914400" y="6019800"/>
              <a:ext cx="381000" cy="1524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37906" name="Straight Arrow Connector 59"/>
            <p:cNvCxnSpPr>
              <a:cxnSpLocks noChangeShapeType="1"/>
            </p:cNvCxnSpPr>
            <p:nvPr/>
          </p:nvCxnSpPr>
          <p:spPr bwMode="auto">
            <a:xfrm>
              <a:off x="914400" y="6172200"/>
              <a:ext cx="0" cy="3048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sp>
          <p:nvSpPr>
            <p:cNvPr id="37907" name="TextBox 60"/>
            <p:cNvSpPr txBox="1">
              <a:spLocks noChangeArrowheads="1"/>
            </p:cNvSpPr>
            <p:nvPr/>
          </p:nvSpPr>
          <p:spPr bwMode="auto">
            <a:xfrm>
              <a:off x="1371602" y="6169223"/>
              <a:ext cx="579342" cy="32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i="0" dirty="0"/>
                <a:t>Flowing LLD</a:t>
              </a:r>
            </a:p>
          </p:txBody>
        </p:sp>
      </p:grpSp>
      <p:sp>
        <p:nvSpPr>
          <p:cNvPr id="62" name="Bent-Up Arrow 61"/>
          <p:cNvSpPr/>
          <p:nvPr/>
        </p:nvSpPr>
        <p:spPr bwMode="auto">
          <a:xfrm>
            <a:off x="5334000" y="5410200"/>
            <a:ext cx="2209800" cy="609600"/>
          </a:xfrm>
          <a:prstGeom prst="bentUpArrow">
            <a:avLst>
              <a:gd name="adj1" fmla="val 11401"/>
              <a:gd name="adj2" fmla="val 11469"/>
              <a:gd name="adj3" fmla="val 29256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-12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43600" y="1305343"/>
            <a:ext cx="2971800" cy="21852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 marL="114287" indent="-114287" algn="ctr">
              <a:defRPr/>
            </a:pPr>
            <a:r>
              <a:rPr lang="en-US" sz="1800" i="0" dirty="0">
                <a:solidFill>
                  <a:schemeClr val="tx1"/>
                </a:solidFill>
              </a:rPr>
              <a:t>Possible approach:</a:t>
            </a:r>
          </a:p>
          <a:p>
            <a:pPr marL="114287" indent="-114287" algn="ctr">
              <a:defRPr/>
            </a:pPr>
            <a:endParaRPr lang="en-US" sz="400" i="0" dirty="0">
              <a:solidFill>
                <a:schemeClr val="tx1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chemeClr val="tx1"/>
                </a:solidFill>
              </a:rPr>
              <a:t> Dedicate 1-2 </a:t>
            </a:r>
            <a:r>
              <a:rPr lang="en-US" sz="1400" i="0" dirty="0" err="1">
                <a:solidFill>
                  <a:schemeClr val="tx1"/>
                </a:solidFill>
              </a:rPr>
              <a:t>toroidal</a:t>
            </a:r>
            <a:r>
              <a:rPr lang="en-US" sz="1400" i="0" dirty="0">
                <a:solidFill>
                  <a:schemeClr val="tx1"/>
                </a:solidFill>
              </a:rPr>
              <a:t> sectors (30-60˚ each) to LLD testing</a:t>
            </a:r>
          </a:p>
          <a:p>
            <a:pPr marL="114287" indent="-114287">
              <a:defRPr/>
            </a:pPr>
            <a:r>
              <a:rPr lang="en-US" sz="1400" i="0" dirty="0">
                <a:solidFill>
                  <a:schemeClr val="tx1"/>
                </a:solidFill>
              </a:rPr>
              <a:t>	(and/or integrate with RDM?)</a:t>
            </a:r>
          </a:p>
          <a:p>
            <a:pPr marL="114287" indent="-114287">
              <a:buFont typeface="Arial" pitchFamily="34" charset="0"/>
              <a:buChar char="•"/>
              <a:defRPr/>
            </a:pPr>
            <a:endParaRPr lang="en-US" sz="600" i="0" dirty="0">
              <a:solidFill>
                <a:schemeClr val="tx1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chemeClr val="tx1"/>
                </a:solidFill>
              </a:rPr>
              <a:t>Test several concepts simultaneously</a:t>
            </a:r>
          </a:p>
          <a:p>
            <a:pPr marL="114287" indent="-114287">
              <a:buFont typeface="Arial" pitchFamily="34" charset="0"/>
              <a:buChar char="•"/>
              <a:defRPr/>
            </a:pPr>
            <a:endParaRPr lang="en-US" sz="600" i="0" dirty="0">
              <a:solidFill>
                <a:schemeClr val="tx1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chemeClr val="tx1"/>
                </a:solidFill>
              </a:rPr>
              <a:t>Full </a:t>
            </a:r>
            <a:r>
              <a:rPr lang="en-US" sz="1400" i="0" dirty="0" err="1">
                <a:solidFill>
                  <a:schemeClr val="tx1"/>
                </a:solidFill>
              </a:rPr>
              <a:t>toroidal</a:t>
            </a:r>
            <a:r>
              <a:rPr lang="en-US" sz="1400" i="0" dirty="0">
                <a:solidFill>
                  <a:schemeClr val="tx1"/>
                </a:solidFill>
              </a:rPr>
              <a:t> coverage after best concept is identified</a:t>
            </a:r>
          </a:p>
        </p:txBody>
      </p:sp>
      <p:sp>
        <p:nvSpPr>
          <p:cNvPr id="6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718815-D1AD-41E7-AB06-C639EABADA4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52400" y="1279525"/>
            <a:ext cx="2895600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FontTx/>
              <a:buNone/>
            </a:pPr>
            <a:r>
              <a:rPr lang="en-US" sz="1800" i="0" dirty="0">
                <a:solidFill>
                  <a:schemeClr val="tx1"/>
                </a:solidFill>
              </a:rPr>
              <a:t>Relative performance of Upgraded NSTX vs. Base: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FontTx/>
              <a:buNone/>
            </a:pPr>
            <a:r>
              <a:rPr lang="en-US" sz="2800" i="0" dirty="0">
                <a:solidFill>
                  <a:schemeClr val="accent2"/>
                </a:solidFill>
              </a:rPr>
              <a:t>Upgrade </a:t>
            </a:r>
            <a:r>
              <a:rPr lang="en-US" sz="2800" i="0" dirty="0" smtClean="0">
                <a:solidFill>
                  <a:schemeClr val="accent2"/>
                </a:solidFill>
              </a:rPr>
              <a:t>substantially increases </a:t>
            </a:r>
            <a:r>
              <a:rPr lang="en-US" sz="2800" i="0" dirty="0">
                <a:solidFill>
                  <a:schemeClr val="accent2"/>
                </a:solidFill>
              </a:rPr>
              <a:t>B</a:t>
            </a:r>
            <a:r>
              <a:rPr lang="en-US" sz="2800" i="0" baseline="-25000" dirty="0">
                <a:solidFill>
                  <a:schemeClr val="accent2"/>
                </a:solidFill>
              </a:rPr>
              <a:t>T</a:t>
            </a:r>
            <a:r>
              <a:rPr lang="en-US" sz="2800" i="0" dirty="0">
                <a:solidFill>
                  <a:schemeClr val="accent2"/>
                </a:solidFill>
              </a:rPr>
              <a:t>, </a:t>
            </a:r>
            <a:r>
              <a:rPr lang="en-US" sz="2800" i="0" dirty="0" err="1">
                <a:solidFill>
                  <a:schemeClr val="accent2"/>
                </a:solidFill>
              </a:rPr>
              <a:t>I</a:t>
            </a:r>
            <a:r>
              <a:rPr lang="en-US" sz="2800" i="0" baseline="-25000" dirty="0" err="1">
                <a:solidFill>
                  <a:schemeClr val="accent2"/>
                </a:solidFill>
              </a:rPr>
              <a:t>p</a:t>
            </a:r>
            <a:r>
              <a:rPr lang="en-US" sz="2800" i="0" dirty="0">
                <a:solidFill>
                  <a:schemeClr val="accent2"/>
                </a:solidFill>
              </a:rPr>
              <a:t>, </a:t>
            </a:r>
            <a:r>
              <a:rPr lang="en-US" sz="2800" i="0" dirty="0" smtClean="0">
                <a:solidFill>
                  <a:schemeClr val="accent2"/>
                </a:solidFill>
              </a:rPr>
              <a:t>P</a:t>
            </a:r>
            <a:r>
              <a:rPr lang="en-US" sz="2800" i="0" baseline="-25000" dirty="0" smtClean="0">
                <a:solidFill>
                  <a:schemeClr val="accent2"/>
                </a:solidFill>
              </a:rPr>
              <a:t>NBI</a:t>
            </a:r>
            <a:r>
              <a:rPr lang="en-US" sz="2800" i="0" dirty="0" smtClean="0">
                <a:solidFill>
                  <a:schemeClr val="accent2"/>
                </a:solidFill>
              </a:rPr>
              <a:t>,</a:t>
            </a:r>
            <a:r>
              <a:rPr lang="en-US" sz="2800" i="0" baseline="-25000" dirty="0" smtClean="0">
                <a:solidFill>
                  <a:schemeClr val="accent2"/>
                </a:solidFill>
              </a:rPr>
              <a:t> </a:t>
            </a:r>
            <a:r>
              <a:rPr lang="en-US" sz="2400" i="0" dirty="0" err="1" smtClean="0">
                <a:solidFill>
                  <a:schemeClr val="accent2"/>
                </a:solidFill>
                <a:latin typeface="Symbol" pitchFamily="18" charset="2"/>
              </a:rPr>
              <a:t>t</a:t>
            </a:r>
            <a:r>
              <a:rPr lang="en-US" sz="2400" i="0" baseline="-25000" dirty="0" err="1" smtClean="0">
                <a:solidFill>
                  <a:schemeClr val="accent2"/>
                </a:solidFill>
              </a:rPr>
              <a:t>pulse</a:t>
            </a:r>
            <a:r>
              <a:rPr lang="en-US" sz="2400" i="0" dirty="0" smtClean="0">
                <a:solidFill>
                  <a:schemeClr val="accent2"/>
                </a:solidFill>
              </a:rPr>
              <a:t/>
            </a:r>
            <a:br>
              <a:rPr lang="en-US" sz="2400" i="0" dirty="0" smtClean="0">
                <a:solidFill>
                  <a:schemeClr val="accent2"/>
                </a:solidFill>
              </a:rPr>
            </a:br>
            <a:r>
              <a:rPr lang="en-US" sz="2000" i="0" dirty="0">
                <a:solidFill>
                  <a:srgbClr val="FF0000"/>
                </a:solidFill>
              </a:rPr>
              <a:t>F</a:t>
            </a:r>
            <a:r>
              <a:rPr lang="en-US" sz="2000" i="0" dirty="0" smtClean="0">
                <a:solidFill>
                  <a:srgbClr val="FF0000"/>
                </a:solidFill>
              </a:rPr>
              <a:t>ield and current will be within factor of 2 of initial operation of ST-FNSF</a:t>
            </a:r>
            <a:endParaRPr lang="en-US" sz="2000" i="0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1" y="2133600"/>
            <a:ext cx="7848599" cy="4339268"/>
            <a:chOff x="-518629" y="1263688"/>
            <a:chExt cx="6962311" cy="3833813"/>
          </a:xfrm>
        </p:grpSpPr>
        <p:pic>
          <p:nvPicPr>
            <p:cNvPr id="27662" name="Picture 10"/>
            <p:cNvPicPr>
              <a:picLocks noChangeAspect="1"/>
            </p:cNvPicPr>
            <p:nvPr/>
          </p:nvPicPr>
          <p:blipFill>
            <a:blip r:embed="rId3" cstate="print"/>
            <a:srcRect l="2014" t="3000" r="1007" b="1500"/>
            <a:stretch>
              <a:fillRect/>
            </a:stretch>
          </p:blipFill>
          <p:spPr bwMode="auto">
            <a:xfrm>
              <a:off x="642957" y="1263688"/>
              <a:ext cx="5800725" cy="383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Oval 11"/>
            <p:cNvSpPr>
              <a:spLocks noChangeArrowheads="1"/>
            </p:cNvSpPr>
            <p:nvPr/>
          </p:nvSpPr>
          <p:spPr bwMode="auto">
            <a:xfrm>
              <a:off x="1638786" y="3148759"/>
              <a:ext cx="1358947" cy="1436244"/>
            </a:xfrm>
            <a:prstGeom prst="ellipse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64" name="TextBox 12"/>
            <p:cNvSpPr txBox="1">
              <a:spLocks noChangeArrowheads="1"/>
            </p:cNvSpPr>
            <p:nvPr/>
          </p:nvSpPr>
          <p:spPr bwMode="auto">
            <a:xfrm>
              <a:off x="-518629" y="4514364"/>
              <a:ext cx="946333" cy="51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</a:pPr>
              <a:r>
                <a:rPr lang="en-US" sz="1600" i="0" dirty="0" smtClean="0">
                  <a:solidFill>
                    <a:srgbClr val="00664D"/>
                  </a:solidFill>
                </a:rPr>
                <a:t>Previous </a:t>
              </a:r>
              <a:r>
                <a:rPr lang="en-US" sz="1600" i="0" dirty="0">
                  <a:solidFill>
                    <a:srgbClr val="00664D"/>
                  </a:solidFill>
                </a:rPr>
                <a:t>NSTX</a:t>
              </a:r>
            </a:p>
          </p:txBody>
        </p:sp>
        <p:cxnSp>
          <p:nvCxnSpPr>
            <p:cNvPr id="65545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292513" y="4406875"/>
              <a:ext cx="1584265" cy="48950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27666" name="TextBox 16"/>
            <p:cNvSpPr txBox="1">
              <a:spLocks noChangeArrowheads="1"/>
            </p:cNvSpPr>
            <p:nvPr/>
          </p:nvSpPr>
          <p:spPr bwMode="auto">
            <a:xfrm>
              <a:off x="3098800" y="1905000"/>
              <a:ext cx="1301750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i="0">
                  <a:solidFill>
                    <a:schemeClr val="tx1"/>
                  </a:solidFill>
                </a:rPr>
                <a:t>Ip (Amp/10)</a:t>
              </a:r>
            </a:p>
          </p:txBody>
        </p:sp>
        <p:sp>
          <p:nvSpPr>
            <p:cNvPr id="27667" name="TextBox 17"/>
            <p:cNvSpPr txBox="1">
              <a:spLocks noChangeArrowheads="1"/>
            </p:cNvSpPr>
            <p:nvPr/>
          </p:nvSpPr>
          <p:spPr bwMode="auto">
            <a:xfrm>
              <a:off x="3390900" y="2679700"/>
              <a:ext cx="1028700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i="0">
                  <a:solidFill>
                    <a:schemeClr val="tx1"/>
                  </a:solidFill>
                </a:rPr>
                <a:t>Itf (Amp)</a:t>
              </a:r>
            </a:p>
          </p:txBody>
        </p:sp>
        <p:sp>
          <p:nvSpPr>
            <p:cNvPr id="27668" name="TextBox 18"/>
            <p:cNvSpPr txBox="1">
              <a:spLocks noChangeArrowheads="1"/>
            </p:cNvSpPr>
            <p:nvPr/>
          </p:nvSpPr>
          <p:spPr bwMode="auto">
            <a:xfrm>
              <a:off x="3543300" y="3987800"/>
              <a:ext cx="1141413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i="0">
                  <a:solidFill>
                    <a:schemeClr val="tx1"/>
                  </a:solidFill>
                </a:rPr>
                <a:t>Ioh (Amp)</a:t>
              </a:r>
            </a:p>
          </p:txBody>
        </p: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048000" y="990600"/>
            <a:ext cx="6019800" cy="1200329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FF0000"/>
                </a:solidFill>
              </a:rPr>
              <a:t>I</a:t>
            </a:r>
            <a:r>
              <a:rPr lang="en-US" sz="1800" b="0" i="0" baseline="-25000" dirty="0" smtClean="0">
                <a:solidFill>
                  <a:srgbClr val="FF0000"/>
                </a:solidFill>
              </a:rPr>
              <a:t>P</a:t>
            </a:r>
            <a:r>
              <a:rPr lang="en-US" sz="1800" b="0" i="0" dirty="0" smtClean="0">
                <a:solidFill>
                  <a:srgbClr val="FF0000"/>
                </a:solidFill>
              </a:rPr>
              <a:t> </a:t>
            </a:r>
            <a:r>
              <a:rPr lang="en-US" sz="1800" b="0" i="0" dirty="0">
                <a:solidFill>
                  <a:srgbClr val="FF0000"/>
                </a:solidFill>
              </a:rPr>
              <a:t> </a:t>
            </a:r>
            <a:r>
              <a:rPr lang="en-US" sz="1800" b="0" i="0" dirty="0" smtClean="0">
                <a:solidFill>
                  <a:srgbClr val="FF0000"/>
                </a:solidFill>
              </a:rPr>
              <a:t>= 1 </a:t>
            </a:r>
            <a:r>
              <a:rPr lang="en-US" sz="1800" b="0" i="0" dirty="0" smtClean="0">
                <a:solidFill>
                  <a:srgbClr val="FF0000"/>
                </a:solidFill>
                <a:sym typeface="Wingdings" pitchFamily="2" charset="2"/>
              </a:rPr>
              <a:t> 2MA</a:t>
            </a:r>
            <a:r>
              <a:rPr lang="en-US" sz="1800" b="0" i="0" dirty="0" smtClean="0">
                <a:solidFill>
                  <a:srgbClr val="FF0000"/>
                </a:solidFill>
              </a:rPr>
              <a:t>, B</a:t>
            </a:r>
            <a:r>
              <a:rPr lang="en-US" sz="1800" b="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1800" b="0" i="0" dirty="0" smtClean="0">
                <a:solidFill>
                  <a:srgbClr val="FF0000"/>
                </a:solidFill>
              </a:rPr>
              <a:t> = 0.5 </a:t>
            </a:r>
            <a:r>
              <a:rPr lang="en-US" sz="1800" b="0" i="0" dirty="0" smtClean="0">
                <a:solidFill>
                  <a:srgbClr val="FF0000"/>
                </a:solidFill>
                <a:sym typeface="Wingdings" pitchFamily="2" charset="2"/>
              </a:rPr>
              <a:t> 1T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800" b="0" i="0" dirty="0" smtClean="0">
                <a:solidFill>
                  <a:srgbClr val="FF0000"/>
                </a:solidFill>
                <a:sym typeface="Wingdings" pitchFamily="2" charset="2"/>
              </a:rPr>
              <a:t>(at same </a:t>
            </a:r>
            <a:r>
              <a:rPr lang="en-US" sz="1800" b="0" i="0" dirty="0" smtClean="0">
                <a:solidFill>
                  <a:srgbClr val="FF0000"/>
                </a:solidFill>
              </a:rPr>
              <a:t>major radius)</a:t>
            </a: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FF0000"/>
                </a:solidFill>
              </a:rPr>
              <a:t>Available </a:t>
            </a:r>
            <a:r>
              <a:rPr lang="en-US" sz="1800" b="0" i="0" dirty="0">
                <a:solidFill>
                  <a:srgbClr val="FF0000"/>
                </a:solidFill>
              </a:rPr>
              <a:t>OH flux increased 3</a:t>
            </a:r>
            <a:r>
              <a:rPr lang="en-US" sz="1800" b="0" i="0" dirty="0">
                <a:solidFill>
                  <a:srgbClr val="FF0000"/>
                </a:solidFill>
                <a:sym typeface="Math1"/>
              </a:rPr>
              <a:t>x, 3-5x longer flat-top</a:t>
            </a: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FF0000"/>
                </a:solidFill>
              </a:rPr>
              <a:t>NBI power increased 2x (5</a:t>
            </a:r>
            <a:r>
              <a:rPr lang="en-US" sz="1800" b="0" i="0" dirty="0" smtClean="0">
                <a:solidFill>
                  <a:srgbClr val="FF0000"/>
                </a:solidFill>
                <a:sym typeface="Wingdings" pitchFamily="2" charset="2"/>
              </a:rPr>
              <a:t>10MW for 5s, 15MW 1.5s)</a:t>
            </a:r>
            <a:endParaRPr lang="en-US" sz="1800" b="0" i="0" dirty="0" smtClean="0">
              <a:solidFill>
                <a:srgbClr val="FF0000"/>
              </a:solidFill>
            </a:endParaRP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FF0000"/>
                </a:solidFill>
              </a:rPr>
              <a:t>Plasma </a:t>
            </a:r>
            <a:r>
              <a:rPr lang="en-US" sz="1800" b="0" i="0" dirty="0">
                <a:solidFill>
                  <a:srgbClr val="FF0000"/>
                </a:solidFill>
              </a:rPr>
              <a:t>stored energy increased up to 4</a:t>
            </a:r>
            <a:r>
              <a:rPr lang="en-US" sz="1800" b="0" i="0" dirty="0">
                <a:solidFill>
                  <a:srgbClr val="FF0000"/>
                </a:solidFill>
                <a:sym typeface="Math1"/>
              </a:rPr>
              <a:t>x</a:t>
            </a:r>
            <a:r>
              <a:rPr lang="en-US" sz="1800" b="0" i="0" dirty="0">
                <a:solidFill>
                  <a:srgbClr val="FF0000"/>
                </a:solidFill>
              </a:rPr>
              <a:t> (0.25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 1MJ)</a:t>
            </a:r>
            <a:endParaRPr lang="en-US" sz="1800" b="0" i="0" dirty="0">
              <a:solidFill>
                <a:srgbClr val="FF0000"/>
              </a:solidFill>
              <a:sym typeface="Math1"/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Direct comparison of cryo-pumping and flowing LLD by </a:t>
            </a:r>
            <a:br>
              <a:rPr lang="en-US" smtClean="0"/>
            </a:br>
            <a:r>
              <a:rPr lang="en-US" smtClean="0"/>
              <a:t>end of next 5 yr plan would inform FNSF divertor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90600"/>
            <a:ext cx="6324600" cy="5181600"/>
          </a:xfrm>
        </p:spPr>
        <p:txBody>
          <a:bodyPr/>
          <a:lstStyle/>
          <a:p>
            <a:pPr marL="225399" indent="-225399">
              <a:defRPr/>
            </a:pPr>
            <a:r>
              <a:rPr lang="en-US" dirty="0" smtClean="0"/>
              <a:t>Partially-detached snowflake + </a:t>
            </a:r>
            <a:r>
              <a:rPr lang="en-US" dirty="0" err="1" smtClean="0"/>
              <a:t>cryo</a:t>
            </a:r>
            <a:r>
              <a:rPr lang="en-US" dirty="0" smtClean="0"/>
              <a:t>-pump may provide sufficient heat-flux mitigation and particle control for NSTX-U, FNSF</a:t>
            </a:r>
          </a:p>
          <a:p>
            <a:pPr>
              <a:defRPr/>
            </a:pPr>
            <a:endParaRPr lang="en-US" sz="1000" dirty="0" smtClean="0"/>
          </a:p>
          <a:p>
            <a:pPr marL="225399" indent="-225399">
              <a:defRPr/>
            </a:pPr>
            <a:r>
              <a:rPr lang="en-US" dirty="0" smtClean="0"/>
              <a:t>However, erosion of solid PFCs could pollute plasma, damage FNSF </a:t>
            </a:r>
            <a:r>
              <a:rPr lang="en-US" dirty="0" err="1" smtClean="0"/>
              <a:t>divertor</a:t>
            </a:r>
            <a:r>
              <a:rPr lang="en-US" dirty="0" smtClean="0"/>
              <a:t>/FW</a:t>
            </a:r>
          </a:p>
          <a:p>
            <a:pPr marL="457146" lvl="1" indent="-228573">
              <a:defRPr/>
            </a:pPr>
            <a:r>
              <a:rPr lang="en-US" dirty="0" smtClean="0"/>
              <a:t>FNSF at 30% duty factor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~10</a:t>
            </a:r>
            <a:r>
              <a:rPr lang="en-US" baseline="30000" dirty="0" smtClean="0"/>
              <a:t>2 </a:t>
            </a:r>
            <a:r>
              <a:rPr lang="en-US" dirty="0" smtClean="0"/>
              <a:t>- 10</a:t>
            </a:r>
            <a:r>
              <a:rPr lang="en-US" baseline="30000" dirty="0" smtClean="0"/>
              <a:t>3</a:t>
            </a:r>
            <a:r>
              <a:rPr lang="en-US" dirty="0" smtClean="0"/>
              <a:t> kg net erosion / year for typical FNSF size &amp; power</a:t>
            </a:r>
          </a:p>
          <a:p>
            <a:pPr marL="457146" lvl="1" indent="-228573">
              <a:defRPr/>
            </a:pPr>
            <a:r>
              <a:rPr lang="en-US" dirty="0" smtClean="0"/>
              <a:t>Further motivates research in flowing liquid metals</a:t>
            </a:r>
          </a:p>
          <a:p>
            <a:pPr>
              <a:defRPr/>
            </a:pPr>
            <a:endParaRPr lang="en-US" sz="800" dirty="0" smtClean="0"/>
          </a:p>
          <a:p>
            <a:pPr marL="225399" indent="-225399">
              <a:defRPr/>
            </a:pPr>
            <a:r>
              <a:rPr lang="en-US" dirty="0" smtClean="0"/>
              <a:t>5 year plan for </a:t>
            </a:r>
            <a:r>
              <a:rPr lang="en-US" dirty="0" err="1" smtClean="0"/>
              <a:t>divertors</a:t>
            </a:r>
            <a:r>
              <a:rPr lang="en-US" dirty="0" smtClean="0"/>
              <a:t> (</a:t>
            </a:r>
            <a:r>
              <a:rPr lang="en-US" sz="2000" dirty="0" smtClean="0"/>
              <a:t>present thinking</a:t>
            </a:r>
            <a:r>
              <a:rPr lang="en-US" dirty="0" smtClean="0"/>
              <a:t>):</a:t>
            </a:r>
          </a:p>
          <a:p>
            <a:pPr marL="457146" lvl="1" indent="-228573">
              <a:defRPr/>
            </a:pPr>
            <a:r>
              <a:rPr lang="en-US" dirty="0" smtClean="0"/>
              <a:t>Dedicate upper </a:t>
            </a:r>
            <a:r>
              <a:rPr lang="en-US" dirty="0" err="1" smtClean="0"/>
              <a:t>divertor</a:t>
            </a:r>
            <a:r>
              <a:rPr lang="en-US" dirty="0" smtClean="0"/>
              <a:t> to </a:t>
            </a:r>
            <a:r>
              <a:rPr lang="en-US" dirty="0" err="1" smtClean="0"/>
              <a:t>cryo</a:t>
            </a:r>
            <a:r>
              <a:rPr lang="en-US" dirty="0" smtClean="0"/>
              <a:t>-pump</a:t>
            </a:r>
          </a:p>
          <a:p>
            <a:pPr marL="457146" lvl="1" indent="-228573">
              <a:defRPr/>
            </a:pPr>
            <a:r>
              <a:rPr lang="en-US" dirty="0" smtClean="0"/>
              <a:t>Dedicate lower </a:t>
            </a:r>
            <a:r>
              <a:rPr lang="en-US" dirty="0" err="1" smtClean="0"/>
              <a:t>divertor</a:t>
            </a:r>
            <a:r>
              <a:rPr lang="en-US" dirty="0" smtClean="0"/>
              <a:t> to flowing liquid Li tests, materials analysis particle probe (MAPP)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" y="1219200"/>
            <a:ext cx="2094922" cy="4930775"/>
            <a:chOff x="304800" y="1219200"/>
            <a:chExt cx="2094922" cy="493125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04800" y="2149565"/>
              <a:ext cx="0" cy="2945098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304800" y="1770116"/>
              <a:ext cx="171450" cy="379449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04800" y="5094663"/>
              <a:ext cx="171450" cy="38103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68313" y="1295407"/>
              <a:ext cx="0" cy="474709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95300" y="1295407"/>
              <a:ext cx="18891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95300" y="5980574"/>
              <a:ext cx="18891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68313" y="5475700"/>
              <a:ext cx="0" cy="51281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52475" y="1295407"/>
              <a:ext cx="279400" cy="6827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349375" y="1579598"/>
              <a:ext cx="381000" cy="56996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730375" y="2184493"/>
              <a:ext cx="215900" cy="66522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949450" y="2910052"/>
              <a:ext cx="114300" cy="665226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V="1">
              <a:off x="752475" y="5721786"/>
              <a:ext cx="547688" cy="22862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1349375" y="5094663"/>
              <a:ext cx="381000" cy="56996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1730375" y="4396095"/>
              <a:ext cx="215900" cy="665226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1949450" y="3670537"/>
              <a:ext cx="114300" cy="665227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8" name="Rectangle 24"/>
            <p:cNvSpPr>
              <a:spLocks noChangeArrowheads="1"/>
            </p:cNvSpPr>
            <p:nvPr/>
          </p:nvSpPr>
          <p:spPr bwMode="auto">
            <a:xfrm>
              <a:off x="735957" y="2984113"/>
              <a:ext cx="679993" cy="83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 dirty="0">
                  <a:solidFill>
                    <a:schemeClr val="tx1"/>
                  </a:solidFill>
                  <a:latin typeface="Arial Black" pitchFamily="34" charset="0"/>
                  <a:cs typeface="Calibri" pitchFamily="34" charset="0"/>
                </a:rPr>
                <a:t>C</a:t>
              </a:r>
            </a:p>
            <a:p>
              <a:pPr algn="ctr"/>
              <a:r>
                <a:rPr lang="en-US" sz="2400" i="0" dirty="0">
                  <a:solidFill>
                    <a:srgbClr val="00B0F0"/>
                  </a:solidFill>
                  <a:latin typeface="Arial Black" pitchFamily="34" charset="0"/>
                  <a:cs typeface="Calibri" pitchFamily="34" charset="0"/>
                </a:rPr>
                <a:t>BN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106" y="3768972"/>
              <a:ext cx="1176925" cy="83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 </a:t>
              </a:r>
            </a:p>
            <a:p>
              <a:pPr algn="ctr">
                <a:defRPr/>
              </a:pPr>
              <a:r>
                <a:rPr lang="en-US" sz="24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(or W)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008063" y="1295407"/>
              <a:ext cx="282575" cy="6985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81"/>
            <p:cNvGrpSpPr>
              <a:grpSpLocks/>
            </p:cNvGrpSpPr>
            <p:nvPr/>
          </p:nvGrpSpPr>
          <p:grpSpPr bwMode="auto">
            <a:xfrm>
              <a:off x="1049122" y="1219200"/>
              <a:ext cx="1350600" cy="396730"/>
              <a:chOff x="1143915" y="1011809"/>
              <a:chExt cx="1125500" cy="330608"/>
            </a:xfrm>
          </p:grpSpPr>
          <p:grpSp>
            <p:nvGrpSpPr>
              <p:cNvPr id="20" name="Group 21"/>
              <p:cNvGrpSpPr>
                <a:grpSpLocks/>
              </p:cNvGrpSpPr>
              <p:nvPr/>
            </p:nvGrpSpPr>
            <p:grpSpPr bwMode="auto">
              <a:xfrm>
                <a:off x="1143915" y="1253290"/>
                <a:ext cx="276762" cy="89127"/>
                <a:chOff x="5507736" y="1408176"/>
                <a:chExt cx="359664" cy="11582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 flipV="1">
                  <a:off x="5562984" y="1448547"/>
                  <a:ext cx="304296" cy="75651"/>
                </a:xfrm>
                <a:prstGeom prst="line">
                  <a:avLst/>
                </a:prstGeom>
                <a:ln w="1016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/>
                <p:cNvSpPr/>
                <p:nvPr/>
              </p:nvSpPr>
              <p:spPr bwMode="auto">
                <a:xfrm rot="20894653">
                  <a:off x="5507970" y="1409002"/>
                  <a:ext cx="149569" cy="8252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587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>
                    <a:latin typeface="Helvetica" pitchFamily="-128" charset="0"/>
                    <a:cs typeface="Arial" charset="0"/>
                  </a:endParaRPr>
                </a:p>
              </p:txBody>
            </p:sp>
          </p:grpSp>
          <p:sp>
            <p:nvSpPr>
              <p:cNvPr id="29726" name="Oval 29"/>
              <p:cNvSpPr>
                <a:spLocks noChangeArrowheads="1"/>
              </p:cNvSpPr>
              <p:nvPr/>
            </p:nvSpPr>
            <p:spPr bwMode="auto">
              <a:xfrm>
                <a:off x="1432404" y="1204036"/>
                <a:ext cx="105545" cy="105545"/>
              </a:xfrm>
              <a:prstGeom prst="ellipse">
                <a:avLst/>
              </a:prstGeom>
              <a:solidFill>
                <a:schemeClr val="accent2"/>
              </a:solidFill>
              <a:ln w="15875" algn="ctr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 rot="10061862">
                <a:off x="1191720" y="1232757"/>
                <a:ext cx="215635" cy="71444"/>
              </a:xfrm>
              <a:prstGeom prst="triangle">
                <a:avLst>
                  <a:gd name="adj" fmla="val 14258"/>
                </a:avLst>
              </a:pr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>
                  <a:latin typeface="Helvetica" pitchFamily="-128" charset="0"/>
                  <a:cs typeface="Arial" charset="0"/>
                </a:endParaRPr>
              </a:p>
            </p:txBody>
          </p:sp>
          <p:sp>
            <p:nvSpPr>
              <p:cNvPr id="29728" name="TextBox 35"/>
              <p:cNvSpPr txBox="1">
                <a:spLocks noChangeArrowheads="1"/>
              </p:cNvSpPr>
              <p:nvPr/>
            </p:nvSpPr>
            <p:spPr bwMode="auto">
              <a:xfrm>
                <a:off x="1473257" y="1011809"/>
                <a:ext cx="796158" cy="179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i="0" dirty="0" err="1"/>
                  <a:t>Cryo</a:t>
                </a:r>
                <a:r>
                  <a:rPr lang="en-US" sz="1400" i="0" dirty="0"/>
                  <a:t>-pump</a:t>
                </a:r>
              </a:p>
            </p:txBody>
          </p:sp>
        </p:grpSp>
        <p:cxnSp>
          <p:nvCxnSpPr>
            <p:cNvPr id="29722" name="Straight Arrow Connector 37"/>
            <p:cNvCxnSpPr>
              <a:cxnSpLocks noChangeShapeType="1"/>
            </p:cNvCxnSpPr>
            <p:nvPr/>
          </p:nvCxnSpPr>
          <p:spPr bwMode="auto">
            <a:xfrm flipV="1">
              <a:off x="1219662" y="5728274"/>
              <a:ext cx="0" cy="422178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29723" name="Straight Arrow Connector 38"/>
            <p:cNvCxnSpPr>
              <a:cxnSpLocks noChangeShapeType="1"/>
            </p:cNvCxnSpPr>
            <p:nvPr/>
          </p:nvCxnSpPr>
          <p:spPr bwMode="auto">
            <a:xfrm flipH="1">
              <a:off x="867846" y="5728274"/>
              <a:ext cx="351816" cy="140726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29724" name="Straight Arrow Connector 40"/>
            <p:cNvCxnSpPr>
              <a:cxnSpLocks noChangeShapeType="1"/>
            </p:cNvCxnSpPr>
            <p:nvPr/>
          </p:nvCxnSpPr>
          <p:spPr bwMode="auto">
            <a:xfrm>
              <a:off x="867846" y="5868999"/>
              <a:ext cx="0" cy="281453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</p:grpSp>
      <p:sp>
        <p:nvSpPr>
          <p:cNvPr id="29701" name="TextBox 44"/>
          <p:cNvSpPr txBox="1">
            <a:spLocks noChangeArrowheads="1"/>
          </p:cNvSpPr>
          <p:nvPr/>
        </p:nvSpPr>
        <p:spPr bwMode="auto">
          <a:xfrm>
            <a:off x="485774" y="6172201"/>
            <a:ext cx="6256755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400" i="0" dirty="0"/>
              <a:t>Flowing LLD, MAPP probe, possible replaceable </a:t>
            </a:r>
            <a:r>
              <a:rPr lang="en-US" sz="1400" i="0" dirty="0" err="1"/>
              <a:t>divertor</a:t>
            </a:r>
            <a:r>
              <a:rPr lang="en-US" sz="1400" i="0" dirty="0"/>
              <a:t> module (RDM)</a:t>
            </a:r>
          </a:p>
        </p:txBody>
      </p:sp>
      <p:sp>
        <p:nvSpPr>
          <p:cNvPr id="8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E6F119-00DF-4F56-A9D4-1172756F7C44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86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NSTX-U 5 year plan goal:  transition to (nearly) complete </a:t>
            </a:r>
            <a:br>
              <a:rPr lang="en-US" smtClean="0"/>
            </a:br>
            <a:r>
              <a:rPr lang="en-US" smtClean="0"/>
              <a:t>wall coverage w/ metallic PFCs to support FNSF PMI studies</a:t>
            </a:r>
          </a:p>
        </p:txBody>
      </p:sp>
      <p:cxnSp>
        <p:nvCxnSpPr>
          <p:cNvPr id="286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867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867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F69E9-F76D-461B-AEDD-7DE94E8A960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cxnSp>
        <p:nvCxnSpPr>
          <p:cNvPr id="28681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08533" y="3008314"/>
            <a:ext cx="679971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C</a:t>
            </a:r>
          </a:p>
          <a:p>
            <a:pPr algn="ctr"/>
            <a:r>
              <a:rPr lang="en-US" sz="2400" i="0" dirty="0">
                <a:solidFill>
                  <a:srgbClr val="00B0F0"/>
                </a:solidFill>
                <a:latin typeface="Arial Black" pitchFamily="34" charset="0"/>
                <a:cs typeface="Calibri" pitchFamily="34" charset="0"/>
              </a:rPr>
              <a:t>BN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4963" y="2787651"/>
            <a:ext cx="0" cy="2125663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4964" y="2513014"/>
            <a:ext cx="123825" cy="274637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4964" y="4913314"/>
            <a:ext cx="123825" cy="274637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4025" y="2170113"/>
            <a:ext cx="0" cy="3429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3076" y="2170113"/>
            <a:ext cx="13652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3076" y="5553075"/>
            <a:ext cx="13652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025" y="5187950"/>
            <a:ext cx="0" cy="36988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58814" y="2170114"/>
            <a:ext cx="395287" cy="1651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089025" y="2376488"/>
            <a:ext cx="274638" cy="41116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363663" y="2811464"/>
            <a:ext cx="157162" cy="4810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522413" y="3336925"/>
            <a:ext cx="82550" cy="479425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658814" y="5365751"/>
            <a:ext cx="395287" cy="1651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1089025" y="4913313"/>
            <a:ext cx="274638" cy="41116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1363663" y="4408488"/>
            <a:ext cx="157162" cy="4810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1522413" y="3884613"/>
            <a:ext cx="82550" cy="481012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1774825" y="2170114"/>
            <a:ext cx="1270000" cy="3387725"/>
            <a:chOff x="1775460" y="1981200"/>
            <a:chExt cx="1270102" cy="338785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775460" y="2598760"/>
              <a:ext cx="0" cy="21257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75460" y="232411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75460" y="472450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892944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911996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911996" y="5364289"/>
              <a:ext cx="138124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892944" y="4999150"/>
              <a:ext cx="0" cy="369902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099336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 noChangeAspect="1"/>
            </p:cNvCxnSpPr>
            <p:nvPr/>
          </p:nvCxnSpPr>
          <p:spPr>
            <a:xfrm flipH="1" flipV="1">
              <a:off x="2529584" y="2187583"/>
              <a:ext cx="247670" cy="369901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2804243" y="2622574"/>
              <a:ext cx="155587" cy="48103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2963005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2099336" y="5176957"/>
              <a:ext cx="395320" cy="165106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2529584" y="472450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 flipV="1">
              <a:off x="2804243" y="4219659"/>
              <a:ext cx="155587" cy="4794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2963005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3216275" y="2170114"/>
            <a:ext cx="1270000" cy="3387725"/>
            <a:chOff x="3215640" y="1981200"/>
            <a:chExt cx="1270102" cy="338785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215640" y="2598760"/>
              <a:ext cx="0" cy="21257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215640" y="232411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15640" y="472450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333124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352176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3352176" y="5364289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333124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3539516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969764" y="218758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4244423" y="2622574"/>
              <a:ext cx="155587" cy="48103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4403185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3539516" y="5176957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V="1">
              <a:off x="3969764" y="472450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V="1">
              <a:off x="4244423" y="4219659"/>
              <a:ext cx="155587" cy="4794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V="1">
              <a:off x="4403185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4689475" y="2170114"/>
            <a:ext cx="1270000" cy="3387725"/>
            <a:chOff x="4688738" y="1981200"/>
            <a:chExt cx="1270102" cy="338785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68873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468873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68873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806222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825274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4825274" y="5364289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806222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5012614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5442862" y="218758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571752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5876283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5012614" y="5176957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5442862" y="472450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 flipV="1">
              <a:off x="571752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 flipV="1">
              <a:off x="5876283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6129338" y="2170114"/>
            <a:ext cx="1270000" cy="3387725"/>
            <a:chOff x="6128918" y="1981200"/>
            <a:chExt cx="1270102" cy="3387852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612891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612891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12891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246402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265454" y="1981200"/>
              <a:ext cx="13812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265454" y="5364289"/>
              <a:ext cx="13812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6246402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6452794" y="1981200"/>
              <a:ext cx="395319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6883041" y="2187583"/>
              <a:ext cx="274660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715770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7316463" y="3146469"/>
              <a:ext cx="8255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 flipV="1">
              <a:off x="6452794" y="5176957"/>
              <a:ext cx="395319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0800000" flipV="1">
              <a:off x="6883041" y="4724503"/>
              <a:ext cx="274660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0800000" flipV="1">
              <a:off x="715770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0800000" flipV="1">
              <a:off x="7316463" y="3695764"/>
              <a:ext cx="8255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15"/>
          <p:cNvGrpSpPr>
            <a:grpSpLocks/>
          </p:cNvGrpSpPr>
          <p:nvPr/>
        </p:nvGrpSpPr>
        <p:grpSpPr bwMode="auto">
          <a:xfrm>
            <a:off x="7569200" y="2170114"/>
            <a:ext cx="1270000" cy="3387725"/>
            <a:chOff x="7569098" y="1981200"/>
            <a:chExt cx="1270102" cy="338785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56909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56909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56909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686582" y="1981200"/>
              <a:ext cx="0" cy="342913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7705634" y="1981200"/>
              <a:ext cx="13812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705634" y="5364289"/>
              <a:ext cx="13812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7686582" y="4999150"/>
              <a:ext cx="0" cy="369902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7892974" y="1981200"/>
              <a:ext cx="395320" cy="16510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8323222" y="218758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 flipV="1">
              <a:off x="859788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8756643" y="3146469"/>
              <a:ext cx="8255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 flipV="1">
              <a:off x="7892974" y="5176957"/>
              <a:ext cx="395320" cy="16510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V="1">
              <a:off x="8323222" y="472450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 flipV="1">
              <a:off x="859788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8756643" y="3695764"/>
              <a:ext cx="8255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03" name="TextBox 103"/>
          <p:cNvSpPr txBox="1">
            <a:spLocks noChangeArrowheads="1"/>
          </p:cNvSpPr>
          <p:nvPr/>
        </p:nvSpPr>
        <p:spPr bwMode="auto">
          <a:xfrm>
            <a:off x="152400" y="1631951"/>
            <a:ext cx="1250860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Baseline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32384" y="3702051"/>
            <a:ext cx="694182" cy="457390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400" i="0" dirty="0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Mo</a:t>
            </a:r>
          </a:p>
        </p:txBody>
      </p:sp>
      <p:sp>
        <p:nvSpPr>
          <p:cNvPr id="28705" name="Rectangle 116"/>
          <p:cNvSpPr>
            <a:spLocks noChangeArrowheads="1"/>
          </p:cNvSpPr>
          <p:nvPr/>
        </p:nvSpPr>
        <p:spPr bwMode="auto">
          <a:xfrm>
            <a:off x="569829" y="4070351"/>
            <a:ext cx="501821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W</a:t>
            </a:r>
          </a:p>
        </p:txBody>
      </p:sp>
      <p:sp>
        <p:nvSpPr>
          <p:cNvPr id="28706" name="TextBox 112"/>
          <p:cNvSpPr txBox="1">
            <a:spLocks noChangeArrowheads="1"/>
          </p:cNvSpPr>
          <p:nvPr/>
        </p:nvSpPr>
        <p:spPr bwMode="auto">
          <a:xfrm>
            <a:off x="6248400" y="3236913"/>
            <a:ext cx="91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All Mo PFCs</a:t>
            </a:r>
          </a:p>
        </p:txBody>
      </p:sp>
      <p:sp>
        <p:nvSpPr>
          <p:cNvPr id="28707" name="TextBox 113"/>
          <p:cNvSpPr txBox="1">
            <a:spLocks noChangeArrowheads="1"/>
          </p:cNvSpPr>
          <p:nvPr/>
        </p:nvSpPr>
        <p:spPr bwMode="auto">
          <a:xfrm>
            <a:off x="7620000" y="3038475"/>
            <a:ext cx="1143000" cy="156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Mo PFCs </a:t>
            </a:r>
          </a:p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plus W </a:t>
            </a:r>
            <a:r>
              <a:rPr lang="en-US" sz="2400" i="0" dirty="0" err="1">
                <a:solidFill>
                  <a:schemeClr val="tx1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708" name="TextBox 114"/>
          <p:cNvSpPr txBox="1">
            <a:spLocks noChangeArrowheads="1"/>
          </p:cNvSpPr>
          <p:nvPr/>
        </p:nvSpPr>
        <p:spPr bwMode="auto">
          <a:xfrm>
            <a:off x="4800600" y="3236913"/>
            <a:ext cx="91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All Mo tiles</a:t>
            </a:r>
          </a:p>
        </p:txBody>
      </p:sp>
      <p:sp>
        <p:nvSpPr>
          <p:cNvPr id="28709" name="TextBox 115"/>
          <p:cNvSpPr txBox="1">
            <a:spLocks noChangeArrowheads="1"/>
          </p:cNvSpPr>
          <p:nvPr/>
        </p:nvSpPr>
        <p:spPr bwMode="auto">
          <a:xfrm>
            <a:off x="3200400" y="3236913"/>
            <a:ext cx="1219200" cy="12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All </a:t>
            </a:r>
          </a:p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Mo </a:t>
            </a:r>
            <a:r>
              <a:rPr lang="en-US" sz="2400" i="0" dirty="0" err="1">
                <a:solidFill>
                  <a:schemeClr val="tx1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710" name="TextBox 117"/>
          <p:cNvSpPr txBox="1">
            <a:spLocks noChangeArrowheads="1"/>
          </p:cNvSpPr>
          <p:nvPr/>
        </p:nvSpPr>
        <p:spPr bwMode="auto">
          <a:xfrm>
            <a:off x="1752600" y="3236913"/>
            <a:ext cx="1219200" cy="12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Upper </a:t>
            </a:r>
          </a:p>
          <a:p>
            <a:pPr algn="ctr"/>
            <a:r>
              <a:rPr lang="en-US" sz="2400" i="0" dirty="0">
                <a:solidFill>
                  <a:schemeClr val="tx1"/>
                </a:solidFill>
                <a:latin typeface="Arial Narrow" pitchFamily="34" charset="0"/>
              </a:rPr>
              <a:t>Mo </a:t>
            </a:r>
            <a:r>
              <a:rPr lang="en-US" sz="2400" i="0" dirty="0" err="1">
                <a:solidFill>
                  <a:schemeClr val="tx1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Bent-Up Arrow 118"/>
          <p:cNvSpPr/>
          <p:nvPr/>
        </p:nvSpPr>
        <p:spPr bwMode="auto">
          <a:xfrm rot="10800000" flipH="1">
            <a:off x="7848600" y="1752601"/>
            <a:ext cx="381000" cy="341313"/>
          </a:xfrm>
          <a:prstGeom prst="bentUpArrow">
            <a:avLst>
              <a:gd name="adj1" fmla="val 28125"/>
              <a:gd name="adj2" fmla="val 25000"/>
              <a:gd name="adj3" fmla="val 25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-128" charset="0"/>
            </a:endParaRPr>
          </a:p>
        </p:txBody>
      </p:sp>
      <p:sp>
        <p:nvSpPr>
          <p:cNvPr id="28712" name="Right Brace 120"/>
          <p:cNvSpPr>
            <a:spLocks/>
          </p:cNvSpPr>
          <p:nvPr/>
        </p:nvSpPr>
        <p:spPr bwMode="auto">
          <a:xfrm rot="16200000" flipH="1">
            <a:off x="4991100" y="2476500"/>
            <a:ext cx="152400" cy="6477000"/>
          </a:xfrm>
          <a:prstGeom prst="rightBrace">
            <a:avLst>
              <a:gd name="adj1" fmla="val 44271"/>
              <a:gd name="adj2" fmla="val 54356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713" name="TextBox 121"/>
          <p:cNvSpPr txBox="1">
            <a:spLocks noChangeArrowheads="1"/>
          </p:cNvSpPr>
          <p:nvPr/>
        </p:nvSpPr>
        <p:spPr bwMode="auto">
          <a:xfrm>
            <a:off x="1981200" y="1611314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</a:rPr>
              <a:t>W is leading candidate material for FNSF/Demo </a:t>
            </a:r>
            <a:r>
              <a:rPr lang="en-US" sz="2000" i="0" dirty="0" err="1">
                <a:solidFill>
                  <a:srgbClr val="FF0000"/>
                </a:solidFill>
                <a:latin typeface="Arial Narrow" pitchFamily="34" charset="0"/>
              </a:rPr>
              <a:t>divertor</a:t>
            </a:r>
            <a:endParaRPr lang="en-US" sz="20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8714" name="TextBox 123"/>
          <p:cNvSpPr txBox="1">
            <a:spLocks noChangeArrowheads="1"/>
          </p:cNvSpPr>
          <p:nvPr/>
        </p:nvSpPr>
        <p:spPr bwMode="auto">
          <a:xfrm>
            <a:off x="2819400" y="5726114"/>
            <a:ext cx="464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 Narrow" pitchFamily="34" charset="0"/>
              </a:rPr>
              <a:t>Possible implementation paths for high-Z PFCs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58617" y="6172201"/>
            <a:ext cx="1805280" cy="2769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i="0" dirty="0"/>
              <a:t>Beginning of 5 yr plan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611564" y="6172201"/>
            <a:ext cx="1874837" cy="2762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i="0" dirty="0"/>
              <a:t>End of 5 yr plan</a:t>
            </a:r>
          </a:p>
        </p:txBody>
      </p:sp>
      <p:sp>
        <p:nvSpPr>
          <p:cNvPr id="127" name="Right Arrow 126"/>
          <p:cNvSpPr/>
          <p:nvPr/>
        </p:nvSpPr>
        <p:spPr bwMode="auto">
          <a:xfrm>
            <a:off x="2170114" y="6172200"/>
            <a:ext cx="1335087" cy="3048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128" charset="0"/>
              <a:cs typeface="Arial" charset="0"/>
            </a:endParaRPr>
          </a:p>
        </p:txBody>
      </p:sp>
      <p:sp>
        <p:nvSpPr>
          <p:cNvPr id="28718" name="TextBox 122"/>
          <p:cNvSpPr txBox="1">
            <a:spLocks noChangeArrowheads="1"/>
          </p:cNvSpPr>
          <p:nvPr/>
        </p:nvSpPr>
        <p:spPr bwMode="auto">
          <a:xfrm>
            <a:off x="152400" y="1062038"/>
            <a:ext cx="8839200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231748" indent="-231748">
              <a:buFont typeface="Arial" pitchFamily="34" charset="0"/>
              <a:buChar char="•"/>
            </a:pP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Assess compatibility of high </a:t>
            </a:r>
            <a:r>
              <a:rPr lang="en-US" sz="2400" i="0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400" i="0" baseline="-250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 and </a:t>
            </a:r>
            <a:r>
              <a:rPr lang="en-US" sz="2400" i="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 + 100% NICD with metallic PFCs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ligto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19200"/>
            <a:ext cx="1606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9"/>
          <p:cNvPicPr>
            <a:picLocks noChangeAspect="1"/>
          </p:cNvPicPr>
          <p:nvPr/>
        </p:nvPicPr>
        <p:blipFill>
          <a:blip r:embed="rId4" cstate="print"/>
          <a:srcRect l="4298" t="13780" r="4298" b="10335"/>
          <a:stretch>
            <a:fillRect/>
          </a:stretch>
        </p:blipFill>
        <p:spPr bwMode="auto">
          <a:xfrm>
            <a:off x="5254625" y="957263"/>
            <a:ext cx="3889375" cy="2014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Simulations + lab results show importance of O in Li PMI        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0" y="3276600"/>
            <a:ext cx="4876800" cy="3276600"/>
          </a:xfrm>
        </p:spPr>
        <p:txBody>
          <a:bodyPr/>
          <a:lstStyle/>
          <a:p>
            <a:r>
              <a:rPr lang="en-US" sz="1600" smtClean="0"/>
              <a:t>XPS measurements </a:t>
            </a:r>
            <a:r>
              <a:rPr lang="en-US" sz="1600" i="1" smtClean="0"/>
              <a:t>(Purdue)</a:t>
            </a:r>
            <a:r>
              <a:rPr lang="en-US" sz="1600" smtClean="0"/>
              <a:t> show that 2 µm lithium increases the surface oxygen content of lithiated graphite to about 10%.</a:t>
            </a:r>
          </a:p>
          <a:p>
            <a:r>
              <a:rPr lang="en-US" sz="1600" smtClean="0"/>
              <a:t>Deuterium ion irradiation of lithiated graphite greatly enhances the oxygen content to 20% - 40%.  </a:t>
            </a:r>
          </a:p>
          <a:p>
            <a:r>
              <a:rPr lang="en-US" sz="1600" smtClean="0"/>
              <a:t>In stark contrast, D irradiation of a graphite sample without lithium actually </a:t>
            </a:r>
            <a:r>
              <a:rPr lang="en-US" sz="1600" i="1" smtClean="0"/>
              <a:t>decreases </a:t>
            </a:r>
            <a:r>
              <a:rPr lang="en-US" sz="1600" smtClean="0"/>
              <a:t>the amount of O on the surface.  </a:t>
            </a:r>
          </a:p>
          <a:p>
            <a:endParaRPr lang="en-US" sz="1600" smtClean="0"/>
          </a:p>
          <a:p>
            <a:r>
              <a:rPr lang="en-US" sz="1600" smtClean="0">
                <a:solidFill>
                  <a:schemeClr val="accent2"/>
                </a:solidFill>
              </a:rPr>
              <a:t>Result explains why Li on C pumps D so effectively</a:t>
            </a:r>
            <a:r>
              <a:rPr lang="en-US" sz="1600" smtClean="0"/>
              <a:t>   </a:t>
            </a:r>
            <a:br>
              <a:rPr lang="en-US" sz="1600" smtClean="0"/>
            </a:br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</p:txBody>
      </p:sp>
      <p:graphicFrame>
        <p:nvGraphicFramePr>
          <p:cNvPr id="21" name="Chart 20"/>
          <p:cNvGraphicFramePr>
            <a:graphicFrameLocks/>
          </p:cNvGraphicFramePr>
          <p:nvPr/>
        </p:nvGraphicFramePr>
        <p:xfrm>
          <a:off x="5410200" y="2743200"/>
          <a:ext cx="3733800" cy="1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271" name="TextBox 14"/>
          <p:cNvSpPr txBox="1">
            <a:spLocks noChangeArrowheads="1"/>
          </p:cNvSpPr>
          <p:nvPr/>
        </p:nvSpPr>
        <p:spPr bwMode="auto">
          <a:xfrm>
            <a:off x="5065713" y="1447800"/>
            <a:ext cx="344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i="0">
                <a:solidFill>
                  <a:schemeClr val="tx1"/>
                </a:solidFill>
              </a:rPr>
              <a:t>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4588" y="3505200"/>
            <a:ext cx="2335212" cy="54451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marL="342900" indent="-342900">
              <a:lnSpc>
                <a:spcPts val="1380"/>
              </a:lnSpc>
              <a:buFontTx/>
              <a:buAutoNum type="arabicPlain"/>
              <a:defRPr/>
            </a:pPr>
            <a:r>
              <a:rPr lang="en-US" sz="1400" b="0" i="0" dirty="0">
                <a:solidFill>
                  <a:schemeClr val="tx1"/>
                </a:solidFill>
                <a:latin typeface="+mn-lt"/>
                <a:cs typeface="Arial" charset="0"/>
              </a:rPr>
              <a:t>     2          3        4         5</a:t>
            </a:r>
          </a:p>
          <a:p>
            <a:pPr marL="342900" indent="-342900">
              <a:lnSpc>
                <a:spcPts val="1380"/>
              </a:lnSpc>
              <a:defRPr/>
            </a:pPr>
            <a:r>
              <a:rPr lang="en-US" sz="1400" b="0" i="0" dirty="0">
                <a:solidFill>
                  <a:schemeClr val="tx1"/>
                </a:solidFill>
                <a:latin typeface="+mn-lt"/>
                <a:cs typeface="Arial" charset="0"/>
              </a:rPr>
              <a:t>	atomic composition</a:t>
            </a:r>
          </a:p>
          <a:p>
            <a:pPr marL="342900" indent="-342900">
              <a:lnSpc>
                <a:spcPts val="1380"/>
              </a:lnSpc>
              <a:defRPr/>
            </a:pPr>
            <a:endParaRPr lang="en-US" sz="1400" b="0" i="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938" y="2903538"/>
            <a:ext cx="3254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 dirty="0">
                <a:solidFill>
                  <a:srgbClr val="FF0000"/>
                </a:solidFill>
                <a:latin typeface="+mn-lt"/>
                <a:cs typeface="Arial" charset="0"/>
              </a:rPr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3400" y="2938463"/>
            <a:ext cx="344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 dirty="0">
                <a:solidFill>
                  <a:srgbClr val="A264C8"/>
                </a:solidFill>
                <a:latin typeface="+mn-lt"/>
                <a:cs typeface="Arial" charset="0"/>
              </a:rPr>
              <a:t>Li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65675" y="2928938"/>
            <a:ext cx="3397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C</a:t>
            </a:r>
          </a:p>
        </p:txBody>
      </p:sp>
      <p:sp>
        <p:nvSpPr>
          <p:cNvPr id="11276" name="Oval 46"/>
          <p:cNvSpPr>
            <a:spLocks noChangeArrowheads="1"/>
          </p:cNvSpPr>
          <p:nvPr/>
        </p:nvSpPr>
        <p:spPr bwMode="auto">
          <a:xfrm>
            <a:off x="4279900" y="1066800"/>
            <a:ext cx="165100" cy="165100"/>
          </a:xfrm>
          <a:prstGeom prst="ellipse">
            <a:avLst/>
          </a:prstGeom>
          <a:solidFill>
            <a:schemeClr val="accent2"/>
          </a:solidFill>
          <a:ln w="15875" algn="ctr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1277" name="Straight Arrow Connector 47"/>
          <p:cNvCxnSpPr>
            <a:cxnSpLocks noChangeShapeType="1"/>
          </p:cNvCxnSpPr>
          <p:nvPr/>
        </p:nvCxnSpPr>
        <p:spPr bwMode="auto">
          <a:xfrm rot="5400000">
            <a:off x="4243388" y="1350963"/>
            <a:ext cx="228600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" name="TextBox 50"/>
          <p:cNvSpPr txBox="1"/>
          <p:nvPr/>
        </p:nvSpPr>
        <p:spPr>
          <a:xfrm>
            <a:off x="4394200" y="990600"/>
            <a:ext cx="314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 dirty="0">
                <a:solidFill>
                  <a:schemeClr val="accent2"/>
                </a:solidFill>
                <a:latin typeface="+mn-lt"/>
                <a:cs typeface="Arial" charset="0"/>
              </a:rPr>
              <a:t>D</a:t>
            </a:r>
          </a:p>
        </p:txBody>
      </p:sp>
      <p:pic>
        <p:nvPicPr>
          <p:cNvPr id="11279" name="Picture 54" descr="O1s concentration - ATJ147 vs. Control (for CS)b.pdf"/>
          <p:cNvPicPr>
            <a:picLocks noChangeAspect="1"/>
          </p:cNvPicPr>
          <p:nvPr/>
        </p:nvPicPr>
        <p:blipFill>
          <a:blip r:embed="rId6" cstate="print"/>
          <a:srcRect l="11292" t="9763" r="12621"/>
          <a:stretch>
            <a:fillRect/>
          </a:stretch>
        </p:blipFill>
        <p:spPr bwMode="auto">
          <a:xfrm>
            <a:off x="5181600" y="4038600"/>
            <a:ext cx="3833813" cy="2474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11280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4038601" y="2852737"/>
            <a:ext cx="195262" cy="42863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228600" y="1219200"/>
            <a:ext cx="3352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i="0"/>
              <a:t>Quantum-classical atomistic simulations show that surface oxygen plays a key role in the deuterium retention in graphite.</a:t>
            </a:r>
            <a:br>
              <a:rPr lang="en-US" sz="1600" b="0" i="0"/>
            </a:br>
            <a:r>
              <a:rPr lang="en-US" sz="1400" b="0" i="0"/>
              <a:t>[ORNL, submitted to Nature Comm.]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641EDB37-3ADA-4783-BFD5-BF41EA9CFC61}" type="slidenum">
              <a:rPr lang="en-US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6"/>
                </a:solidFill>
              </a:rPr>
              <a:t>PPPL/PU collaboration shows 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lithium reacts quickly with residual gases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4724400" cy="23622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Surface analysis experiments show PFC oxide coverage is expected in 10s of seconds from residual H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O at typical NSTX </a:t>
            </a:r>
            <a:r>
              <a:rPr lang="en-US" sz="1600" dirty="0" err="1" smtClean="0">
                <a:solidFill>
                  <a:schemeClr val="accent6"/>
                </a:solidFill>
              </a:rPr>
              <a:t>intershot</a:t>
            </a:r>
            <a:r>
              <a:rPr lang="en-US" sz="1600" dirty="0" smtClean="0">
                <a:solidFill>
                  <a:schemeClr val="accent6"/>
                </a:solidFill>
              </a:rPr>
              <a:t> pressures ~1e-7 </a:t>
            </a:r>
            <a:r>
              <a:rPr lang="en-US" sz="1600" dirty="0" err="1" smtClean="0">
                <a:solidFill>
                  <a:schemeClr val="accent6"/>
                </a:solidFill>
              </a:rPr>
              <a:t>torr</a:t>
            </a:r>
            <a:r>
              <a:rPr lang="en-US" sz="1600" dirty="0" smtClean="0">
                <a:solidFill>
                  <a:schemeClr val="accent6"/>
                </a:solidFill>
              </a:rPr>
              <a:t>. 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Plasma facing surface after Li evaporation is a mixed material rather than ‘lithium coating’. </a:t>
            </a:r>
          </a:p>
          <a:p>
            <a:pPr>
              <a:spcAft>
                <a:spcPts val="600"/>
              </a:spcAft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Short reaction times motivate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flowing Li </a:t>
            </a:r>
            <a:r>
              <a:rPr lang="en-US" sz="1800" b="1" dirty="0" err="1" smtClean="0">
                <a:solidFill>
                  <a:srgbClr val="FF0000"/>
                </a:solidFill>
              </a:rPr>
              <a:t>PFCs</a:t>
            </a:r>
            <a:r>
              <a:rPr lang="en-US" sz="1600" dirty="0" smtClean="0">
                <a:solidFill>
                  <a:schemeClr val="accent6"/>
                </a:solidFill>
              </a:rPr>
              <a:t/>
            </a:r>
            <a:br>
              <a:rPr lang="en-US" sz="1600" dirty="0" smtClean="0">
                <a:solidFill>
                  <a:schemeClr val="accent6"/>
                </a:solidFill>
              </a:rPr>
            </a:br>
            <a:endParaRPr lang="en-US" sz="1600" dirty="0" smtClean="0">
              <a:solidFill>
                <a:schemeClr val="accent6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 smtClean="0">
              <a:solidFill>
                <a:schemeClr val="accent6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sz="1600" dirty="0">
              <a:solidFill>
                <a:schemeClr val="accent6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800600" y="3962400"/>
          <a:ext cx="39624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3" name="TextBox 18"/>
          <p:cNvSpPr txBox="1">
            <a:spLocks noChangeArrowheads="1"/>
          </p:cNvSpPr>
          <p:nvPr/>
        </p:nvSpPr>
        <p:spPr bwMode="auto">
          <a:xfrm>
            <a:off x="8293100" y="6324600"/>
            <a:ext cx="85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0"/>
              <a:t>PU-PPPL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0" y="990600"/>
            <a:ext cx="388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cs typeface="+mn-cs"/>
              </a:rPr>
              <a:t>New Surface Analysis Labs at PPPL </a:t>
            </a:r>
            <a:endParaRPr lang="en-US" sz="1800" b="0" i="0" dirty="0">
              <a:latin typeface="Helvetica" pitchFamily="34" charset="0"/>
              <a:cs typeface="Arial" charset="0"/>
            </a:endParaRPr>
          </a:p>
          <a:p>
            <a:pPr marL="342900" eaLnBrk="0" hangingPunct="0">
              <a:spcBef>
                <a:spcPct val="20000"/>
              </a:spcBef>
              <a:defRPr/>
            </a:pPr>
            <a:endParaRPr lang="en-US" sz="1800" b="0" i="0" dirty="0">
              <a:latin typeface="Helvetica" pitchFamily="34" charset="0"/>
              <a:cs typeface="Arial" charset="0"/>
            </a:endParaRPr>
          </a:p>
          <a:p>
            <a:pPr marL="342900" eaLnBrk="0" hangingPunct="0">
              <a:spcBef>
                <a:spcPct val="20000"/>
              </a:spcBef>
              <a:defRPr/>
            </a:pPr>
            <a:endParaRPr lang="en-US" sz="1800" b="0" i="0" dirty="0">
              <a:latin typeface="Helvetica" pitchFamily="34" charset="0"/>
              <a:cs typeface="Arial" charset="0"/>
            </a:endParaRPr>
          </a:p>
          <a:p>
            <a:pPr marL="342900" eaLnBrk="0" hangingPunct="0">
              <a:spcBef>
                <a:spcPct val="20000"/>
              </a:spcBef>
              <a:defRPr/>
            </a:pPr>
            <a:r>
              <a:rPr lang="en-US" sz="1800" b="0" i="0" dirty="0">
                <a:latin typeface="Helvetica" pitchFamily="34" charset="0"/>
                <a:cs typeface="Arial" charset="0"/>
              </a:rPr>
              <a:t> </a:t>
            </a:r>
            <a:endParaRPr lang="en-US" sz="1800" b="0" i="0" kern="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pic>
        <p:nvPicPr>
          <p:cNvPr id="12295" name="Picture 13" descr="12A0218_0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32766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5715000" y="990600"/>
            <a:ext cx="239712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dirty="0">
                <a:solidFill>
                  <a:srgbClr val="000000"/>
                </a:solidFill>
                <a:latin typeface="+mn-lt"/>
                <a:cs typeface="+mn-cs"/>
              </a:rPr>
              <a:t>Li surface oxidation time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26150" y="3962400"/>
            <a:ext cx="18859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b="0" i="0" u="sng" dirty="0">
                <a:solidFill>
                  <a:srgbClr val="000000"/>
                </a:solidFill>
                <a:latin typeface="+mn-lt"/>
                <a:cs typeface="+mn-cs"/>
              </a:rPr>
              <a:t>Solid lithium (XPS Li 1s))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953000" y="1371600"/>
            <a:ext cx="4106863" cy="2562225"/>
            <a:chOff x="4953001" y="1371600"/>
            <a:chExt cx="4106095" cy="2562999"/>
          </a:xfrm>
        </p:grpSpPr>
        <p:pic>
          <p:nvPicPr>
            <p:cNvPr id="12301" name="Picture 17" descr="AES_Data_Charles_cs_p21.pdf"/>
            <p:cNvPicPr>
              <a:picLocks noChangeAspect="1"/>
            </p:cNvPicPr>
            <p:nvPr/>
          </p:nvPicPr>
          <p:blipFill>
            <a:blip r:embed="rId5" cstate="print"/>
            <a:srcRect l="11765" t="50909" r="28235" b="18182"/>
            <a:stretch>
              <a:fillRect/>
            </a:stretch>
          </p:blipFill>
          <p:spPr bwMode="auto">
            <a:xfrm>
              <a:off x="5278770" y="1690195"/>
              <a:ext cx="3179430" cy="211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400530" y="3658291"/>
              <a:ext cx="1582442" cy="276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0" i="0" dirty="0">
                  <a:solidFill>
                    <a:srgbClr val="000000"/>
                  </a:solidFill>
                  <a:latin typeface="+mn-lt"/>
                  <a:cs typeface="+mn-cs"/>
                </a:rPr>
                <a:t>seconds at 1e-6 </a:t>
              </a:r>
              <a:r>
                <a:rPr lang="en-US" b="0" i="0" dirty="0" err="1">
                  <a:solidFill>
                    <a:srgbClr val="000000"/>
                  </a:solidFill>
                  <a:latin typeface="+mn-lt"/>
                  <a:cs typeface="+mn-cs"/>
                </a:rPr>
                <a:t>torr</a:t>
              </a:r>
              <a:endParaRPr lang="en-US" b="0" i="0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06941" y="1371600"/>
              <a:ext cx="3431533" cy="276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0" i="0" u="sng" dirty="0">
                  <a:solidFill>
                    <a:srgbClr val="000000"/>
                  </a:solidFill>
                  <a:latin typeface="+mn-lt"/>
                  <a:cs typeface="+mn-cs"/>
                </a:rPr>
                <a:t>1 monolayer of lithium on TZM Mo  (AES O 1s)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57546" y="1752715"/>
              <a:ext cx="601550" cy="8305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 i="0" dirty="0">
                  <a:solidFill>
                    <a:srgbClr val="FF0000"/>
                  </a:solidFill>
                  <a:latin typeface="+mn-lt"/>
                  <a:cs typeface="Arial" charset="0"/>
                </a:rPr>
                <a:t>– H</a:t>
              </a:r>
              <a:r>
                <a:rPr lang="en-US" b="0" i="0" baseline="-25000" dirty="0">
                  <a:solidFill>
                    <a:srgbClr val="FF0000"/>
                  </a:solidFill>
                  <a:latin typeface="Helvetica" pitchFamily="34" charset="0"/>
                  <a:cs typeface="Arial" charset="0"/>
                </a:rPr>
                <a:t>2</a:t>
              </a:r>
              <a:r>
                <a:rPr lang="en-US" b="0" i="0" dirty="0">
                  <a:solidFill>
                    <a:srgbClr val="FF0000"/>
                  </a:solidFill>
                  <a:latin typeface="+mn-lt"/>
                  <a:cs typeface="Arial" charset="0"/>
                </a:rPr>
                <a:t>O</a:t>
              </a:r>
            </a:p>
            <a:p>
              <a:pPr>
                <a:defRPr/>
              </a:pPr>
              <a:r>
                <a:rPr lang="en-US" b="0" i="0" dirty="0">
                  <a:latin typeface="+mn-lt"/>
                  <a:cs typeface="Arial" charset="0"/>
                </a:rPr>
                <a:t>– O</a:t>
              </a:r>
              <a:r>
                <a:rPr lang="en-US" b="0" i="0" baseline="-25000" dirty="0">
                  <a:latin typeface="+mn-lt"/>
                  <a:cs typeface="Arial" charset="0"/>
                </a:rPr>
                <a:t>2</a:t>
              </a:r>
            </a:p>
            <a:p>
              <a:pPr>
                <a:defRPr/>
              </a:pPr>
              <a:r>
                <a:rPr lang="en-US" b="0" i="0" dirty="0">
                  <a:solidFill>
                    <a:srgbClr val="008000"/>
                  </a:solidFill>
                  <a:latin typeface="+mn-lt"/>
                  <a:cs typeface="Arial" charset="0"/>
                </a:rPr>
                <a:t>– air</a:t>
              </a:r>
            </a:p>
            <a:p>
              <a:pPr>
                <a:defRPr/>
              </a:pPr>
              <a:r>
                <a:rPr lang="en-US" b="0" i="0" dirty="0">
                  <a:solidFill>
                    <a:srgbClr val="A264C8"/>
                  </a:solidFill>
                  <a:latin typeface="+mn-lt"/>
                  <a:cs typeface="Arial" charset="0"/>
                </a:rPr>
                <a:t>– CO</a:t>
              </a: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4109716" y="2378447"/>
              <a:ext cx="1964330" cy="27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0" i="0" dirty="0">
                  <a:solidFill>
                    <a:srgbClr val="000000"/>
                  </a:solidFill>
                  <a:latin typeface="+mn-lt"/>
                  <a:cs typeface="+mn-cs"/>
                </a:rPr>
                <a:t>oxide concentration  (</a:t>
              </a:r>
              <a:r>
                <a:rPr lang="en-US" b="0" i="0" dirty="0" err="1">
                  <a:solidFill>
                    <a:srgbClr val="000000"/>
                  </a:solidFill>
                  <a:latin typeface="+mn-lt"/>
                  <a:cs typeface="+mn-cs"/>
                </a:rPr>
                <a:t>a.u</a:t>
              </a:r>
              <a:r>
                <a:rPr lang="en-US" b="0" i="0" dirty="0">
                  <a:solidFill>
                    <a:srgbClr val="000000"/>
                  </a:solidFill>
                  <a:latin typeface="+mn-lt"/>
                  <a:cs typeface="+mn-cs"/>
                </a:rPr>
                <a:t>.)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71973" y="3200952"/>
              <a:ext cx="2590316" cy="2763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0" i="0" dirty="0">
                  <a:latin typeface="+mn-lt"/>
                  <a:cs typeface="Arial" charset="0"/>
                </a:rPr>
                <a:t>(TZM = 99% Mo, 0.5% Ti 0.08% </a:t>
              </a:r>
              <a:r>
                <a:rPr lang="en-US" b="0" i="0" dirty="0" err="1">
                  <a:latin typeface="+mn-lt"/>
                  <a:cs typeface="Arial" charset="0"/>
                </a:rPr>
                <a:t>Zr</a:t>
              </a:r>
              <a:r>
                <a:rPr lang="en-US" b="0" i="0" dirty="0">
                  <a:latin typeface="+mn-lt"/>
                  <a:cs typeface="Arial" charset="0"/>
                </a:rPr>
                <a:t>)</a:t>
              </a:r>
            </a:p>
          </p:txBody>
        </p:sp>
      </p:grpSp>
      <p:sp>
        <p:nvSpPr>
          <p:cNvPr id="1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49906793-B2B2-4C25-A2D0-CCE7AE2F8D91}" type="slidenum">
              <a:rPr lang="en-US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Prototype Li-PFC materials testing at Magnum-PSI 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95400"/>
            <a:ext cx="4800600" cy="3810000"/>
          </a:xfrm>
        </p:spPr>
        <p:txBody>
          <a:bodyPr/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NSTX-U PFCs (ATJ, TZM (Mo), W) will </a:t>
            </a:r>
            <a:br>
              <a:rPr lang="en-US" sz="1800" dirty="0" smtClean="0">
                <a:solidFill>
                  <a:srgbClr val="1822CD"/>
                </a:solidFill>
              </a:rPr>
            </a:br>
            <a:r>
              <a:rPr lang="en-US" sz="1800" dirty="0" smtClean="0">
                <a:solidFill>
                  <a:srgbClr val="1822CD"/>
                </a:solidFill>
              </a:rPr>
              <a:t>be tested with and without Li coatings </a:t>
            </a:r>
            <a:r>
              <a:rPr lang="en-US" sz="1800" dirty="0" smtClean="0"/>
              <a:t>at NSTX-U pulse lengths and power levels </a:t>
            </a:r>
            <a:br>
              <a:rPr lang="en-US" sz="1800" dirty="0" smtClean="0"/>
            </a:br>
            <a:r>
              <a:rPr lang="en-US" sz="1800" dirty="0" smtClean="0"/>
              <a:t>with extensive diagnostics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Planned investigations: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Li coating lifetime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 err="1" smtClean="0">
                <a:solidFill>
                  <a:srgbClr val="1822CD"/>
                </a:solidFill>
              </a:rPr>
              <a:t>Hydrogenic</a:t>
            </a:r>
            <a:r>
              <a:rPr lang="en-US" sz="1800" dirty="0" smtClean="0">
                <a:solidFill>
                  <a:srgbClr val="1822CD"/>
                </a:solidFill>
              </a:rPr>
              <a:t> recycling/retention as a function of exposure time &amp; temperature.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Erosion, migration, impurity production with and without lithium. </a:t>
            </a:r>
            <a:endParaRPr lang="en-US" sz="1800" dirty="0" smtClean="0"/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endParaRPr lang="en-US" sz="1800" dirty="0" smtClean="0">
              <a:solidFill>
                <a:srgbClr val="1822CD"/>
              </a:solidFill>
            </a:endParaRPr>
          </a:p>
        </p:txBody>
      </p:sp>
      <p:sp>
        <p:nvSpPr>
          <p:cNvPr id="14340" name="Text Box 21"/>
          <p:cNvSpPr txBox="1">
            <a:spLocks noChangeArrowheads="1"/>
          </p:cNvSpPr>
          <p:nvPr/>
        </p:nvSpPr>
        <p:spPr bwMode="auto">
          <a:xfrm>
            <a:off x="5257800" y="3886200"/>
            <a:ext cx="3810000" cy="25241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3050" eaLnBrk="0" hangingPunct="0">
              <a:spcAft>
                <a:spcPts val="600"/>
              </a:spcAft>
            </a:pPr>
            <a:r>
              <a:rPr lang="en-US" sz="1600" b="0" i="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rPr>
              <a:t>Magnum-PSI parameters relevant to NSTX-U</a:t>
            </a:r>
            <a:endParaRPr lang="de-CH" sz="1600" b="0" i="0">
              <a:solidFill>
                <a:schemeClr val="accent2"/>
              </a:solidFill>
              <a:latin typeface="Arial" pitchFamily="34" charset="0"/>
              <a:ea typeface="ＭＳ Ｐゴシック" pitchFamily="34" charset="-128"/>
            </a:endParaRP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1.4 T for 12 s</a:t>
            </a: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10 MW/m</a:t>
            </a:r>
            <a:r>
              <a:rPr lang="de-CH" sz="1600" b="0" i="0" baseline="30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2</a:t>
            </a: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de-CH" sz="1600" b="0" i="0" baseline="-25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e </a:t>
            </a: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~ 1.2x10</a:t>
            </a:r>
            <a:r>
              <a:rPr lang="de-CH" sz="1600" b="0" i="0" baseline="30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20 </a:t>
            </a: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m</a:t>
            </a:r>
            <a:r>
              <a:rPr lang="de-CH" sz="1600" b="0" i="0" baseline="30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-3</a:t>
            </a: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T</a:t>
            </a:r>
            <a:r>
              <a:rPr lang="de-CH" sz="1600" b="0" i="0" baseline="-25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e </a:t>
            </a: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~ 3 eV</a:t>
            </a: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Bias ≤ 100 V</a:t>
            </a:r>
          </a:p>
          <a:p>
            <a:pPr indent="-2730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de-CH" sz="1600" b="0" i="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Extensive diagnostics</a:t>
            </a:r>
          </a:p>
        </p:txBody>
      </p:sp>
      <p:pic>
        <p:nvPicPr>
          <p:cNvPr id="14342" name="Picture 15" descr="magnu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66800"/>
            <a:ext cx="38401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7AD670CA-0C73-4A69-A5AB-16D5B4B43341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LTX is providing all-metal-wall tokamak</a:t>
            </a:r>
            <a:br>
              <a:rPr lang="en-US" smtClean="0"/>
            </a:br>
            <a:r>
              <a:rPr lang="en-US" smtClean="0"/>
              <a:t> investigating Li chemistry, temperature, thickness…</a:t>
            </a:r>
            <a:endParaRPr lang="en-US" smtClean="0">
              <a:solidFill>
                <a:srgbClr val="3333CC"/>
              </a:solidFill>
            </a:endParaRPr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4419600" y="289560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0"/>
              <a:t>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990600"/>
            <a:ext cx="91440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1313" eaLnBrk="0" hangingPunct="0">
              <a:spcBef>
                <a:spcPts val="600"/>
              </a:spcBef>
              <a:buSzPct val="45000"/>
              <a:buFont typeface="Wingdings" pitchFamily="-11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>
                <a:latin typeface="Helvetica" pitchFamily="34" charset="0"/>
                <a:cs typeface="Arial" charset="0"/>
              </a:rPr>
              <a:t>Lithium </a:t>
            </a:r>
            <a:r>
              <a:rPr lang="en-US" sz="1600" b="0" i="0" kern="0" dirty="0" err="1">
                <a:latin typeface="Helvetica" pitchFamily="34" charset="0"/>
                <a:cs typeface="Arial" charset="0"/>
              </a:rPr>
              <a:t>Tokamak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Experiment has: 1. 120 cm</a:t>
            </a:r>
            <a:r>
              <a:rPr lang="en-US" sz="1600" b="0" i="0" kern="0" baseline="30000" dirty="0">
                <a:latin typeface="Helvetica" pitchFamily="34" charset="0"/>
                <a:cs typeface="Arial" charset="0"/>
              </a:rPr>
              <a:t>2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Li-filled </a:t>
            </a:r>
            <a:r>
              <a:rPr lang="en-US" sz="1600" b="0" i="0" kern="0" dirty="0" err="1">
                <a:latin typeface="Helvetica" pitchFamily="34" charset="0"/>
                <a:cs typeface="Arial" charset="0"/>
              </a:rPr>
              <a:t>dendritic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W limiter </a:t>
            </a:r>
            <a:r>
              <a:rPr lang="en-US" sz="1600" b="0" i="0" kern="0" dirty="0" err="1">
                <a:latin typeface="Helvetica" pitchFamily="34" charset="0"/>
                <a:cs typeface="Arial" charset="0"/>
              </a:rPr>
              <a:t>heatable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≤ 500 C</a:t>
            </a:r>
          </a:p>
          <a:p>
            <a:pPr marL="801687" lvl="1" indent="-342900" eaLnBrk="0" hangingPunct="0">
              <a:spcBef>
                <a:spcPts val="600"/>
              </a:spcBef>
              <a:buSzPct val="100000"/>
              <a:buFont typeface="+mj-lt"/>
              <a:buAutoNum type="arabicPeriod" startAt="2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>
                <a:latin typeface="Helvetica" pitchFamily="34" charset="0"/>
                <a:cs typeface="Arial" charset="0"/>
              </a:rPr>
              <a:t>Thick (&gt;100 micron) evaporated Li films on 3,000 – 5,000 cm</a:t>
            </a:r>
            <a:r>
              <a:rPr lang="en-US" sz="1600" b="0" i="0" kern="0" baseline="30000" dirty="0">
                <a:latin typeface="Helvetica" pitchFamily="34" charset="0"/>
                <a:cs typeface="Arial" charset="0"/>
              </a:rPr>
              <a:t>2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upper heated liner</a:t>
            </a:r>
          </a:p>
          <a:p>
            <a:pPr marL="801687" lvl="1" indent="-342900" eaLnBrk="0" hangingPunct="0">
              <a:spcBef>
                <a:spcPts val="600"/>
              </a:spcBef>
              <a:buSzPct val="100000"/>
              <a:buFont typeface="+mj-lt"/>
              <a:buAutoNum type="arabicPeriod" startAt="2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>
                <a:latin typeface="Helvetica" pitchFamily="34" charset="0"/>
                <a:cs typeface="Arial" charset="0"/>
              </a:rPr>
              <a:t>Few hundred cm</a:t>
            </a:r>
            <a:r>
              <a:rPr lang="en-US" sz="1600" b="0" i="0" kern="0" baseline="30000" dirty="0">
                <a:latin typeface="Helvetica" pitchFamily="34" charset="0"/>
                <a:cs typeface="Arial" charset="0"/>
              </a:rPr>
              <a:t>3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pool of liquid Li in the lower shells (total ≤ 85% of plasma surface)</a:t>
            </a:r>
          </a:p>
          <a:p>
            <a:pPr marL="342900" lvl="1" indent="-341313" eaLnBrk="0" hangingPunct="0">
              <a:spcBef>
                <a:spcPts val="600"/>
              </a:spcBef>
              <a:buSzPct val="45000"/>
              <a:buFont typeface="Wingdings" pitchFamily="-11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>
                <a:latin typeface="Helvetica" pitchFamily="34" charset="0"/>
                <a:cs typeface="Arial" charset="0"/>
              </a:rPr>
              <a:t>Will investigate plasma-surface interactions, Li influx vs. temp., confinement, Te profile, </a:t>
            </a:r>
            <a:br>
              <a:rPr lang="en-US" sz="1600" b="0" i="0" kern="0" dirty="0">
                <a:latin typeface="Helvetica" pitchFamily="34" charset="0"/>
                <a:cs typeface="Arial" charset="0"/>
              </a:rPr>
            </a:br>
            <a:r>
              <a:rPr lang="en-US" sz="1600" b="0" i="0" kern="0" dirty="0">
                <a:latin typeface="Helvetica" pitchFamily="34" charset="0"/>
                <a:cs typeface="Arial" charset="0"/>
              </a:rPr>
              <a:t>liquid metal flows in B fields up to 0.3T</a:t>
            </a:r>
          </a:p>
          <a:p>
            <a:pPr marL="342900" indent="-341313" eaLnBrk="0" hangingPunct="0">
              <a:spcBef>
                <a:spcPts val="600"/>
              </a:spcBef>
              <a:buSzPct val="45000"/>
              <a:buFont typeface="Wingdings" pitchFamily="-11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>
                <a:latin typeface="Helvetica" pitchFamily="34" charset="0"/>
                <a:cs typeface="Arial" charset="0"/>
              </a:rPr>
              <a:t>Materials Analysis and Particle Probe (MAPP) w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ill be used first on LTX in support of NSTX milestone R(13-2): “</a:t>
            </a:r>
            <a:r>
              <a:rPr lang="en-US" sz="1600" b="0" dirty="0">
                <a:latin typeface="Helvetica" pitchFamily="34" charset="0"/>
                <a:cs typeface="Arial" charset="0"/>
              </a:rPr>
              <a:t>Investigate relationship between lithium-conditioned surface composition and plasma behavior” 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and transferred to NSTX-U later.</a:t>
            </a:r>
            <a:endParaRPr lang="en-US" sz="1600" b="0" i="0" kern="0" dirty="0">
              <a:latin typeface="Helvetica" pitchFamily="34" charset="0"/>
              <a:cs typeface="Arial" charset="0"/>
            </a:endParaRPr>
          </a:p>
          <a:p>
            <a:pPr marL="342900" indent="-341313" eaLnBrk="0" hangingPunct="0">
              <a:spcBef>
                <a:spcPts val="600"/>
              </a:spcBef>
              <a:buSzPct val="45000"/>
              <a:buFont typeface="Wingdings" pitchFamily="-11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1600" b="0" i="0" kern="0" dirty="0" err="1">
                <a:latin typeface="Helvetica" pitchFamily="34" charset="0"/>
                <a:cs typeface="Arial" charset="0"/>
              </a:rPr>
              <a:t>MAPP’s</a:t>
            </a:r>
            <a:r>
              <a:rPr lang="en-US" sz="1600" b="0" i="0" kern="0" dirty="0">
                <a:latin typeface="Helvetica" pitchFamily="34" charset="0"/>
                <a:cs typeface="Arial" charset="0"/>
              </a:rPr>
              <a:t> innovative design enables sample exposure to plasma and inter-shot surface analysis.</a:t>
            </a:r>
            <a:endParaRPr lang="en-US" sz="1600" b="0" i="0" dirty="0">
              <a:latin typeface="Helvetica" pitchFamily="34" charset="0"/>
              <a:cs typeface="Arial" charset="0"/>
            </a:endParaRPr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4114800" y="4495800"/>
            <a:ext cx="11430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Font typeface="Times New Roman" pitchFamily="-11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0" i="0" kern="0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MAPP will be installed on </a:t>
            </a:r>
            <a:r>
              <a:rPr lang="en-US" sz="1600" b="0" i="0" kern="0" dirty="0" err="1">
                <a:solidFill>
                  <a:srgbClr val="3333CC"/>
                </a:solidFill>
                <a:latin typeface="+mj-lt"/>
                <a:ea typeface="+mj-ea"/>
                <a:cs typeface="+mj-cs"/>
              </a:rPr>
              <a:t>midplane</a:t>
            </a:r>
            <a:r>
              <a:rPr lang="en-US" sz="1600" b="0" i="0" kern="0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 LTX port </a:t>
            </a:r>
          </a:p>
        </p:txBody>
      </p:sp>
      <p:sp>
        <p:nvSpPr>
          <p:cNvPr id="16392" name="Line 30"/>
          <p:cNvSpPr>
            <a:spLocks noChangeShapeType="1"/>
          </p:cNvSpPr>
          <p:nvPr/>
        </p:nvSpPr>
        <p:spPr bwMode="auto">
          <a:xfrm flipV="1">
            <a:off x="7162800" y="5207000"/>
            <a:ext cx="457200" cy="1143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Rectangle 2"/>
          <p:cNvSpPr txBox="1">
            <a:spLocks noChangeArrowheads="1"/>
          </p:cNvSpPr>
          <p:nvPr/>
        </p:nvSpPr>
        <p:spPr bwMode="auto">
          <a:xfrm>
            <a:off x="0" y="2819400"/>
            <a:ext cx="8942388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lvl="2" indent="-341313" eaLnBrk="0" hangingPunct="0">
              <a:spcBef>
                <a:spcPts val="500"/>
              </a:spcBef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1600" b="0" i="0">
              <a:solidFill>
                <a:srgbClr val="3333CC"/>
              </a:solidFill>
            </a:endParaRPr>
          </a:p>
          <a:p>
            <a:pPr lvl="2" indent="-341313" eaLnBrk="0" hangingPunct="0">
              <a:spcBef>
                <a:spcPts val="500"/>
              </a:spcBef>
              <a:buSzPct val="4500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b="0" i="0">
                <a:solidFill>
                  <a:srgbClr val="3333CC"/>
                </a:solidFill>
              </a:rPr>
              <a:t> </a:t>
            </a:r>
          </a:p>
        </p:txBody>
      </p:sp>
      <p:pic>
        <p:nvPicPr>
          <p:cNvPr id="16394" name="Picture 39" descr="C:\Documents and Settings\tkozub\My Documents\SOFE 2011\IMG_8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759200"/>
            <a:ext cx="36703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5" descr="DSC05277.JPG"/>
          <p:cNvPicPr>
            <a:picLocks noChangeAspect="1"/>
          </p:cNvPicPr>
          <p:nvPr/>
        </p:nvPicPr>
        <p:blipFill>
          <a:blip r:embed="rId4" cstate="print"/>
          <a:srcRect t="22865" b="17529"/>
          <a:stretch>
            <a:fillRect/>
          </a:stretch>
        </p:blipFill>
        <p:spPr bwMode="auto">
          <a:xfrm>
            <a:off x="1066800" y="4038600"/>
            <a:ext cx="27432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304800" y="4800600"/>
            <a:ext cx="6858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buFont typeface="Times New Roman" pitchFamily="-112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0" i="0" kern="0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MAPP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BC23BACE-4784-40D7-903A-87C12B193867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16398" name="Line 30"/>
          <p:cNvSpPr>
            <a:spLocks noChangeShapeType="1"/>
          </p:cNvSpPr>
          <p:nvPr/>
        </p:nvSpPr>
        <p:spPr bwMode="auto">
          <a:xfrm>
            <a:off x="5219700" y="5256213"/>
            <a:ext cx="2490788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30"/>
          <p:cNvSpPr>
            <a:spLocks noChangeShapeType="1"/>
          </p:cNvSpPr>
          <p:nvPr/>
        </p:nvSpPr>
        <p:spPr bwMode="auto">
          <a:xfrm>
            <a:off x="5257800" y="5262563"/>
            <a:ext cx="2406650" cy="3175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Lab-based R&amp;D on liquid metal technology </a:t>
            </a:r>
            <a:br>
              <a:rPr lang="en-US" smtClean="0"/>
            </a:br>
            <a:r>
              <a:rPr lang="en-US" smtClean="0"/>
              <a:t>will inform long term PFC decisions: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>
          <a:xfrm>
            <a:off x="0" y="1143000"/>
            <a:ext cx="5486400" cy="5105400"/>
          </a:xfrm>
        </p:spPr>
        <p:txBody>
          <a:bodyPr/>
          <a:lstStyle/>
          <a:p>
            <a:pPr marL="0" indent="0">
              <a:spcAft>
                <a:spcPts val="600"/>
              </a:spcAft>
              <a:buFontTx/>
              <a:buNone/>
            </a:pPr>
            <a:r>
              <a:rPr lang="en-US" sz="1800" smtClean="0"/>
              <a:t>Pre-NSTX-U restart R&amp;D initiated by PPPL: </a:t>
            </a:r>
          </a:p>
          <a:p>
            <a:pPr marL="0" indent="0">
              <a:spcAft>
                <a:spcPts val="600"/>
              </a:spcAft>
              <a:buFontTx/>
              <a:buAutoNum type="arabicPeriod"/>
            </a:pPr>
            <a:r>
              <a:rPr lang="en-US" sz="1600" smtClean="0">
                <a:solidFill>
                  <a:srgbClr val="2D2DB9"/>
                </a:solidFill>
              </a:rPr>
              <a:t>Laboratory studies of D uptake as a function of Li dose, C/Mo substrate, surface oxidation, wetting… </a:t>
            </a:r>
          </a:p>
          <a:p>
            <a:pPr marL="0" indent="0">
              <a:spcAft>
                <a:spcPts val="600"/>
              </a:spcAft>
              <a:buFontTx/>
              <a:buAutoNum type="arabicPeriod"/>
            </a:pPr>
            <a:r>
              <a:rPr lang="en-US" sz="1600" smtClean="0">
                <a:solidFill>
                  <a:srgbClr val="2D2DB9"/>
                </a:solidFill>
              </a:rPr>
              <a:t>Tests of prototype of scalable flowing liquid </a:t>
            </a:r>
            <a:br>
              <a:rPr lang="en-US" sz="1600" smtClean="0">
                <a:solidFill>
                  <a:srgbClr val="2D2DB9"/>
                </a:solidFill>
              </a:rPr>
            </a:br>
            <a:r>
              <a:rPr lang="en-US" sz="1600" smtClean="0">
                <a:solidFill>
                  <a:srgbClr val="2D2DB9"/>
                </a:solidFill>
              </a:rPr>
              <a:t>lithium system (FliLi) at PPPL and on HT7</a:t>
            </a:r>
          </a:p>
          <a:p>
            <a:pPr marL="0" indent="0">
              <a:spcAft>
                <a:spcPts val="600"/>
              </a:spcAft>
              <a:buFontTx/>
              <a:buAutoNum type="arabicPeriod"/>
            </a:pPr>
            <a:r>
              <a:rPr lang="en-US" sz="1600" smtClean="0">
                <a:solidFill>
                  <a:srgbClr val="2D2DB9"/>
                </a:solidFill>
              </a:rPr>
              <a:t>Basic liquid lithium flow loop on textured surfaces</a:t>
            </a:r>
          </a:p>
          <a:p>
            <a:pPr marL="0" indent="0">
              <a:spcAft>
                <a:spcPts val="600"/>
              </a:spcAft>
              <a:buFontTx/>
              <a:buAutoNum type="arabicPeriod"/>
            </a:pPr>
            <a:r>
              <a:rPr lang="en-US" sz="1600" smtClean="0">
                <a:solidFill>
                  <a:srgbClr val="2D2DB9"/>
                </a:solidFill>
              </a:rPr>
              <a:t>Analysis and design of actively-cooled PFCs with Li flows due to capillary action and thermoelectric MHD</a:t>
            </a:r>
          </a:p>
          <a:p>
            <a:pPr marL="0" indent="0">
              <a:buFontTx/>
              <a:buAutoNum type="arabicPeriod"/>
            </a:pPr>
            <a:r>
              <a:rPr lang="en-US" sz="1600" smtClean="0">
                <a:solidFill>
                  <a:srgbClr val="2D2DB9"/>
                </a:solidFill>
              </a:rPr>
              <a:t>Magnum-PSI tests begin June 2012</a:t>
            </a:r>
          </a:p>
          <a:p>
            <a:pPr marL="0" indent="0">
              <a:spcAft>
                <a:spcPts val="600"/>
              </a:spcAft>
              <a:buFontTx/>
              <a:buNone/>
            </a:pPr>
            <a:endParaRPr lang="en-US" sz="1600" smtClean="0"/>
          </a:p>
          <a:p>
            <a:pPr marL="0" indent="0">
              <a:spcAft>
                <a:spcPts val="600"/>
              </a:spcAft>
            </a:pPr>
            <a:r>
              <a:rPr lang="en-US" sz="1600" smtClean="0"/>
              <a:t>Four proposals on Li-PFCs submitted to OFES Materials Solicitation to extend above work. </a:t>
            </a:r>
          </a:p>
          <a:p>
            <a:pPr marL="0" indent="0">
              <a:spcAft>
                <a:spcPts val="600"/>
              </a:spcAft>
            </a:pPr>
            <a:r>
              <a:rPr lang="en-US" sz="1600" smtClean="0"/>
              <a:t>Preparing for upcoming international collaboration solicitation, which will include possible tests of </a:t>
            </a:r>
            <a:br>
              <a:rPr lang="en-US" sz="1600" smtClean="0"/>
            </a:br>
            <a:r>
              <a:rPr lang="en-US" sz="1600" smtClean="0"/>
              <a:t>Li PFCs on HT-7 and EAST</a:t>
            </a:r>
          </a:p>
          <a:p>
            <a:pPr lvl="1">
              <a:spcAft>
                <a:spcPts val="600"/>
              </a:spcAft>
            </a:pPr>
            <a:endParaRPr lang="en-US" sz="1600" smtClean="0"/>
          </a:p>
          <a:p>
            <a:pPr marL="0" indent="0">
              <a:spcAft>
                <a:spcPts val="600"/>
              </a:spcAft>
              <a:buFontTx/>
              <a:buNone/>
            </a:pPr>
            <a:r>
              <a:rPr lang="en-US" sz="1600" smtClean="0"/>
              <a:t> </a:t>
            </a:r>
          </a:p>
          <a:p>
            <a:pPr marL="0" indent="0">
              <a:spcAft>
                <a:spcPts val="600"/>
              </a:spcAft>
            </a:pPr>
            <a:endParaRPr lang="en-US" sz="1600" smtClean="0"/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5334000" y="4276725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i="0"/>
              <a:t>Soaker hose capillary porous system concept (Goldston)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990600"/>
            <a:ext cx="3505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i="0" dirty="0">
                <a:latin typeface="+mn-lt"/>
                <a:cs typeface="Arial" charset="0"/>
              </a:rPr>
              <a:t>Thin flowing Li film in </a:t>
            </a:r>
            <a:r>
              <a:rPr lang="en-US" sz="1400" b="0" i="0" dirty="0" err="1">
                <a:latin typeface="+mn-lt"/>
                <a:cs typeface="Arial" charset="0"/>
              </a:rPr>
              <a:t>FLiLi</a:t>
            </a:r>
            <a:r>
              <a:rPr lang="en-US" sz="1400" b="0" i="0" dirty="0">
                <a:latin typeface="+mn-lt"/>
                <a:cs typeface="Arial" charset="0"/>
              </a:rPr>
              <a:t> (</a:t>
            </a:r>
            <a:r>
              <a:rPr lang="en-US" sz="1400" b="0" i="0" dirty="0" err="1">
                <a:latin typeface="+mn-lt"/>
                <a:cs typeface="Arial" charset="0"/>
              </a:rPr>
              <a:t>Zakharov</a:t>
            </a:r>
            <a:r>
              <a:rPr lang="en-US" sz="1400" b="0" i="0" dirty="0">
                <a:latin typeface="+mn-lt"/>
                <a:cs typeface="Arial" charset="0"/>
              </a:rPr>
              <a:t>)</a:t>
            </a:r>
          </a:p>
        </p:txBody>
      </p:sp>
      <p:cxnSp>
        <p:nvCxnSpPr>
          <p:cNvPr id="18439" name="Straight Arrow Connector 18"/>
          <p:cNvCxnSpPr>
            <a:cxnSpLocks noChangeShapeType="1"/>
          </p:cNvCxnSpPr>
          <p:nvPr/>
        </p:nvCxnSpPr>
        <p:spPr bwMode="auto">
          <a:xfrm rot="16200000" flipH="1">
            <a:off x="5105400" y="3733800"/>
            <a:ext cx="457200" cy="4572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6"/>
          <p:cNvCxnSpPr>
            <a:cxnSpLocks noChangeShapeType="1"/>
          </p:cNvCxnSpPr>
          <p:nvPr/>
        </p:nvCxnSpPr>
        <p:spPr bwMode="auto">
          <a:xfrm flipV="1">
            <a:off x="4800600" y="2511425"/>
            <a:ext cx="508000" cy="3175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8441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914900"/>
            <a:ext cx="3302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731000" y="5749925"/>
            <a:ext cx="323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charset="0"/>
              </a:rPr>
              <a:t>Li</a:t>
            </a:r>
            <a:endParaRPr lang="en-US" sz="1400" b="0" i="0" dirty="0">
              <a:latin typeface="+mn-lt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86713" y="4657725"/>
            <a:ext cx="623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solidFill>
                  <a:srgbClr val="641E8E"/>
                </a:solidFill>
                <a:latin typeface="+mn-lt"/>
                <a:cs typeface="Arial" charset="0"/>
              </a:rPr>
              <a:t>mesh</a:t>
            </a:r>
          </a:p>
        </p:txBody>
      </p:sp>
      <p:cxnSp>
        <p:nvCxnSpPr>
          <p:cNvPr id="18444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6934200" y="5570538"/>
            <a:ext cx="304800" cy="1524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445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7162006" y="5571332"/>
            <a:ext cx="611187" cy="3048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E30532E-1B48-4E66-B389-9D3E45BB9214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61050" y="5953125"/>
            <a:ext cx="31940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i="0" dirty="0">
                <a:latin typeface="+mn-lt"/>
                <a:cs typeface="Arial" charset="0"/>
              </a:rPr>
              <a:t>Coolant</a:t>
            </a:r>
          </a:p>
          <a:p>
            <a:pPr algn="ctr">
              <a:defRPr/>
            </a:pPr>
            <a:r>
              <a:rPr lang="en-US" sz="1400" b="0" i="0" dirty="0">
                <a:latin typeface="+mn-lt"/>
                <a:cs typeface="Arial" charset="0"/>
              </a:rPr>
              <a:t>(He, supercritical CO</a:t>
            </a:r>
            <a:r>
              <a:rPr lang="en-US" sz="1400" b="0" i="0" baseline="-25000" dirty="0">
                <a:latin typeface="+mn-lt"/>
                <a:cs typeface="Arial" charset="0"/>
              </a:rPr>
              <a:t>2</a:t>
            </a:r>
            <a:r>
              <a:rPr lang="en-US" sz="1400" b="0" i="0" dirty="0">
                <a:latin typeface="+mn-lt"/>
                <a:cs typeface="Arial" charset="0"/>
              </a:rPr>
              <a:t>, Na </a:t>
            </a:r>
            <a:r>
              <a:rPr lang="en-US" sz="1400" b="0" i="0" dirty="0" err="1">
                <a:latin typeface="+mn-lt"/>
                <a:cs typeface="Arial" charset="0"/>
              </a:rPr>
              <a:t>heatpipe</a:t>
            </a:r>
            <a:r>
              <a:rPr lang="en-US" sz="1400" b="0" i="0" dirty="0">
                <a:latin typeface="+mn-lt"/>
                <a:cs typeface="Arial" charset="0"/>
              </a:rPr>
              <a:t>…)    </a:t>
            </a:r>
          </a:p>
        </p:txBody>
      </p:sp>
      <p:pic>
        <p:nvPicPr>
          <p:cNvPr id="18448" name="Picture 23" descr="FLiLi phot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371600"/>
            <a:ext cx="32924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NSTX/EAST lithium collaborations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0" y="1066800"/>
            <a:ext cx="5410200" cy="518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b="0" i="0" dirty="0">
                <a:latin typeface="Helvetica" pitchFamily="34" charset="0"/>
                <a:cs typeface="Arial" charset="0"/>
              </a:rPr>
              <a:t>EAST is only other </a:t>
            </a:r>
            <a:r>
              <a:rPr lang="en-US" sz="1800" b="0" i="0" dirty="0" err="1">
                <a:latin typeface="Helvetica" pitchFamily="34" charset="0"/>
                <a:cs typeface="Arial" charset="0"/>
              </a:rPr>
              <a:t>divertor</a:t>
            </a:r>
            <a:r>
              <a:rPr lang="en-US" sz="1800" b="0" i="0" dirty="0">
                <a:latin typeface="Helvetica" pitchFamily="34" charset="0"/>
                <a:cs typeface="Arial" charset="0"/>
              </a:rPr>
              <a:t> H-mode facility using Li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0" i="0" dirty="0">
                <a:latin typeface="+mn-lt"/>
                <a:cs typeface="+mn-cs"/>
              </a:rPr>
              <a:t>NSTX Li powder dropper 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achieved 1</a:t>
            </a:r>
            <a:r>
              <a:rPr lang="en-US" sz="1600" b="0" i="0" baseline="30000" dirty="0">
                <a:latin typeface="Helvetica" pitchFamily="34" charset="0"/>
                <a:cs typeface="Arial" charset="0"/>
              </a:rPr>
              <a:t>st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 H mode on EAST</a:t>
            </a:r>
            <a:r>
              <a:rPr lang="en-US" sz="1600" b="0" i="0" dirty="0">
                <a:latin typeface="+mn-lt"/>
                <a:cs typeface="+mn-cs"/>
              </a:rPr>
              <a:t> and drastically reduced MHD (in backup).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0" i="0" dirty="0">
                <a:latin typeface="+mn-lt"/>
                <a:cs typeface="+mn-cs"/>
              </a:rPr>
              <a:t>2</a:t>
            </a:r>
            <a:r>
              <a:rPr lang="en-US" sz="1600" b="0" i="0" baseline="30000" dirty="0">
                <a:latin typeface="+mn-lt"/>
                <a:cs typeface="+mn-cs"/>
              </a:rPr>
              <a:t>nd</a:t>
            </a:r>
            <a:r>
              <a:rPr lang="en-US" sz="1600" b="0" i="0" dirty="0">
                <a:latin typeface="+mn-lt"/>
                <a:cs typeface="+mn-cs"/>
              </a:rPr>
              <a:t> dropper being built by ASIPP.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0" i="0" dirty="0">
                <a:latin typeface="+mn-lt"/>
                <a:cs typeface="+mn-cs"/>
              </a:rPr>
              <a:t>Li granule injector to be installed on EAST </a:t>
            </a:r>
            <a:r>
              <a:rPr lang="en-US" sz="1600" b="0" i="0" dirty="0" err="1">
                <a:latin typeface="+mn-lt"/>
                <a:cs typeface="+mn-cs"/>
              </a:rPr>
              <a:t>midplane</a:t>
            </a:r>
            <a:r>
              <a:rPr lang="en-US" sz="1600" b="0" i="0" dirty="0">
                <a:latin typeface="+mn-lt"/>
                <a:cs typeface="+mn-cs"/>
              </a:rPr>
              <a:t> </a:t>
            </a:r>
            <a:br>
              <a:rPr lang="en-US" sz="1600" b="0" i="0" dirty="0">
                <a:latin typeface="+mn-lt"/>
                <a:cs typeface="+mn-cs"/>
              </a:rPr>
            </a:br>
            <a:r>
              <a:rPr lang="en-US" sz="1600" b="0" i="0" dirty="0">
                <a:latin typeface="+mn-lt"/>
                <a:cs typeface="+mn-cs"/>
              </a:rPr>
              <a:t>- 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will be used to trigger </a:t>
            </a:r>
            <a:r>
              <a:rPr lang="en-US" sz="1600" b="0" i="0" dirty="0" err="1">
                <a:latin typeface="Helvetica" pitchFamily="34" charset="0"/>
                <a:cs typeface="Arial" charset="0"/>
              </a:rPr>
              <a:t>ELMs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 and control MHD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b="0" i="0" dirty="0">
                <a:latin typeface="Helvetica" pitchFamily="34" charset="0"/>
                <a:cs typeface="Arial" charset="0"/>
              </a:rPr>
              <a:t>Plans: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0" i="0" dirty="0">
                <a:latin typeface="Helvetica" pitchFamily="34" charset="0"/>
                <a:cs typeface="Arial" charset="0"/>
              </a:rPr>
              <a:t>Assess interplay between </a:t>
            </a:r>
            <a:r>
              <a:rPr lang="en-US" sz="1600" b="0" i="0" dirty="0" err="1">
                <a:latin typeface="Helvetica" pitchFamily="34" charset="0"/>
                <a:cs typeface="Arial" charset="0"/>
              </a:rPr>
              <a:t>cryo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-pumping </a:t>
            </a:r>
            <a:br>
              <a:rPr lang="en-US" sz="1600" b="0" i="0" dirty="0">
                <a:latin typeface="Helvetica" pitchFamily="34" charset="0"/>
                <a:cs typeface="Arial" charset="0"/>
              </a:rPr>
            </a:br>
            <a:r>
              <a:rPr lang="en-US" sz="1600" b="0" i="0" dirty="0">
                <a:latin typeface="Helvetica" pitchFamily="34" charset="0"/>
                <a:cs typeface="Arial" charset="0"/>
              </a:rPr>
              <a:t>and </a:t>
            </a:r>
            <a:r>
              <a:rPr lang="en-US" sz="1600" b="0" i="0" dirty="0" err="1">
                <a:latin typeface="Helvetica" pitchFamily="34" charset="0"/>
                <a:cs typeface="Arial" charset="0"/>
              </a:rPr>
              <a:t>lithiumization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, and high- Z PFC </a:t>
            </a:r>
            <a:br>
              <a:rPr lang="en-US" sz="1600" b="0" i="0" dirty="0">
                <a:latin typeface="Helvetica" pitchFamily="34" charset="0"/>
                <a:cs typeface="Arial" charset="0"/>
              </a:rPr>
            </a:br>
            <a:r>
              <a:rPr lang="en-US" sz="1600" b="0" i="0" dirty="0">
                <a:latin typeface="Helvetica" pitchFamily="34" charset="0"/>
                <a:cs typeface="Arial" charset="0"/>
              </a:rPr>
              <a:t>interactions/synergies with lithium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0" i="0" dirty="0">
                <a:latin typeface="Helvetica" pitchFamily="34" charset="0"/>
                <a:cs typeface="Arial" charset="0"/>
              </a:rPr>
              <a:t>Study effects of Li on thermal and </a:t>
            </a:r>
            <a:br>
              <a:rPr lang="en-US" sz="1600" b="0" i="0" dirty="0">
                <a:latin typeface="Helvetica" pitchFamily="34" charset="0"/>
                <a:cs typeface="Arial" charset="0"/>
              </a:rPr>
            </a:br>
            <a:r>
              <a:rPr lang="en-US" sz="1600" b="0" i="0" dirty="0">
                <a:latin typeface="Helvetica" pitchFamily="34" charset="0"/>
                <a:cs typeface="Arial" charset="0"/>
              </a:rPr>
              <a:t>particle transport, further develop </a:t>
            </a:r>
            <a:br>
              <a:rPr lang="en-US" sz="1600" b="0" i="0" dirty="0">
                <a:latin typeface="Helvetica" pitchFamily="34" charset="0"/>
                <a:cs typeface="Arial" charset="0"/>
              </a:rPr>
            </a:br>
            <a:r>
              <a:rPr lang="en-US" sz="1600" b="0" i="0" dirty="0">
                <a:latin typeface="Helvetica" pitchFamily="34" charset="0"/>
                <a:cs typeface="Arial" charset="0"/>
              </a:rPr>
              <a:t>sustained/long-pulse lithium delivery </a:t>
            </a:r>
            <a:br>
              <a:rPr lang="en-US" sz="1600" b="0" i="0" dirty="0">
                <a:latin typeface="Helvetica" pitchFamily="34" charset="0"/>
                <a:cs typeface="Arial" charset="0"/>
              </a:rPr>
            </a:br>
            <a:r>
              <a:rPr lang="en-US" sz="1600" b="0" i="0" dirty="0">
                <a:latin typeface="Helvetica" pitchFamily="34" charset="0"/>
                <a:cs typeface="Arial" charset="0"/>
              </a:rPr>
              <a:t>systems (Li injector, dropper)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1600" b="0" i="0" dirty="0">
              <a:latin typeface="Helvetica" pitchFamily="34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600" b="0" i="0" dirty="0">
                <a:solidFill>
                  <a:srgbClr val="FF0000"/>
                </a:solidFill>
                <a:latin typeface="Helvetica" pitchFamily="34" charset="0"/>
                <a:cs typeface="Arial" charset="0"/>
              </a:rPr>
              <a:t>Continuous Li delivery may be essential for long pulses.</a:t>
            </a:r>
            <a:r>
              <a:rPr lang="en-US" sz="1600" b="0" i="0" dirty="0">
                <a:latin typeface="Helvetica" pitchFamily="34" charset="0"/>
                <a:cs typeface="Arial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en-US" sz="1600" b="0" i="0" kern="0" dirty="0">
              <a:latin typeface="+mn-lt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6273C70C-51D9-413D-8D70-FDC0B1FC1DE8}" type="slidenum">
              <a:rPr lang="en-US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17414" name="Picture 3" descr="500Hz_Slapper.bmp"/>
          <p:cNvPicPr>
            <a:picLocks noChangeAspect="1"/>
          </p:cNvPicPr>
          <p:nvPr/>
        </p:nvPicPr>
        <p:blipFill>
          <a:blip r:embed="rId3" cstate="print"/>
          <a:srcRect t="21298"/>
          <a:stretch>
            <a:fillRect/>
          </a:stretch>
        </p:blipFill>
        <p:spPr bwMode="auto">
          <a:xfrm>
            <a:off x="6019800" y="1066800"/>
            <a:ext cx="278923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13"/>
          <p:cNvSpPr txBox="1">
            <a:spLocks noChangeArrowheads="1"/>
          </p:cNvSpPr>
          <p:nvPr/>
        </p:nvSpPr>
        <p:spPr bwMode="auto">
          <a:xfrm>
            <a:off x="6553200" y="1143000"/>
            <a:ext cx="8302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>
                <a:solidFill>
                  <a:srgbClr val="FFFF00"/>
                </a:solidFill>
                <a:latin typeface="Calibri" pitchFamily="34" charset="0"/>
              </a:rPr>
              <a:t>guide tube</a:t>
            </a:r>
          </a:p>
        </p:txBody>
      </p:sp>
      <p:sp>
        <p:nvSpPr>
          <p:cNvPr id="17416" name="TextBox 4"/>
          <p:cNvSpPr txBox="1">
            <a:spLocks noChangeArrowheads="1"/>
          </p:cNvSpPr>
          <p:nvPr/>
        </p:nvSpPr>
        <p:spPr bwMode="auto">
          <a:xfrm>
            <a:off x="6019800" y="19812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>
                <a:solidFill>
                  <a:srgbClr val="FFFF00"/>
                </a:solidFill>
                <a:latin typeface="Calibri" pitchFamily="34" charset="0"/>
              </a:rPr>
              <a:t>1 mm spheres </a:t>
            </a:r>
          </a:p>
          <a:p>
            <a:pPr algn="ctr"/>
            <a:r>
              <a:rPr lang="en-US" sz="1600" i="0">
                <a:solidFill>
                  <a:srgbClr val="FFFF00"/>
                </a:solidFill>
                <a:latin typeface="Calibri" pitchFamily="34" charset="0"/>
              </a:rPr>
              <a:t>@ 500Hz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848600" y="1981200"/>
            <a:ext cx="319088" cy="762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8" name="TextBox 20"/>
          <p:cNvSpPr txBox="1">
            <a:spLocks noChangeArrowheads="1"/>
          </p:cNvSpPr>
          <p:nvPr/>
        </p:nvSpPr>
        <p:spPr bwMode="auto">
          <a:xfrm>
            <a:off x="6324600" y="3200400"/>
            <a:ext cx="236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i="0">
                <a:latin typeface="Calibri" pitchFamily="34" charset="0"/>
                <a:cs typeface="Calibri" pitchFamily="34" charset="0"/>
              </a:rPr>
              <a:t>Lithium granules injected using 95 m/s “impeller”</a:t>
            </a:r>
          </a:p>
        </p:txBody>
      </p:sp>
      <p:graphicFrame>
        <p:nvGraphicFramePr>
          <p:cNvPr id="22" name="Chart 21"/>
          <p:cNvGraphicFramePr/>
          <p:nvPr/>
        </p:nvGraphicFramePr>
        <p:xfrm>
          <a:off x="5486400" y="3886200"/>
          <a:ext cx="3429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692775" y="6324600"/>
            <a:ext cx="12287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  <a:cs typeface="Arial" charset="0"/>
              </a:rPr>
              <a:t>top of pedestal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31175" y="6324600"/>
            <a:ext cx="860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 err="1">
                <a:latin typeface="+mn-lt"/>
                <a:cs typeface="Arial" charset="0"/>
              </a:rPr>
              <a:t>separatrix</a:t>
            </a:r>
            <a:endParaRPr lang="en-US" b="0" i="0" dirty="0">
              <a:latin typeface="+mn-lt"/>
              <a:cs typeface="Arial" charset="0"/>
            </a:endParaRPr>
          </a:p>
        </p:txBody>
      </p:sp>
      <p:cxnSp>
        <p:nvCxnSpPr>
          <p:cNvPr id="17422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6298406" y="6269832"/>
            <a:ext cx="200025" cy="4762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23" name="Straight Arrow Connector 25"/>
          <p:cNvCxnSpPr>
            <a:cxnSpLocks noChangeShapeType="1"/>
          </p:cNvCxnSpPr>
          <p:nvPr/>
        </p:nvCxnSpPr>
        <p:spPr bwMode="auto">
          <a:xfrm rot="5400000" flipH="1" flipV="1">
            <a:off x="8593932" y="6257131"/>
            <a:ext cx="177800" cy="7937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3429000" y="1143000"/>
            <a:ext cx="5607050" cy="5197475"/>
            <a:chOff x="1905000" y="1143000"/>
            <a:chExt cx="5607065" cy="5197531"/>
          </a:xfrm>
        </p:grpSpPr>
        <p:sp>
          <p:nvSpPr>
            <p:cNvPr id="317" name="Rectangle 8"/>
            <p:cNvSpPr/>
            <p:nvPr/>
          </p:nvSpPr>
          <p:spPr bwMode="auto">
            <a:xfrm>
              <a:off x="3552829" y="4530762"/>
              <a:ext cx="1055691" cy="3238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18" name="Rectangle 15"/>
            <p:cNvSpPr/>
            <p:nvPr/>
          </p:nvSpPr>
          <p:spPr bwMode="auto">
            <a:xfrm>
              <a:off x="3552829" y="5805538"/>
              <a:ext cx="1055691" cy="3508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19" name="Rectangle 318"/>
            <p:cNvSpPr/>
            <p:nvPr/>
          </p:nvSpPr>
          <p:spPr bwMode="auto">
            <a:xfrm rot="5400000">
              <a:off x="2890042" y="5199901"/>
              <a:ext cx="1055699" cy="288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0" name="Rectangle 17"/>
            <p:cNvSpPr/>
            <p:nvPr/>
          </p:nvSpPr>
          <p:spPr bwMode="auto">
            <a:xfrm rot="5400000">
              <a:off x="4221959" y="5199901"/>
              <a:ext cx="1055699" cy="288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1" name="Rectangle 3"/>
            <p:cNvSpPr/>
            <p:nvPr/>
          </p:nvSpPr>
          <p:spPr bwMode="auto">
            <a:xfrm>
              <a:off x="3378204" y="4376773"/>
              <a:ext cx="1406529" cy="153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2" name="Rectangle 4"/>
            <p:cNvSpPr/>
            <p:nvPr/>
          </p:nvSpPr>
          <p:spPr bwMode="auto">
            <a:xfrm>
              <a:off x="3378204" y="6157967"/>
              <a:ext cx="1406529" cy="153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3" name="Rectangle 5"/>
            <p:cNvSpPr/>
            <p:nvPr/>
          </p:nvSpPr>
          <p:spPr bwMode="auto">
            <a:xfrm rot="5400000">
              <a:off x="2490784" y="5267370"/>
              <a:ext cx="1408127" cy="1539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4" name="Rectangle 6"/>
            <p:cNvSpPr/>
            <p:nvPr/>
          </p:nvSpPr>
          <p:spPr bwMode="auto">
            <a:xfrm rot="5400000">
              <a:off x="4267202" y="5267370"/>
              <a:ext cx="1408127" cy="153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sp>
          <p:nvSpPr>
            <p:cNvPr id="325" name="Rectangle 324"/>
            <p:cNvSpPr>
              <a:spLocks noChangeAspect="1"/>
            </p:cNvSpPr>
            <p:nvPr/>
          </p:nvSpPr>
          <p:spPr bwMode="auto">
            <a:xfrm>
              <a:off x="3552829" y="4816515"/>
              <a:ext cx="1055691" cy="1055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26" name="Oval 325"/>
            <p:cNvSpPr>
              <a:spLocks noChangeAspect="1"/>
            </p:cNvSpPr>
            <p:nvPr/>
          </p:nvSpPr>
          <p:spPr bwMode="auto">
            <a:xfrm>
              <a:off x="3378204" y="4640301"/>
              <a:ext cx="1406529" cy="14081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27" name="Oval 326"/>
            <p:cNvSpPr>
              <a:spLocks noChangeAspect="1"/>
            </p:cNvSpPr>
            <p:nvPr/>
          </p:nvSpPr>
          <p:spPr bwMode="auto">
            <a:xfrm>
              <a:off x="3457579" y="4719677"/>
              <a:ext cx="1252541" cy="125255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 bwMode="auto">
            <a:xfrm>
              <a:off x="3557592" y="4819690"/>
              <a:ext cx="1052515" cy="105411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cxnSp>
          <p:nvCxnSpPr>
            <p:cNvPr id="329" name="Straight Connector 18"/>
            <p:cNvCxnSpPr/>
            <p:nvPr/>
          </p:nvCxnSpPr>
          <p:spPr bwMode="auto">
            <a:xfrm rot="5400000">
              <a:off x="4008443" y="5346745"/>
              <a:ext cx="1460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19"/>
            <p:cNvCxnSpPr/>
            <p:nvPr/>
          </p:nvCxnSpPr>
          <p:spPr bwMode="auto">
            <a:xfrm rot="10800000">
              <a:off x="4013206" y="5341983"/>
              <a:ext cx="1476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20"/>
            <p:cNvSpPr>
              <a:spLocks noChangeAspect="1"/>
            </p:cNvSpPr>
            <p:nvPr/>
          </p:nvSpPr>
          <p:spPr bwMode="auto">
            <a:xfrm>
              <a:off x="4248156" y="4724439"/>
              <a:ext cx="53975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2" name="Oval 21"/>
            <p:cNvSpPr>
              <a:spLocks noChangeAspect="1"/>
            </p:cNvSpPr>
            <p:nvPr/>
          </p:nvSpPr>
          <p:spPr bwMode="auto">
            <a:xfrm>
              <a:off x="4057656" y="4695863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3" name="Oval 22"/>
            <p:cNvSpPr>
              <a:spLocks noChangeAspect="1"/>
            </p:cNvSpPr>
            <p:nvPr/>
          </p:nvSpPr>
          <p:spPr bwMode="auto">
            <a:xfrm>
              <a:off x="4422782" y="4810165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4" name="Oval 23"/>
            <p:cNvSpPr>
              <a:spLocks noChangeAspect="1"/>
            </p:cNvSpPr>
            <p:nvPr/>
          </p:nvSpPr>
          <p:spPr bwMode="auto">
            <a:xfrm>
              <a:off x="4559307" y="4946691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5" name="Oval 24"/>
            <p:cNvSpPr>
              <a:spLocks noChangeAspect="1"/>
            </p:cNvSpPr>
            <p:nvPr/>
          </p:nvSpPr>
          <p:spPr bwMode="auto">
            <a:xfrm>
              <a:off x="4652970" y="5124493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6" name="Oval 25"/>
            <p:cNvSpPr>
              <a:spLocks noChangeAspect="1"/>
            </p:cNvSpPr>
            <p:nvPr/>
          </p:nvSpPr>
          <p:spPr bwMode="auto">
            <a:xfrm>
              <a:off x="4684720" y="5321345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7" name="Oval 26"/>
            <p:cNvSpPr>
              <a:spLocks noChangeAspect="1"/>
            </p:cNvSpPr>
            <p:nvPr/>
          </p:nvSpPr>
          <p:spPr bwMode="auto">
            <a:xfrm flipV="1">
              <a:off x="4246569" y="5913489"/>
              <a:ext cx="53975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8" name="Oval 27"/>
            <p:cNvSpPr>
              <a:spLocks noChangeAspect="1"/>
            </p:cNvSpPr>
            <p:nvPr/>
          </p:nvSpPr>
          <p:spPr bwMode="auto">
            <a:xfrm flipV="1">
              <a:off x="4056069" y="5943652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39" name="Oval 28"/>
            <p:cNvSpPr>
              <a:spLocks noChangeAspect="1"/>
            </p:cNvSpPr>
            <p:nvPr/>
          </p:nvSpPr>
          <p:spPr bwMode="auto">
            <a:xfrm flipV="1">
              <a:off x="4421195" y="5829350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0" name="Oval 29"/>
            <p:cNvSpPr>
              <a:spLocks noChangeAspect="1"/>
            </p:cNvSpPr>
            <p:nvPr/>
          </p:nvSpPr>
          <p:spPr bwMode="auto">
            <a:xfrm flipV="1">
              <a:off x="4557720" y="5691237"/>
              <a:ext cx="52387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1" name="Oval 30"/>
            <p:cNvSpPr>
              <a:spLocks noChangeAspect="1"/>
            </p:cNvSpPr>
            <p:nvPr/>
          </p:nvSpPr>
          <p:spPr bwMode="auto">
            <a:xfrm flipV="1">
              <a:off x="4651382" y="5513435"/>
              <a:ext cx="52388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2" name="Rectangle 341"/>
            <p:cNvSpPr/>
            <p:nvPr/>
          </p:nvSpPr>
          <p:spPr bwMode="auto">
            <a:xfrm>
              <a:off x="3557592" y="1870083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3733805" y="1987559"/>
              <a:ext cx="703265" cy="10556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4" name="Rectangle 343"/>
            <p:cNvSpPr/>
            <p:nvPr/>
          </p:nvSpPr>
          <p:spPr bwMode="auto">
            <a:xfrm>
              <a:off x="3557592" y="3043258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5" name="Rectangle 344"/>
            <p:cNvSpPr/>
            <p:nvPr/>
          </p:nvSpPr>
          <p:spPr bwMode="auto">
            <a:xfrm>
              <a:off x="3557592" y="1752607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6" name="Rectangle 345"/>
            <p:cNvSpPr/>
            <p:nvPr/>
          </p:nvSpPr>
          <p:spPr bwMode="auto">
            <a:xfrm>
              <a:off x="3557592" y="3160735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47" name="Rectangle 3"/>
            <p:cNvSpPr/>
            <p:nvPr/>
          </p:nvSpPr>
          <p:spPr bwMode="auto">
            <a:xfrm>
              <a:off x="3373442" y="4225958"/>
              <a:ext cx="1406529" cy="153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/>
            </a:p>
          </p:txBody>
        </p:sp>
        <p:grpSp>
          <p:nvGrpSpPr>
            <p:cNvPr id="3" name="Group 93"/>
            <p:cNvGrpSpPr>
              <a:grpSpLocks/>
            </p:cNvGrpSpPr>
            <p:nvPr/>
          </p:nvGrpSpPr>
          <p:grpSpPr bwMode="auto">
            <a:xfrm>
              <a:off x="3276600" y="2006600"/>
              <a:ext cx="457200" cy="493713"/>
              <a:chOff x="3276600" y="2006600"/>
              <a:chExt cx="457200" cy="493713"/>
            </a:xfrm>
          </p:grpSpPr>
          <p:sp>
            <p:nvSpPr>
              <p:cNvPr id="404" name="Rectangle 34"/>
              <p:cNvSpPr/>
              <p:nvPr/>
            </p:nvSpPr>
            <p:spPr bwMode="auto">
              <a:xfrm flipH="1">
                <a:off x="3276604" y="2006609"/>
                <a:ext cx="79375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3440117" y="2105035"/>
                <a:ext cx="293688" cy="2936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406" name="Rectangle 37"/>
              <p:cNvSpPr/>
              <p:nvPr/>
            </p:nvSpPr>
            <p:spPr bwMode="auto">
              <a:xfrm flipH="1">
                <a:off x="3359154" y="2008197"/>
                <a:ext cx="80963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  <p:sp>
          <p:nvSpPr>
            <p:cNvPr id="349" name="Rectangle 348"/>
            <p:cNvSpPr/>
            <p:nvPr/>
          </p:nvSpPr>
          <p:spPr bwMode="auto">
            <a:xfrm>
              <a:off x="3948118" y="3368699"/>
              <a:ext cx="263526" cy="774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50" name="Rectangle 349"/>
            <p:cNvSpPr/>
            <p:nvPr/>
          </p:nvSpPr>
          <p:spPr bwMode="auto">
            <a:xfrm rot="5400000" flipH="1">
              <a:off x="4040193" y="3078186"/>
              <a:ext cx="80963" cy="493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51" name="Rectangle 350"/>
            <p:cNvSpPr/>
            <p:nvPr/>
          </p:nvSpPr>
          <p:spPr bwMode="auto">
            <a:xfrm rot="5400000" flipH="1">
              <a:off x="4048131" y="3941794"/>
              <a:ext cx="80963" cy="49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grpSp>
          <p:nvGrpSpPr>
            <p:cNvPr id="4" name="Group 86"/>
            <p:cNvGrpSpPr>
              <a:grpSpLocks/>
            </p:cNvGrpSpPr>
            <p:nvPr/>
          </p:nvGrpSpPr>
          <p:grpSpPr bwMode="auto">
            <a:xfrm>
              <a:off x="3833815" y="2451100"/>
              <a:ext cx="493712" cy="493713"/>
              <a:chOff x="5638353" y="913591"/>
              <a:chExt cx="641259" cy="641098"/>
            </a:xfrm>
          </p:grpSpPr>
          <p:sp>
            <p:nvSpPr>
              <p:cNvPr id="402" name="Oval 401"/>
              <p:cNvSpPr>
                <a:spLocks noChangeAspect="1"/>
              </p:cNvSpPr>
              <p:nvPr/>
            </p:nvSpPr>
            <p:spPr>
              <a:xfrm>
                <a:off x="5638357" y="913609"/>
                <a:ext cx="641260" cy="64110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403" name="Oval 402"/>
              <p:cNvSpPr>
                <a:spLocks noChangeAspect="1"/>
              </p:cNvSpPr>
              <p:nvPr/>
            </p:nvSpPr>
            <p:spPr>
              <a:xfrm>
                <a:off x="5737330" y="1012558"/>
                <a:ext cx="447439" cy="44733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  <p:grpSp>
          <p:nvGrpSpPr>
            <p:cNvPr id="5" name="Group 94"/>
            <p:cNvGrpSpPr>
              <a:grpSpLocks/>
            </p:cNvGrpSpPr>
            <p:nvPr/>
          </p:nvGrpSpPr>
          <p:grpSpPr bwMode="auto">
            <a:xfrm>
              <a:off x="3633791" y="5314950"/>
              <a:ext cx="815975" cy="817563"/>
              <a:chOff x="7240008" y="4038447"/>
              <a:chExt cx="1059832" cy="1061626"/>
            </a:xfrm>
          </p:grpSpPr>
          <p:sp>
            <p:nvSpPr>
              <p:cNvPr id="400" name="Oval 399"/>
              <p:cNvSpPr>
                <a:spLocks noChangeAspect="1"/>
              </p:cNvSpPr>
              <p:nvPr/>
            </p:nvSpPr>
            <p:spPr>
              <a:xfrm>
                <a:off x="7240011" y="4038505"/>
                <a:ext cx="1059835" cy="10616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cxnSp>
            <p:nvCxnSpPr>
              <p:cNvPr id="401" name="Straight Connector 400"/>
              <p:cNvCxnSpPr/>
              <p:nvPr/>
            </p:nvCxnSpPr>
            <p:spPr>
              <a:xfrm rot="5400000">
                <a:off x="7241170" y="4569325"/>
                <a:ext cx="106163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02"/>
            <p:cNvGrpSpPr/>
            <p:nvPr/>
          </p:nvGrpSpPr>
          <p:grpSpPr bwMode="auto">
            <a:xfrm>
              <a:off x="4068826" y="4371425"/>
              <a:ext cx="30799" cy="837799"/>
              <a:chOff x="7579996" y="3941285"/>
              <a:chExt cx="40004" cy="1087915"/>
            </a:xfrm>
            <a:solidFill>
              <a:srgbClr val="00B0F0"/>
            </a:solidFill>
          </p:grpSpPr>
          <p:sp>
            <p:nvSpPr>
              <p:cNvPr id="393" name="Oval 392"/>
              <p:cNvSpPr>
                <a:spLocks noChangeAspect="1"/>
              </p:cNvSpPr>
              <p:nvPr/>
            </p:nvSpPr>
            <p:spPr bwMode="auto">
              <a:xfrm>
                <a:off x="7579996" y="394128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4" name="Oval 45"/>
              <p:cNvSpPr>
                <a:spLocks noChangeAspect="1"/>
              </p:cNvSpPr>
              <p:nvPr/>
            </p:nvSpPr>
            <p:spPr bwMode="auto">
              <a:xfrm>
                <a:off x="7579996" y="4115752"/>
                <a:ext cx="38894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5" name="Oval 394"/>
              <p:cNvSpPr>
                <a:spLocks noChangeAspect="1"/>
              </p:cNvSpPr>
              <p:nvPr/>
            </p:nvSpPr>
            <p:spPr bwMode="auto">
              <a:xfrm>
                <a:off x="7579996" y="4291329"/>
                <a:ext cx="38894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6" name="Oval 395"/>
              <p:cNvSpPr>
                <a:spLocks noChangeAspect="1"/>
              </p:cNvSpPr>
              <p:nvPr/>
            </p:nvSpPr>
            <p:spPr bwMode="auto">
              <a:xfrm>
                <a:off x="7581107" y="446579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7" name="Oval 396"/>
              <p:cNvSpPr>
                <a:spLocks noChangeAspect="1"/>
              </p:cNvSpPr>
              <p:nvPr/>
            </p:nvSpPr>
            <p:spPr bwMode="auto">
              <a:xfrm>
                <a:off x="7581107" y="4641373"/>
                <a:ext cx="37782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8" name="Oval 397"/>
              <p:cNvSpPr>
                <a:spLocks noChangeAspect="1"/>
              </p:cNvSpPr>
              <p:nvPr/>
            </p:nvSpPr>
            <p:spPr bwMode="auto">
              <a:xfrm>
                <a:off x="7581107" y="4815839"/>
                <a:ext cx="38893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9" name="Oval 398"/>
              <p:cNvSpPr>
                <a:spLocks noChangeAspect="1"/>
              </p:cNvSpPr>
              <p:nvPr/>
            </p:nvSpPr>
            <p:spPr bwMode="auto">
              <a:xfrm>
                <a:off x="7581107" y="4991417"/>
                <a:ext cx="38893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  <p:grpSp>
          <p:nvGrpSpPr>
            <p:cNvPr id="7" name="Group 103"/>
            <p:cNvGrpSpPr>
              <a:grpSpLocks/>
            </p:cNvGrpSpPr>
            <p:nvPr/>
          </p:nvGrpSpPr>
          <p:grpSpPr bwMode="auto">
            <a:xfrm rot="5400000">
              <a:off x="4586241" y="4927782"/>
              <a:ext cx="30165" cy="830273"/>
              <a:chOff x="7580653" y="3950714"/>
              <a:chExt cx="39169" cy="1078388"/>
            </a:xfrm>
          </p:grpSpPr>
          <p:sp>
            <p:nvSpPr>
              <p:cNvPr id="386" name="Oval 385"/>
              <p:cNvSpPr>
                <a:spLocks noChangeAspect="1"/>
              </p:cNvSpPr>
              <p:nvPr/>
            </p:nvSpPr>
            <p:spPr bwMode="auto">
              <a:xfrm>
                <a:off x="7563980" y="3967148"/>
                <a:ext cx="37104" cy="3917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7" name="Oval 386"/>
              <p:cNvSpPr>
                <a:spLocks noChangeAspect="1"/>
              </p:cNvSpPr>
              <p:nvPr/>
            </p:nvSpPr>
            <p:spPr bwMode="auto">
              <a:xfrm>
                <a:off x="7563979" y="4142408"/>
                <a:ext cx="37104" cy="3917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8" name="Oval 39"/>
              <p:cNvSpPr>
                <a:spLocks noChangeAspect="1"/>
              </p:cNvSpPr>
              <p:nvPr/>
            </p:nvSpPr>
            <p:spPr bwMode="auto">
              <a:xfrm>
                <a:off x="7563979" y="4288804"/>
                <a:ext cx="37104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9" name="Oval 40"/>
              <p:cNvSpPr>
                <a:spLocks noChangeAspect="1"/>
              </p:cNvSpPr>
              <p:nvPr/>
            </p:nvSpPr>
            <p:spPr bwMode="auto">
              <a:xfrm>
                <a:off x="7566041" y="4464066"/>
                <a:ext cx="35042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0" name="Oval 41"/>
              <p:cNvSpPr>
                <a:spLocks noChangeAspect="1"/>
              </p:cNvSpPr>
              <p:nvPr/>
            </p:nvSpPr>
            <p:spPr bwMode="auto">
              <a:xfrm>
                <a:off x="7566041" y="4639328"/>
                <a:ext cx="35042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1" name="Oval 42"/>
              <p:cNvSpPr>
                <a:spLocks noChangeAspect="1"/>
              </p:cNvSpPr>
              <p:nvPr/>
            </p:nvSpPr>
            <p:spPr bwMode="auto">
              <a:xfrm>
                <a:off x="7566042" y="4841396"/>
                <a:ext cx="37104" cy="3917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92" name="Oval 43"/>
              <p:cNvSpPr>
                <a:spLocks noChangeAspect="1"/>
              </p:cNvSpPr>
              <p:nvPr/>
            </p:nvSpPr>
            <p:spPr bwMode="auto">
              <a:xfrm>
                <a:off x="7566041" y="4989852"/>
                <a:ext cx="37104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  <p:sp>
          <p:nvSpPr>
            <p:cNvPr id="356" name="Oval 355"/>
            <p:cNvSpPr>
              <a:spLocks noChangeAspect="1"/>
            </p:cNvSpPr>
            <p:nvPr/>
          </p:nvSpPr>
          <p:spPr bwMode="auto">
            <a:xfrm rot="5400000">
              <a:off x="5538004" y="5330076"/>
              <a:ext cx="28575" cy="3016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 bwMode="auto">
            <a:xfrm rot="5400000">
              <a:off x="5411797" y="5330870"/>
              <a:ext cx="28575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58" name="Oval 357"/>
            <p:cNvSpPr>
              <a:spLocks noChangeAspect="1"/>
            </p:cNvSpPr>
            <p:nvPr/>
          </p:nvSpPr>
          <p:spPr bwMode="auto">
            <a:xfrm rot="5400000">
              <a:off x="5276065" y="5331664"/>
              <a:ext cx="30163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 bwMode="auto">
            <a:xfrm rot="5400000">
              <a:off x="5141128" y="5331664"/>
              <a:ext cx="30163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/>
            </a:p>
          </p:txBody>
        </p:sp>
        <p:cxnSp>
          <p:nvCxnSpPr>
            <p:cNvPr id="360" name="Straight Arrow Connector 359"/>
            <p:cNvCxnSpPr/>
            <p:nvPr/>
          </p:nvCxnSpPr>
          <p:spPr bwMode="auto">
            <a:xfrm>
              <a:off x="5715010" y="5343570"/>
              <a:ext cx="646115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23"/>
            <p:cNvGrpSpPr/>
            <p:nvPr/>
          </p:nvGrpSpPr>
          <p:grpSpPr bwMode="auto">
            <a:xfrm rot="10800000">
              <a:off x="4068826" y="3424214"/>
              <a:ext cx="30799" cy="837799"/>
              <a:chOff x="7579996" y="3941285"/>
              <a:chExt cx="40004" cy="1087915"/>
            </a:xfrm>
            <a:solidFill>
              <a:srgbClr val="00B0F0"/>
            </a:solidFill>
          </p:grpSpPr>
          <p:sp>
            <p:nvSpPr>
              <p:cNvPr id="379" name="Oval 60"/>
              <p:cNvSpPr>
                <a:spLocks noChangeAspect="1"/>
              </p:cNvSpPr>
              <p:nvPr/>
            </p:nvSpPr>
            <p:spPr bwMode="auto">
              <a:xfrm>
                <a:off x="7579996" y="394128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0" name="Oval 379"/>
              <p:cNvSpPr>
                <a:spLocks noChangeAspect="1"/>
              </p:cNvSpPr>
              <p:nvPr/>
            </p:nvSpPr>
            <p:spPr bwMode="auto">
              <a:xfrm>
                <a:off x="7579996" y="4115752"/>
                <a:ext cx="38894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1" name="Oval 380"/>
              <p:cNvSpPr>
                <a:spLocks noChangeAspect="1"/>
              </p:cNvSpPr>
              <p:nvPr/>
            </p:nvSpPr>
            <p:spPr bwMode="auto">
              <a:xfrm>
                <a:off x="7579996" y="4291329"/>
                <a:ext cx="38894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2" name="Oval 381"/>
              <p:cNvSpPr>
                <a:spLocks noChangeAspect="1"/>
              </p:cNvSpPr>
              <p:nvPr/>
            </p:nvSpPr>
            <p:spPr bwMode="auto">
              <a:xfrm>
                <a:off x="7581107" y="446579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3" name="Oval 382"/>
              <p:cNvSpPr>
                <a:spLocks noChangeAspect="1"/>
              </p:cNvSpPr>
              <p:nvPr/>
            </p:nvSpPr>
            <p:spPr bwMode="auto">
              <a:xfrm>
                <a:off x="7581107" y="4641373"/>
                <a:ext cx="37782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4" name="Oval 383"/>
              <p:cNvSpPr>
                <a:spLocks noChangeAspect="1"/>
              </p:cNvSpPr>
              <p:nvPr/>
            </p:nvSpPr>
            <p:spPr bwMode="auto">
              <a:xfrm>
                <a:off x="7581107" y="4815839"/>
                <a:ext cx="38893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85" name="Oval 384"/>
              <p:cNvSpPr>
                <a:spLocks noChangeAspect="1"/>
              </p:cNvSpPr>
              <p:nvPr/>
            </p:nvSpPr>
            <p:spPr bwMode="auto">
              <a:xfrm>
                <a:off x="7581107" y="4991417"/>
                <a:ext cx="38893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  <p:cxnSp>
          <p:nvCxnSpPr>
            <p:cNvPr id="25665" name="Straight Connector 83"/>
            <p:cNvCxnSpPr>
              <a:cxnSpLocks noChangeShapeType="1"/>
            </p:cNvCxnSpPr>
            <p:nvPr/>
          </p:nvCxnSpPr>
          <p:spPr bwMode="auto">
            <a:xfrm>
              <a:off x="4876453" y="3276890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66" name="Straight Connector 84"/>
            <p:cNvCxnSpPr>
              <a:cxnSpLocks noChangeShapeType="1"/>
            </p:cNvCxnSpPr>
            <p:nvPr/>
          </p:nvCxnSpPr>
          <p:spPr bwMode="auto">
            <a:xfrm>
              <a:off x="4876453" y="4191414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67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647764" y="3734152"/>
              <a:ext cx="914524" cy="158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68" name="TextBox 89"/>
            <p:cNvSpPr txBox="1">
              <a:spLocks noChangeArrowheads="1"/>
            </p:cNvSpPr>
            <p:nvPr/>
          </p:nvSpPr>
          <p:spPr bwMode="auto">
            <a:xfrm>
              <a:off x="5181215" y="3581731"/>
              <a:ext cx="758452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/>
                <a:t>5.5 inch</a:t>
              </a:r>
            </a:p>
          </p:txBody>
        </p:sp>
        <p:cxnSp>
          <p:nvCxnSpPr>
            <p:cNvPr id="25669" name="Straight Connector 92"/>
            <p:cNvCxnSpPr>
              <a:cxnSpLocks noChangeShapeType="1"/>
            </p:cNvCxnSpPr>
            <p:nvPr/>
          </p:nvCxnSpPr>
          <p:spPr bwMode="auto">
            <a:xfrm>
              <a:off x="2362146" y="4648676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0" name="Straight Connector 93"/>
            <p:cNvCxnSpPr>
              <a:cxnSpLocks noChangeShapeType="1"/>
            </p:cNvCxnSpPr>
            <p:nvPr/>
          </p:nvCxnSpPr>
          <p:spPr bwMode="auto">
            <a:xfrm>
              <a:off x="2362146" y="6020462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1" name="Straight Connector 95"/>
            <p:cNvCxnSpPr>
              <a:cxnSpLocks noChangeShapeType="1"/>
            </p:cNvCxnSpPr>
            <p:nvPr/>
          </p:nvCxnSpPr>
          <p:spPr bwMode="auto">
            <a:xfrm rot="5400000">
              <a:off x="1904826" y="5334569"/>
              <a:ext cx="137178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72" name="TextBox 96"/>
            <p:cNvSpPr txBox="1">
              <a:spLocks noChangeArrowheads="1"/>
            </p:cNvSpPr>
            <p:nvPr/>
          </p:nvSpPr>
          <p:spPr bwMode="auto">
            <a:xfrm>
              <a:off x="1905000" y="5182149"/>
              <a:ext cx="630227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/>
                <a:t>8 inch</a:t>
              </a:r>
            </a:p>
          </p:txBody>
        </p:sp>
        <p:cxnSp>
          <p:nvCxnSpPr>
            <p:cNvPr id="25673" name="Straight Connector 99"/>
            <p:cNvCxnSpPr>
              <a:cxnSpLocks noChangeShapeType="1"/>
            </p:cNvCxnSpPr>
            <p:nvPr/>
          </p:nvCxnSpPr>
          <p:spPr bwMode="auto">
            <a:xfrm rot="5400000">
              <a:off x="3292697" y="1409736"/>
              <a:ext cx="5334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4" name="Straight Connector 100"/>
            <p:cNvCxnSpPr>
              <a:cxnSpLocks noChangeShapeType="1"/>
            </p:cNvCxnSpPr>
            <p:nvPr/>
          </p:nvCxnSpPr>
          <p:spPr bwMode="auto">
            <a:xfrm rot="5400000">
              <a:off x="4348488" y="1409736"/>
              <a:ext cx="5334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5" name="Straight Arrow Connector 102"/>
            <p:cNvCxnSpPr>
              <a:cxnSpLocks noChangeShapeType="1"/>
            </p:cNvCxnSpPr>
            <p:nvPr/>
          </p:nvCxnSpPr>
          <p:spPr bwMode="auto">
            <a:xfrm>
              <a:off x="3559434" y="1446253"/>
              <a:ext cx="1066675" cy="158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76" name="TextBox 103"/>
            <p:cNvSpPr txBox="1">
              <a:spLocks noChangeArrowheads="1"/>
            </p:cNvSpPr>
            <p:nvPr/>
          </p:nvSpPr>
          <p:spPr bwMode="auto">
            <a:xfrm>
              <a:off x="3809776" y="1170805"/>
              <a:ext cx="630227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/>
                <a:t>6 inch</a:t>
              </a:r>
            </a:p>
          </p:txBody>
        </p:sp>
        <p:sp>
          <p:nvSpPr>
            <p:cNvPr id="374" name="TextBox 91"/>
            <p:cNvSpPr txBox="1">
              <a:spLocks noChangeArrowheads="1"/>
            </p:cNvSpPr>
            <p:nvPr/>
          </p:nvSpPr>
          <p:spPr bwMode="auto">
            <a:xfrm>
              <a:off x="5486410" y="5638848"/>
              <a:ext cx="2025655" cy="701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1800" i="0" dirty="0">
                  <a:latin typeface="+mn-lt"/>
                  <a:cs typeface="ＭＳ Ｐゴシック" charset="-128"/>
                </a:rPr>
                <a:t>V = 0 - 100 m/s</a:t>
              </a:r>
            </a:p>
            <a:p>
              <a:pPr>
                <a:buFontTx/>
                <a:buNone/>
                <a:defRPr/>
              </a:pPr>
              <a:r>
                <a:rPr lang="en-US" sz="1800" i="0" dirty="0">
                  <a:latin typeface="+mn-lt"/>
                  <a:cs typeface="ＭＳ Ｐゴシック" charset="-128"/>
                </a:rPr>
                <a:t>Freq = 0 - 100 Hz</a:t>
              </a:r>
            </a:p>
          </p:txBody>
        </p:sp>
        <p:grpSp>
          <p:nvGrpSpPr>
            <p:cNvPr id="9" name="Group 94"/>
            <p:cNvGrpSpPr>
              <a:grpSpLocks/>
            </p:cNvGrpSpPr>
            <p:nvPr/>
          </p:nvGrpSpPr>
          <p:grpSpPr bwMode="auto">
            <a:xfrm flipH="1">
              <a:off x="4441372" y="2002972"/>
              <a:ext cx="457200" cy="493713"/>
              <a:chOff x="3276600" y="2006600"/>
              <a:chExt cx="457200" cy="493713"/>
            </a:xfrm>
          </p:grpSpPr>
          <p:sp>
            <p:nvSpPr>
              <p:cNvPr id="376" name="Rectangle 375"/>
              <p:cNvSpPr/>
              <p:nvPr/>
            </p:nvSpPr>
            <p:spPr bwMode="auto">
              <a:xfrm flipH="1">
                <a:off x="3276139" y="2007062"/>
                <a:ext cx="79375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77" name="Rectangle 376"/>
              <p:cNvSpPr/>
              <p:nvPr/>
            </p:nvSpPr>
            <p:spPr bwMode="auto">
              <a:xfrm>
                <a:off x="3439651" y="2105488"/>
                <a:ext cx="293689" cy="2936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378" name="Rectangle 377"/>
              <p:cNvSpPr/>
              <p:nvPr/>
            </p:nvSpPr>
            <p:spPr bwMode="auto">
              <a:xfrm flipH="1">
                <a:off x="3358689" y="2008650"/>
                <a:ext cx="80962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</p:grpSp>
      </p:grpSp>
      <p:sp>
        <p:nvSpPr>
          <p:cNvPr id="407" name="TextBox 406"/>
          <p:cNvSpPr txBox="1"/>
          <p:nvPr/>
        </p:nvSpPr>
        <p:spPr>
          <a:xfrm>
            <a:off x="152400" y="1676400"/>
            <a:ext cx="3581400" cy="5091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 </a:t>
            </a:r>
            <a:r>
              <a:rPr lang="en-US" sz="2000" i="0" u="sng" dirty="0">
                <a:solidFill>
                  <a:srgbClr val="FF0000"/>
                </a:solidFill>
                <a:latin typeface="+mn-lt"/>
                <a:cs typeface="ＭＳ Ｐゴシック" charset="-128"/>
              </a:rPr>
              <a:t>Independent Control</a:t>
            </a:r>
            <a:r>
              <a:rPr lang="en-US" sz="2000" i="0" dirty="0">
                <a:solidFill>
                  <a:srgbClr val="FF0000"/>
                </a:solidFill>
                <a:latin typeface="+mn-lt"/>
                <a:cs typeface="ＭＳ Ｐゴシック" charset="-128"/>
              </a:rPr>
              <a:t>: </a:t>
            </a:r>
          </a:p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 Granule Size </a:t>
            </a:r>
          </a:p>
          <a:p>
            <a:pPr>
              <a:buFontTx/>
              <a:buNone/>
              <a:defRPr/>
            </a:pPr>
            <a:r>
              <a:rPr lang="en-US" sz="1600" i="0" dirty="0">
                <a:latin typeface="+mn-lt"/>
                <a:cs typeface="ＭＳ Ｐゴシック" charset="-128"/>
              </a:rPr>
              <a:t>     (change between shots)</a:t>
            </a: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 Injection Speed</a:t>
            </a:r>
          </a:p>
          <a:p>
            <a:pPr>
              <a:buFontTx/>
              <a:buNone/>
              <a:defRPr/>
            </a:pPr>
            <a:r>
              <a:rPr lang="en-US" sz="1600" i="0" dirty="0">
                <a:latin typeface="+mn-lt"/>
                <a:cs typeface="ＭＳ Ｐゴシック" charset="-128"/>
              </a:rPr>
              <a:t>     (ramp during shots)</a:t>
            </a:r>
          </a:p>
          <a:p>
            <a:pPr>
              <a:buFontTx/>
              <a:buNone/>
              <a:defRPr/>
            </a:pPr>
            <a:endParaRPr lang="en-US" sz="1800" i="0" dirty="0">
              <a:latin typeface="+mn-lt"/>
              <a:cs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 Pacing Frequency</a:t>
            </a:r>
          </a:p>
          <a:p>
            <a:pPr>
              <a:buFontTx/>
              <a:buNone/>
              <a:defRPr/>
            </a:pPr>
            <a:r>
              <a:rPr lang="en-US" sz="1600" i="0" dirty="0">
                <a:latin typeface="+mn-lt"/>
                <a:cs typeface="ＭＳ Ｐゴシック" charset="-128"/>
              </a:rPr>
              <a:t>     (ramp during shots)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3675063" y="1549400"/>
            <a:ext cx="10826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Dropper</a:t>
            </a:r>
          </a:p>
        </p:txBody>
      </p:sp>
      <p:cxnSp>
        <p:nvCxnSpPr>
          <p:cNvPr id="25605" name="Straight Arrow Connector 408"/>
          <p:cNvCxnSpPr>
            <a:cxnSpLocks noChangeShapeType="1"/>
          </p:cNvCxnSpPr>
          <p:nvPr/>
        </p:nvCxnSpPr>
        <p:spPr bwMode="auto">
          <a:xfrm rot="10800000">
            <a:off x="4208463" y="1943100"/>
            <a:ext cx="439737" cy="3810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410" name="TextBox 409"/>
          <p:cNvSpPr txBox="1"/>
          <p:nvPr/>
        </p:nvSpPr>
        <p:spPr>
          <a:xfrm>
            <a:off x="7116763" y="4648200"/>
            <a:ext cx="145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0" dirty="0">
                <a:latin typeface="+mn-lt"/>
                <a:cs typeface="ＭＳ Ｐゴシック" charset="-128"/>
              </a:rPr>
              <a:t>Li Granules </a:t>
            </a:r>
          </a:p>
        </p:txBody>
      </p:sp>
      <p:cxnSp>
        <p:nvCxnSpPr>
          <p:cNvPr id="25607" name="Straight Arrow Connector 410"/>
          <p:cNvCxnSpPr>
            <a:cxnSpLocks noChangeShapeType="1"/>
          </p:cNvCxnSpPr>
          <p:nvPr/>
        </p:nvCxnSpPr>
        <p:spPr bwMode="auto">
          <a:xfrm rot="5400000">
            <a:off x="6964363" y="5029200"/>
            <a:ext cx="2286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2" name="TextBox 411"/>
          <p:cNvSpPr txBox="1"/>
          <p:nvPr/>
        </p:nvSpPr>
        <p:spPr>
          <a:xfrm>
            <a:off x="92075" y="990600"/>
            <a:ext cx="3402013" cy="633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i="0" dirty="0">
                <a:solidFill>
                  <a:srgbClr val="1238FF"/>
                </a:solidFill>
                <a:latin typeface="+mn-lt"/>
                <a:cs typeface="ＭＳ Ｐゴシック" charset="-128"/>
              </a:rPr>
              <a:t>Dennis Mansfield (PPPL, retired)</a:t>
            </a:r>
          </a:p>
          <a:p>
            <a:pPr>
              <a:buFontTx/>
              <a:buNone/>
              <a:defRPr/>
            </a:pPr>
            <a:r>
              <a:rPr lang="en-US" sz="1600" i="0" dirty="0">
                <a:solidFill>
                  <a:srgbClr val="1238FF"/>
                </a:solidFill>
                <a:latin typeface="+mn-lt"/>
                <a:cs typeface="ＭＳ Ｐゴシック" charset="-128"/>
              </a:rPr>
              <a:t>Lane </a:t>
            </a:r>
            <a:r>
              <a:rPr lang="en-US" sz="1600" i="0" dirty="0" err="1">
                <a:solidFill>
                  <a:srgbClr val="1238FF"/>
                </a:solidFill>
                <a:latin typeface="+mn-lt"/>
                <a:cs typeface="ＭＳ Ｐゴシック" charset="-128"/>
              </a:rPr>
              <a:t>Roquemore</a:t>
            </a:r>
            <a:r>
              <a:rPr lang="en-US" sz="1600" i="0" dirty="0">
                <a:solidFill>
                  <a:srgbClr val="1238FF"/>
                </a:solidFill>
                <a:latin typeface="+mn-lt"/>
                <a:cs typeface="ＭＳ Ｐゴシック" charset="-128"/>
              </a:rPr>
              <a:t> (PPPL)</a:t>
            </a:r>
          </a:p>
        </p:txBody>
      </p:sp>
      <p:grpSp>
        <p:nvGrpSpPr>
          <p:cNvPr id="10" name="Group 412"/>
          <p:cNvGrpSpPr>
            <a:grpSpLocks noChangeAspect="1"/>
          </p:cNvGrpSpPr>
          <p:nvPr/>
        </p:nvGrpSpPr>
        <p:grpSpPr bwMode="auto">
          <a:xfrm>
            <a:off x="904875" y="2743200"/>
            <a:ext cx="1762125" cy="2020888"/>
            <a:chOff x="5105400" y="2308225"/>
            <a:chExt cx="3760782" cy="4310412"/>
          </a:xfrm>
        </p:grpSpPr>
        <p:pic>
          <p:nvPicPr>
            <p:cNvPr id="25614" name="Picture 3" descr="C:\Documents and Settings\meieres\Desktop\DSCN0808.jpg"/>
            <p:cNvPicPr>
              <a:picLocks noChangeAspect="1" noChangeArrowheads="1"/>
            </p:cNvPicPr>
            <p:nvPr/>
          </p:nvPicPr>
          <p:blipFill>
            <a:blip r:embed="rId2" cstate="print"/>
            <a:srcRect l="41118" t="43860" r="49342" b="43860"/>
            <a:stretch>
              <a:fillRect/>
            </a:stretch>
          </p:blipFill>
          <p:spPr bwMode="auto">
            <a:xfrm>
              <a:off x="5105400" y="2308225"/>
              <a:ext cx="3551238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7373938" y="5889625"/>
              <a:ext cx="1084262" cy="152400"/>
              <a:chOff x="5317180" y="5486400"/>
              <a:chExt cx="1083620" cy="152400"/>
            </a:xfrm>
          </p:grpSpPr>
          <p:cxnSp>
            <p:nvCxnSpPr>
              <p:cNvPr id="2561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5317180" y="5562600"/>
                <a:ext cx="108362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618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5251024" y="5562600"/>
                <a:ext cx="15240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619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6318475" y="5562600"/>
                <a:ext cx="15240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416" name="TextBox 30"/>
            <p:cNvSpPr txBox="1">
              <a:spLocks noChangeArrowheads="1"/>
            </p:cNvSpPr>
            <p:nvPr/>
          </p:nvSpPr>
          <p:spPr bwMode="auto">
            <a:xfrm>
              <a:off x="7138255" y="6076873"/>
              <a:ext cx="1727927" cy="54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1050" i="0" dirty="0">
                  <a:latin typeface="Arial" pitchFamily="34" charset="0"/>
                  <a:cs typeface="Arial" pitchFamily="34" charset="0"/>
                </a:rPr>
                <a:t>10 mm</a:t>
              </a:r>
            </a:p>
          </p:txBody>
        </p:sp>
      </p:grpSp>
      <p:sp>
        <p:nvSpPr>
          <p:cNvPr id="25610" name="Rectangle 43"/>
          <p:cNvSpPr>
            <a:spLocks noChangeArrowheads="1"/>
          </p:cNvSpPr>
          <p:nvPr/>
        </p:nvSpPr>
        <p:spPr bwMode="auto">
          <a:xfrm>
            <a:off x="0" y="0"/>
            <a:ext cx="91694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/>
              <a:t>PPPL Lithium Granule Injector Tested on EAST</a:t>
            </a:r>
            <a:endParaRPr lang="en-US" sz="2800" i="0" dirty="0">
              <a:solidFill>
                <a:srgbClr val="0000FF"/>
              </a:solidFill>
              <a:latin typeface="Helvetica Neue" charset="0"/>
            </a:endParaRPr>
          </a:p>
        </p:txBody>
      </p:sp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163" y="1358900"/>
            <a:ext cx="2082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extBox 110"/>
          <p:cNvSpPr txBox="1"/>
          <p:nvPr/>
        </p:nvSpPr>
        <p:spPr>
          <a:xfrm>
            <a:off x="6667500" y="1069975"/>
            <a:ext cx="2476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i="0" dirty="0" err="1">
                <a:solidFill>
                  <a:srgbClr val="1238FF"/>
                </a:solidFill>
                <a:latin typeface="+mn-lt"/>
                <a:cs typeface="ＭＳ Ｐゴシック" charset="-128"/>
              </a:rPr>
              <a:t>Jiansheng</a:t>
            </a:r>
            <a:r>
              <a:rPr lang="en-US" i="0" dirty="0">
                <a:solidFill>
                  <a:srgbClr val="1238FF"/>
                </a:solidFill>
                <a:latin typeface="+mn-lt"/>
                <a:cs typeface="ＭＳ Ｐゴシック" charset="-128"/>
              </a:rPr>
              <a:t> </a:t>
            </a:r>
            <a:r>
              <a:rPr lang="en-US" i="0" dirty="0" err="1">
                <a:solidFill>
                  <a:srgbClr val="1238FF"/>
                </a:solidFill>
                <a:latin typeface="+mn-lt"/>
                <a:cs typeface="ＭＳ Ｐゴシック" charset="-128"/>
              </a:rPr>
              <a:t>Hu</a:t>
            </a:r>
            <a:r>
              <a:rPr lang="en-US" i="0" dirty="0">
                <a:solidFill>
                  <a:srgbClr val="1238FF"/>
                </a:solidFill>
                <a:latin typeface="+mn-lt"/>
                <a:cs typeface="ＭＳ Ｐゴシック" charset="-128"/>
              </a:rPr>
              <a:t> and D. Mansfield</a:t>
            </a:r>
          </a:p>
        </p:txBody>
      </p:sp>
      <p:sp>
        <p:nvSpPr>
          <p:cNvPr id="10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7FBC0A1D-0D7E-4EAA-B844-E3A6B8CD6BA9}" type="slidenum">
              <a:rPr lang="en-US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1534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/>
              <a:t>Triggered ELMs (~ 25 Hz) with 0.7 mm Li Granules @ ~ 45 </a:t>
            </a:r>
            <a:r>
              <a:rPr lang="en-US" sz="2400" i="0" dirty="0" smtClean="0"/>
              <a:t>m/s </a:t>
            </a:r>
            <a:r>
              <a:rPr lang="en-US" sz="1800" i="0" dirty="0" smtClean="0">
                <a:solidFill>
                  <a:srgbClr val="FF0000"/>
                </a:solidFill>
                <a:sym typeface="Wingdings" pitchFamily="2" charset="2"/>
              </a:rPr>
              <a:t> c</a:t>
            </a:r>
            <a:r>
              <a:rPr lang="en-US" sz="1800" i="0" dirty="0" smtClean="0">
                <a:solidFill>
                  <a:srgbClr val="FF0000"/>
                </a:solidFill>
              </a:rPr>
              <a:t>ould be very useful for triggering ELMs in Li-ELM free H-modes in NSTX-U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7FBC0A1D-0D7E-4EAA-B844-E3A6B8CD6BA9}" type="slidenum">
              <a:rPr lang="en-US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903287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10600" cy="1905000"/>
          </a:xfrm>
        </p:spPr>
        <p:txBody>
          <a:bodyPr/>
          <a:lstStyle/>
          <a:p>
            <a:pPr>
              <a:defRPr/>
            </a:pPr>
            <a:endParaRPr lang="en-US" sz="700" b="1" dirty="0" smtClean="0">
              <a:solidFill>
                <a:srgbClr val="FF0000"/>
              </a:solidFill>
            </a:endParaRPr>
          </a:p>
          <a:p>
            <a:pPr marL="231775" indent="-231775">
              <a:defRPr/>
            </a:pPr>
            <a:r>
              <a:rPr lang="en-US" sz="2000" b="1" dirty="0" smtClean="0"/>
              <a:t>NSTX-U goals:</a:t>
            </a:r>
          </a:p>
          <a:p>
            <a:pPr marL="631825" lvl="1" indent="-231775">
              <a:defRPr/>
            </a:pPr>
            <a:r>
              <a:rPr lang="en-US" dirty="0" smtClean="0"/>
              <a:t>Generate ~0.3-0.4MA full non-inductive start-up with </a:t>
            </a:r>
            <a:r>
              <a:rPr lang="en-US" dirty="0" err="1" smtClean="0"/>
              <a:t>helicity</a:t>
            </a:r>
            <a:r>
              <a:rPr lang="en-US" dirty="0" smtClean="0"/>
              <a:t> injection + ECH and/or fast wave heating, then ramp to ~0.8-1MA with NBI</a:t>
            </a:r>
          </a:p>
          <a:p>
            <a:pPr marL="631825" lvl="1" indent="-231775">
              <a:defRPr/>
            </a:pPr>
            <a:r>
              <a:rPr lang="en-US" dirty="0" smtClean="0"/>
              <a:t>Develop predictive capability for non-inductive ramp-up to high performance 100% non-inductive ST plasma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prototype FNSF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2057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304800" y="1120775"/>
            <a:ext cx="2209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/>
              <a:t>ST-FNSF has no/small central solenoid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460D0D-926A-4CCE-A3BF-1369A9A15B92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71800" y="1262063"/>
            <a:ext cx="5105400" cy="3386137"/>
            <a:chOff x="2819400" y="1109663"/>
            <a:chExt cx="5105400" cy="3386137"/>
          </a:xfrm>
        </p:grpSpPr>
        <p:pic>
          <p:nvPicPr>
            <p:cNvPr id="2356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2438" y="1109663"/>
              <a:ext cx="4932362" cy="330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819400" y="4157663"/>
              <a:ext cx="1746250" cy="3381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chemeClr val="tx1"/>
                  </a:solidFill>
                  <a:latin typeface="+mn-lt"/>
                  <a:cs typeface="Arial" charset="0"/>
                </a:rPr>
                <a:t>CHI / guns, ECH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1944A-229C-4EE4-8B9A-5570E28DF80E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 Upgrade will extend normalized divertor and</a:t>
            </a:r>
            <a:br>
              <a:rPr lang="en-US" smtClean="0"/>
            </a:br>
            <a:r>
              <a:rPr lang="en-US" smtClean="0"/>
              <a:t>first-wall heat-loads much closer to FNS and Demo regimes</a:t>
            </a:r>
          </a:p>
        </p:txBody>
      </p:sp>
      <p:sp>
        <p:nvSpPr>
          <p:cNvPr id="19460" name="AutoShape 16"/>
          <p:cNvSpPr>
            <a:spLocks noChangeArrowheads="1"/>
          </p:cNvSpPr>
          <p:nvPr/>
        </p:nvSpPr>
        <p:spPr bwMode="auto">
          <a:xfrm rot="-2025132">
            <a:off x="3098800" y="2286000"/>
            <a:ext cx="4673600" cy="949325"/>
          </a:xfrm>
          <a:prstGeom prst="rightArrow">
            <a:avLst>
              <a:gd name="adj1" fmla="val 98833"/>
              <a:gd name="adj2" fmla="val 86632"/>
            </a:avLst>
          </a:prstGeom>
          <a:solidFill>
            <a:schemeClr val="tx2">
              <a:alpha val="10196"/>
            </a:schemeClr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9461" name="AutoShape 18"/>
          <p:cNvSpPr>
            <a:spLocks noChangeArrowheads="1"/>
          </p:cNvSpPr>
          <p:nvPr/>
        </p:nvSpPr>
        <p:spPr bwMode="auto">
          <a:xfrm rot="-2633811">
            <a:off x="2120900" y="4152900"/>
            <a:ext cx="1905000" cy="457200"/>
          </a:xfrm>
          <a:prstGeom prst="rightArrow">
            <a:avLst>
              <a:gd name="adj1" fmla="val 98833"/>
              <a:gd name="adj2" fmla="val 73322"/>
            </a:avLst>
          </a:prstGeom>
          <a:solidFill>
            <a:srgbClr val="FF0000">
              <a:alpha val="10196"/>
            </a:srgbClr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9462" name="Rectangle 20"/>
          <p:cNvSpPr>
            <a:spLocks noChangeArrowheads="1"/>
          </p:cNvSpPr>
          <p:nvPr/>
        </p:nvSpPr>
        <p:spPr bwMode="auto">
          <a:xfrm>
            <a:off x="2362200" y="4876800"/>
            <a:ext cx="76200" cy="76200"/>
          </a:xfrm>
          <a:prstGeom prst="rect">
            <a:avLst/>
          </a:prstGeom>
          <a:solidFill>
            <a:srgbClr val="FF0000"/>
          </a:solidFill>
          <a:ln w="158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9463" name="Text Box 21"/>
          <p:cNvSpPr txBox="1">
            <a:spLocks noChangeArrowheads="1"/>
          </p:cNvSpPr>
          <p:nvPr/>
        </p:nvSpPr>
        <p:spPr bwMode="auto">
          <a:xfrm>
            <a:off x="2405063" y="4737100"/>
            <a:ext cx="304800" cy="1365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i="0">
                <a:solidFill>
                  <a:srgbClr val="FF0000"/>
                </a:solidFill>
              </a:rPr>
              <a:t>NSTX</a:t>
            </a:r>
          </a:p>
        </p:txBody>
      </p:sp>
      <p:sp>
        <p:nvSpPr>
          <p:cNvPr id="13321" name="Oval 8"/>
          <p:cNvSpPr>
            <a:spLocks noChangeArrowheads="1"/>
          </p:cNvSpPr>
          <p:nvPr/>
        </p:nvSpPr>
        <p:spPr bwMode="auto">
          <a:xfrm rot="-2239249">
            <a:off x="2863850" y="3887788"/>
            <a:ext cx="914400" cy="457200"/>
          </a:xfrm>
          <a:prstGeom prst="ellipse">
            <a:avLst/>
          </a:prstGeom>
          <a:noFill/>
          <a:ln w="38100" algn="ctr">
            <a:solidFill>
              <a:srgbClr val="FF0000">
                <a:alpha val="59999"/>
              </a:srgb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34" charset="0"/>
              <a:cs typeface="Arial" charset="0"/>
            </a:endParaRP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066800"/>
            <a:ext cx="79438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 rot="20103515">
            <a:off x="3044825" y="3695700"/>
            <a:ext cx="1073150" cy="773113"/>
          </a:xfrm>
          <a:prstGeom prst="ellipse">
            <a:avLst/>
          </a:prstGeom>
          <a:noFill/>
          <a:ln w="38100" algn="ctr">
            <a:solidFill>
              <a:srgbClr val="FF0000">
                <a:alpha val="59999"/>
              </a:srgb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</a:t>
            </a:r>
            <a:r>
              <a:rPr lang="en-US" dirty="0" smtClean="0"/>
              <a:t>0.4MA </a:t>
            </a:r>
            <a:r>
              <a:rPr lang="en-US" dirty="0" smtClean="0"/>
              <a:t>to ~1MA projected </a:t>
            </a:r>
            <a:r>
              <a:rPr lang="en-US" dirty="0" smtClean="0"/>
              <a:t>to </a:t>
            </a:r>
            <a:r>
              <a:rPr lang="en-US" dirty="0" smtClean="0"/>
              <a:t>be possible with new </a:t>
            </a:r>
            <a:r>
              <a:rPr lang="en-US" dirty="0" err="1" smtClean="0"/>
              <a:t>centerstack</a:t>
            </a:r>
            <a:r>
              <a:rPr lang="en-US" dirty="0" smtClean="0"/>
              <a:t> (CS) </a:t>
            </a:r>
            <a:r>
              <a:rPr lang="en-US" dirty="0" smtClean="0"/>
              <a:t>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37160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New CS provides higher TF (improves stability), 3-5s needed for J(r) equilibration</a:t>
            </a:r>
          </a:p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More tangential injection provides 3-4x higher CD at low I</a:t>
            </a:r>
            <a:r>
              <a:rPr lang="en-US" sz="2000" b="1" baseline="-25000" smtClean="0">
                <a:latin typeface="Arial Narrow" pitchFamily="34" charset="0"/>
              </a:rPr>
              <a:t>P</a:t>
            </a:r>
            <a:r>
              <a:rPr lang="en-US" sz="2000" b="1" smtClean="0">
                <a:latin typeface="Arial Narrow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2x higher absorption (40</a:t>
            </a:r>
            <a:r>
              <a:rPr lang="en-US" sz="180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800" smtClean="0">
                <a:solidFill>
                  <a:srgbClr val="FF0000"/>
                </a:solidFill>
              </a:rPr>
              <a:t>80%) at low I</a:t>
            </a:r>
            <a:r>
              <a:rPr lang="en-US" sz="1800" baseline="-25000" smtClean="0">
                <a:solidFill>
                  <a:srgbClr val="FF0000"/>
                </a:solidFill>
              </a:rPr>
              <a:t>P </a:t>
            </a:r>
            <a:r>
              <a:rPr lang="en-US" sz="1800" smtClean="0">
                <a:solidFill>
                  <a:srgbClr val="FF0000"/>
                </a:solidFill>
              </a:rPr>
              <a:t>= 0.4MA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1.5-2x higher current drive efficiency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425" y="5181600"/>
            <a:ext cx="9937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AEAFCF-66EB-452D-9F6A-0B7BEEDD61E3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463" y="3048000"/>
            <a:ext cx="370998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3859213" y="3886200"/>
            <a:ext cx="1550987" cy="114935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2868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More tangential 2</a:t>
              </a:r>
              <a:r>
                <a:rPr lang="en-US" sz="1400" baseline="30000">
                  <a:solidFill>
                    <a:schemeClr val="tx1"/>
                  </a:solidFill>
                </a:rPr>
                <a:t>nd</a:t>
              </a:r>
              <a:r>
                <a:rPr lang="en-US" sz="140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4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5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81" name="TextBox 46"/>
          <p:cNvSpPr txBox="1">
            <a:spLocks noChangeArrowheads="1"/>
          </p:cNvSpPr>
          <p:nvPr/>
        </p:nvSpPr>
        <p:spPr bwMode="auto">
          <a:xfrm>
            <a:off x="5610225" y="2438400"/>
            <a:ext cx="3533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/>
            <a:r>
              <a:rPr lang="en-US" sz="1600" i="0" dirty="0">
                <a:latin typeface="Arial Narrow" pitchFamily="34" charset="0"/>
                <a:sym typeface="Wingdings" pitchFamily="2" charset="2"/>
              </a:rPr>
              <a:t>TSC simulation of non-inductive ramp-up from 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I</a:t>
            </a:r>
            <a:r>
              <a:rPr lang="en-US" sz="1600" i="0" baseline="-25000" dirty="0" smtClean="0">
                <a:latin typeface="Arial Narrow" pitchFamily="34" charset="0"/>
                <a:sym typeface="Wingdings" pitchFamily="2" charset="2"/>
              </a:rPr>
              <a:t>P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 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 0.1MA, T</a:t>
            </a:r>
            <a:r>
              <a:rPr lang="en-US" sz="1600" i="0" baseline="-25000" dirty="0">
                <a:latin typeface="Arial Narrow" pitchFamily="34" charset="0"/>
                <a:sym typeface="Wingdings" pitchFamily="2" charset="2"/>
              </a:rPr>
              <a:t>e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=0.5keV 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target at B</a:t>
            </a:r>
            <a:r>
              <a:rPr lang="en-US" sz="1600" i="0" baseline="-25000" dirty="0" smtClean="0">
                <a:latin typeface="Arial Narrow" pitchFamily="34" charset="0"/>
                <a:sym typeface="Wingdings" pitchFamily="2" charset="2"/>
              </a:rPr>
              <a:t>T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=1T</a:t>
            </a:r>
            <a:endParaRPr lang="en-US" sz="1600" i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3903663" y="1219200"/>
            <a:ext cx="5240337" cy="1066800"/>
          </a:xfrm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</a:pPr>
            <a:r>
              <a:rPr lang="en-US" sz="2000" dirty="0" err="1" smtClean="0">
                <a:ea typeface="ＭＳ Ｐゴシック" pitchFamily="34" charset="-128"/>
              </a:rPr>
              <a:t>Divertor</a:t>
            </a:r>
            <a:r>
              <a:rPr lang="en-US" sz="2000" dirty="0" smtClean="0">
                <a:ea typeface="ＭＳ Ｐゴシック" pitchFamily="34" charset="-128"/>
              </a:rPr>
              <a:t> heat flux width decreases with increased plasma current I</a:t>
            </a:r>
            <a:r>
              <a:rPr lang="en-US" sz="2000" baseline="-25000" dirty="0" smtClean="0">
                <a:ea typeface="ＭＳ Ｐゴシック" pitchFamily="34" charset="-128"/>
              </a:rPr>
              <a:t>P</a:t>
            </a:r>
            <a:endParaRPr lang="en-US" sz="2000" dirty="0" smtClean="0">
              <a:ea typeface="ＭＳ Ｐゴシック" pitchFamily="34" charset="-128"/>
            </a:endParaRPr>
          </a:p>
          <a:p>
            <a:pPr marL="685800" lvl="1" indent="-228600" eaLnBrk="1" hangingPunct="1">
              <a:tabLst>
                <a:tab pos="228600" algn="l"/>
              </a:tabLst>
            </a:pPr>
            <a:r>
              <a:rPr lang="en-US" sz="1800" dirty="0" smtClean="0">
                <a:ea typeface="ＭＳ Ｐゴシック" pitchFamily="34" charset="-128"/>
              </a:rPr>
              <a:t>Major implications for ITER, FNSF</a:t>
            </a:r>
          </a:p>
        </p:txBody>
      </p:sp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will investigate high flux expansion snowflake </a:t>
            </a:r>
            <a:r>
              <a:rPr lang="en-US" dirty="0" err="1" smtClean="0"/>
              <a:t>divertor</a:t>
            </a:r>
            <a:r>
              <a:rPr lang="en-US" dirty="0" smtClean="0"/>
              <a:t> + detachment for large heat-flux reduction</a:t>
            </a:r>
            <a:endParaRPr lang="en-US" dirty="0" smtClean="0">
              <a:solidFill>
                <a:srgbClr val="3333CC"/>
              </a:solidFill>
              <a:ea typeface="ＭＳ Ｐゴシック" pitchFamily="34" charset="-12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419600" y="2362200"/>
            <a:ext cx="4343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92100" indent="-292100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en-US" sz="1800" i="0" kern="0" dirty="0">
                <a:solidFill>
                  <a:srgbClr val="FF0000"/>
                </a:solidFill>
                <a:ea typeface="ＭＳ Ｐゴシック" pitchFamily="1" charset="-128"/>
              </a:rPr>
              <a:t>NSTX Upgrade with conventional </a:t>
            </a:r>
            <a:r>
              <a:rPr lang="en-US" sz="1800" i="0" kern="0" dirty="0" err="1">
                <a:solidFill>
                  <a:srgbClr val="FF0000"/>
                </a:solidFill>
                <a:ea typeface="ＭＳ Ｐゴシック" pitchFamily="1" charset="-128"/>
              </a:rPr>
              <a:t>divertor</a:t>
            </a:r>
            <a:r>
              <a:rPr lang="en-US" sz="1800" i="0" kern="0" dirty="0">
                <a:solidFill>
                  <a:srgbClr val="FF0000"/>
                </a:solidFill>
                <a:ea typeface="ＭＳ Ｐゴシック" pitchFamily="1" charset="-128"/>
              </a:rPr>
              <a:t> projects to very high peak heat flux up to 30-45MW/m</a:t>
            </a:r>
            <a:r>
              <a:rPr lang="en-US" sz="1800" i="0" kern="0" baseline="30000" dirty="0">
                <a:solidFill>
                  <a:srgbClr val="FF0000"/>
                </a:solidFill>
                <a:ea typeface="ＭＳ Ｐゴシック" pitchFamily="1" charset="-128"/>
              </a:rPr>
              <a:t>2</a:t>
            </a:r>
            <a:endParaRPr lang="en-US" sz="180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292100" indent="-292100">
              <a:spcBef>
                <a:spcPct val="20000"/>
              </a:spcBef>
              <a:buFont typeface="Wingdings" pitchFamily="2" charset="2"/>
              <a:buChar char="à"/>
              <a:defRPr/>
            </a:pPr>
            <a:endParaRPr lang="en-US" sz="200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60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600" i="0" kern="0" dirty="0">
              <a:solidFill>
                <a:srgbClr val="FF0000"/>
              </a:solidFill>
              <a:ea typeface="ＭＳ Ｐゴシック" pitchFamily="1" charset="-128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615A6E-5E8B-4DD8-8856-897E544789E4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4759" name="TextBox 13"/>
          <p:cNvSpPr txBox="1">
            <a:spLocks noChangeArrowheads="1"/>
          </p:cNvSpPr>
          <p:nvPr/>
        </p:nvSpPr>
        <p:spPr bwMode="auto">
          <a:xfrm>
            <a:off x="4114800" y="3733800"/>
            <a:ext cx="5029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Divertor heat flux inversely proportional to flux expansion over a factor of five</a:t>
            </a:r>
          </a:p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0">
                <a:solidFill>
                  <a:schemeClr val="tx1"/>
                </a:solidFill>
              </a:rPr>
              <a:t>Snowflake</a:t>
            </a:r>
            <a:r>
              <a:rPr lang="en-US" sz="2000" b="0" i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b="0" i="0">
                <a:solidFill>
                  <a:schemeClr val="tx1"/>
                </a:solidFill>
              </a:rPr>
              <a:t> high flux expansion 40-60, larger divertor volume and radiation </a:t>
            </a:r>
            <a:endParaRPr lang="en-US" sz="1000" b="0" i="0"/>
          </a:p>
        </p:txBody>
      </p:sp>
      <p:pic>
        <p:nvPicPr>
          <p:cNvPr id="747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78" y="985838"/>
            <a:ext cx="329927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981200" y="1066800"/>
            <a:ext cx="17367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800" i="0" dirty="0" err="1">
                <a:solidFill>
                  <a:srgbClr val="FF0000"/>
                </a:solidFill>
                <a:latin typeface="Helvetica" charset="0"/>
                <a:cs typeface="+mn-cs"/>
              </a:rPr>
              <a:t>λ</a:t>
            </a:r>
            <a:r>
              <a:rPr lang="en-US" sz="1800" i="0" baseline="-25000" dirty="0" err="1">
                <a:solidFill>
                  <a:srgbClr val="FF0000"/>
                </a:solidFill>
                <a:latin typeface="Helvetica" charset="0"/>
                <a:cs typeface="+mn-cs"/>
              </a:rPr>
              <a:t>q</a:t>
            </a:r>
            <a:r>
              <a:rPr lang="en-US" sz="1800" i="0" baseline="30000" dirty="0" err="1">
                <a:solidFill>
                  <a:srgbClr val="FF0000"/>
                </a:solidFill>
                <a:latin typeface="Helvetica" charset="0"/>
                <a:cs typeface="+mn-cs"/>
              </a:rPr>
              <a:t>mid</a:t>
            </a:r>
            <a:r>
              <a:rPr lang="en-US" sz="1800" i="0" dirty="0">
                <a:solidFill>
                  <a:srgbClr val="FF0000"/>
                </a:solidFill>
                <a:latin typeface="Helvetica" charset="0"/>
                <a:cs typeface="+mn-cs"/>
              </a:rPr>
              <a:t> ~ </a:t>
            </a:r>
            <a:r>
              <a:rPr lang="en-US" sz="1800" i="0" dirty="0">
                <a:solidFill>
                  <a:srgbClr val="FF0000"/>
                </a:solidFill>
                <a:latin typeface="+mn-lt"/>
                <a:cs typeface="+mn-cs"/>
              </a:rPr>
              <a:t>I</a:t>
            </a:r>
            <a:r>
              <a:rPr lang="en-US" sz="1800" i="0" baseline="-25000" dirty="0">
                <a:solidFill>
                  <a:srgbClr val="FF0000"/>
                </a:solidFill>
                <a:latin typeface="+mn-lt"/>
                <a:cs typeface="+mn-cs"/>
              </a:rPr>
              <a:t>p</a:t>
            </a:r>
            <a:r>
              <a:rPr lang="en-US" sz="1800" i="0" baseline="30000" dirty="0">
                <a:solidFill>
                  <a:srgbClr val="FF0000"/>
                </a:solidFill>
                <a:latin typeface="+mn-lt"/>
                <a:cs typeface="+mn-cs"/>
              </a:rPr>
              <a:t>-1 to -1.6</a:t>
            </a:r>
          </a:p>
        </p:txBody>
      </p:sp>
      <p:sp>
        <p:nvSpPr>
          <p:cNvPr id="34" name="Down Arrow 33"/>
          <p:cNvSpPr/>
          <p:nvPr/>
        </p:nvSpPr>
        <p:spPr bwMode="auto">
          <a:xfrm rot="3961241">
            <a:off x="3420246" y="1447727"/>
            <a:ext cx="237348" cy="1135809"/>
          </a:xfrm>
          <a:prstGeom prst="down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  <p:pic>
        <p:nvPicPr>
          <p:cNvPr id="747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438" y="3657600"/>
            <a:ext cx="1887537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6" name="Rectangle 30"/>
          <p:cNvSpPr>
            <a:spLocks noChangeArrowheads="1"/>
          </p:cNvSpPr>
          <p:nvPr/>
        </p:nvSpPr>
        <p:spPr bwMode="auto">
          <a:xfrm>
            <a:off x="2116138" y="3657600"/>
            <a:ext cx="133350" cy="205740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 sz="1100"/>
          </a:p>
        </p:txBody>
      </p:sp>
      <p:sp>
        <p:nvSpPr>
          <p:cNvPr id="28" name="TextBox 27"/>
          <p:cNvSpPr txBox="1"/>
          <p:nvPr/>
        </p:nvSpPr>
        <p:spPr bwMode="auto">
          <a:xfrm>
            <a:off x="2209800" y="3624262"/>
            <a:ext cx="1828800" cy="3381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Snowflake </a:t>
            </a:r>
            <a:r>
              <a:rPr lang="en-US" sz="1600" i="0" dirty="0" err="1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Divertor</a:t>
            </a:r>
            <a:endParaRPr lang="en-US" sz="1600" i="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6200" y="3624262"/>
            <a:ext cx="2057400" cy="2090738"/>
            <a:chOff x="1295400" y="953095"/>
            <a:chExt cx="2226365" cy="2323505"/>
          </a:xfrm>
        </p:grpSpPr>
        <p:pic>
          <p:nvPicPr>
            <p:cNvPr id="7477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5400" y="990600"/>
              <a:ext cx="222636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6" name="Rectangle 29"/>
            <p:cNvSpPr>
              <a:spLocks noChangeArrowheads="1"/>
            </p:cNvSpPr>
            <p:nvPr/>
          </p:nvSpPr>
          <p:spPr bwMode="auto">
            <a:xfrm>
              <a:off x="1316736" y="990600"/>
              <a:ext cx="152400" cy="22860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60316" y="953095"/>
              <a:ext cx="1978991" cy="37578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Standard </a:t>
              </a:r>
              <a:r>
                <a:rPr lang="en-US" sz="1600" i="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37" name="Down Arrow 36"/>
          <p:cNvSpPr/>
          <p:nvPr/>
        </p:nvSpPr>
        <p:spPr bwMode="auto">
          <a:xfrm rot="6107559" flipH="1">
            <a:off x="3872537" y="4201532"/>
            <a:ext cx="224516" cy="685800"/>
          </a:xfrm>
          <a:prstGeom prst="down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74772" name="Rectangle 39"/>
          <p:cNvSpPr>
            <a:spLocks noChangeArrowheads="1"/>
          </p:cNvSpPr>
          <p:nvPr/>
        </p:nvSpPr>
        <p:spPr bwMode="auto">
          <a:xfrm>
            <a:off x="152400" y="5181600"/>
            <a:ext cx="3886200" cy="12954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685800" y="5486400"/>
            <a:ext cx="7772400" cy="99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30188" indent="-230188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U/D </a:t>
            </a:r>
            <a:r>
              <a:rPr lang="en-US" sz="1800" i="0" kern="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balanced snowflake </a:t>
            </a:r>
            <a:r>
              <a:rPr lang="en-US" sz="1800" i="0" kern="0" dirty="0" err="1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divertor</a:t>
            </a:r>
            <a:r>
              <a:rPr lang="en-US" sz="1800" i="0" kern="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 p</a:t>
            </a:r>
            <a:r>
              <a:rPr lang="en-US" sz="1800" i="0" kern="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rojects to acceptable heat flux &lt; 10MW/m</a:t>
            </a:r>
            <a:r>
              <a:rPr lang="en-US" sz="1800" i="0" kern="0" baseline="3000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2</a:t>
            </a:r>
            <a:r>
              <a:rPr lang="en-US" sz="1800" i="0" kern="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 in Upgrade at highest expected I</a:t>
            </a:r>
            <a:r>
              <a:rPr lang="en-US" sz="1800" i="0" kern="0" baseline="-2500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P</a:t>
            </a:r>
            <a:r>
              <a:rPr lang="en-US" sz="1800" i="0" kern="0" dirty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 = 2MA, </a:t>
            </a: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P</a:t>
            </a:r>
            <a:r>
              <a:rPr lang="en-US" sz="1800" i="0" kern="0" baseline="-2500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AUX</a:t>
            </a: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=10-15MW</a:t>
            </a:r>
          </a:p>
          <a:p>
            <a:pPr marL="230188" indent="-230188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Partial detachment </a:t>
            </a: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 </a:t>
            </a: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  <a:sym typeface="Wingdings" pitchFamily="2" charset="2"/>
              </a:rPr>
              <a:t>Additional </a:t>
            </a:r>
            <a:r>
              <a:rPr lang="en-US" sz="1800" i="0" kern="0" dirty="0" smtClean="0">
                <a:solidFill>
                  <a:schemeClr val="accent1">
                    <a:lumMod val="75000"/>
                  </a:schemeClr>
                </a:solidFill>
                <a:ea typeface="ＭＳ Ｐゴシック" pitchFamily="1" charset="-128"/>
              </a:rPr>
              <a:t>~2x reduction in NSTX</a:t>
            </a:r>
            <a:endParaRPr lang="en-US" sz="1400" i="0" kern="0" dirty="0">
              <a:solidFill>
                <a:schemeClr val="accent1">
                  <a:lumMod val="75000"/>
                </a:schemeClr>
              </a:solidFill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75049</TotalTime>
  <Words>4635</Words>
  <Application>Microsoft Office PowerPoint</Application>
  <PresentationFormat>On-screen Show (4:3)</PresentationFormat>
  <Paragraphs>959</Paragraphs>
  <Slides>70</Slides>
  <Notes>38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Helvetica</vt:lpstr>
      <vt:lpstr>Arial</vt:lpstr>
      <vt:lpstr>Times New Roman</vt:lpstr>
      <vt:lpstr>ＭＳ Ｐゴシック</vt:lpstr>
      <vt:lpstr>Blank Presentation</vt:lpstr>
      <vt:lpstr>Equation</vt:lpstr>
      <vt:lpstr>Slide 1</vt:lpstr>
      <vt:lpstr>Outline</vt:lpstr>
      <vt:lpstr>NSTX Upgrade Mission Elements</vt:lpstr>
      <vt:lpstr>Mission of ST-FNSF</vt:lpstr>
      <vt:lpstr>NSTX Upgrade will address critical plasma confinement and sustainment questions by exploiting 2 new capabilities</vt:lpstr>
      <vt:lpstr>Slide 6</vt:lpstr>
      <vt:lpstr>Plasma initiation with small or no transformer is unique  challenge for ST-based Fusion Nuclear Science Facility</vt:lpstr>
      <vt:lpstr>Non-inductive ramp-up from ~0.4MA to ~1MA projected to be possible with new centerstack (CS) + more tangential 2nd NBI</vt:lpstr>
      <vt:lpstr>NSTX-U will investigate high flux expansion snowflake divertor + detachment for large heat-flux reduction</vt:lpstr>
      <vt:lpstr>Upgrade CS design provides additional coils for flexible and controllable divertor including snowflake, and supports CHI</vt:lpstr>
      <vt:lpstr>NSTX-U centerstack and vacuum vessel analysis/design are complete, component fabrication/installation has begun</vt:lpstr>
      <vt:lpstr>Slide 12</vt:lpstr>
      <vt:lpstr>The NSTX-U center-stack design incorporates improvements that address factors contributing to NSTX center-stack failure</vt:lpstr>
      <vt:lpstr>Friction stir welding of TF flags to vertical TF  conductors is producing high-quality joints </vt:lpstr>
      <vt:lpstr>Improved soldering and flux removal process  for TF cooling tubes has also been developed </vt:lpstr>
      <vt:lpstr>Slide 16</vt:lpstr>
      <vt:lpstr>Center-stack fabrication is now underway</vt:lpstr>
      <vt:lpstr>Slide 18</vt:lpstr>
      <vt:lpstr>2nd NBI requires relocation of a TFTR NBI system to NSTX,  diagnostic relocations, new port for more tangential NBI</vt:lpstr>
      <vt:lpstr>NSTX circa 2010</vt:lpstr>
      <vt:lpstr>Test-cell progress since September 2011</vt:lpstr>
      <vt:lpstr>New NBI port-cap has been received</vt:lpstr>
      <vt:lpstr>2nd NBI to move to NSTX-U test-cell in Sept/Oct</vt:lpstr>
      <vt:lpstr>Project on-track for (early) completion: Apr-Jun 2014</vt:lpstr>
      <vt:lpstr>Summary</vt:lpstr>
      <vt:lpstr>Slide 26</vt:lpstr>
      <vt:lpstr>Slide 27</vt:lpstr>
      <vt:lpstr>Slide 28</vt:lpstr>
      <vt:lpstr>Slide 29</vt:lpstr>
      <vt:lpstr>Tentative plans for initial operations</vt:lpstr>
      <vt:lpstr>Slide 31</vt:lpstr>
      <vt:lpstr>NSTX operations was abruptly terminated in  July 2011 due to a failure of the inner TF bundle</vt:lpstr>
      <vt:lpstr>Slide 33</vt:lpstr>
      <vt:lpstr>Slide 34</vt:lpstr>
      <vt:lpstr>Slide 35</vt:lpstr>
      <vt:lpstr>NBI Armor fabrication and installation in progress… </vt:lpstr>
      <vt:lpstr>Slide 37</vt:lpstr>
      <vt:lpstr>Slide 38</vt:lpstr>
      <vt:lpstr>New NSTX turbulence simulations are advancing  the understanding of ST energy confinement</vt:lpstr>
      <vt:lpstr>NSTX-Upgrade will extend diagnosis and understanding of micro-instabilities potentially responsible for anomalous transport in STs</vt:lpstr>
      <vt:lpstr>Slide 41</vt:lpstr>
      <vt:lpstr>Slide 42</vt:lpstr>
      <vt:lpstr>Upgrade structural enhancements designed to support high b  at full IP = 2MA, BT=1T:  bN = 5, li  1 and bN = 8, li  0.6</vt:lpstr>
      <vt:lpstr>Slide 44</vt:lpstr>
      <vt:lpstr>Transient CHI: Axisymmetric Reconnection Leads to Formation of Closed Flux Surfaces</vt:lpstr>
      <vt:lpstr>Simulations of CHI project to increased start-up current in NSTX Upgrade, highlight need for additional electron heating</vt:lpstr>
      <vt:lpstr>HHFW promising for heating low current target plasma for NBI non-inductive ramp-up</vt:lpstr>
      <vt:lpstr> Scenario modeling using TRANSP projects to 100%  non-inductive current at IP =  0.9-1.3MA at BT=1.0 T</vt:lpstr>
      <vt:lpstr>Slide 49</vt:lpstr>
      <vt:lpstr>Optimized plenum geometry capable of pumping to low density for a range of ROSP, Ip</vt:lpstr>
      <vt:lpstr>Slide 51</vt:lpstr>
      <vt:lpstr>Liquid metal PFCs should be pursued to mitigate risk of tungsten not extrapolating to fusion reactor.  </vt:lpstr>
      <vt:lpstr>PPPL/PU/NSTX-U team pursuing multidisciplinary approach to developing liquid metal PFCs for NSTX-U, FNSF, beyond   </vt:lpstr>
      <vt:lpstr>Solid Li surface coatings: pump D, increase energy confinement, eliminate ELMs, but confine impurities too well</vt:lpstr>
      <vt:lpstr>Lithium coatings will continue to  be an important research tool for NSTX-U</vt:lpstr>
      <vt:lpstr>NSTX is a world leader in assessing lithium plasma facing components as a possible PMI solution for magnetic fusion</vt:lpstr>
      <vt:lpstr>Operation with outer strike-point on liquid lithium divertor (LLD) (porous Mo coated w/ Li) compatible w/ high plasma performance</vt:lpstr>
      <vt:lpstr>LLD with optimized pore size and layer thickness  can provide stable lithium surface</vt:lpstr>
      <vt:lpstr>Flowing LLD will be studied as alternative means  of particle and power exhaust, access to low recycling</vt:lpstr>
      <vt:lpstr>Direct comparison of cryo-pumping and flowing LLD by  end of next 5 yr plan would inform FNSF divertor decisions</vt:lpstr>
      <vt:lpstr>NSTX-U 5 year plan goal:  transition to (nearly) complete  wall coverage w/ metallic PFCs to support FNSF PMI studies</vt:lpstr>
      <vt:lpstr>Simulations + lab results show importance of O in Li PMI        </vt:lpstr>
      <vt:lpstr>PPPL/PU collaboration shows  lithium reacts quickly with residual gases</vt:lpstr>
      <vt:lpstr>Prototype Li-PFC materials testing at Magnum-PSI       </vt:lpstr>
      <vt:lpstr>LTX is providing all-metal-wall tokamak  investigating Li chemistry, temperature, thickness…</vt:lpstr>
      <vt:lpstr>Lab-based R&amp;D on liquid metal technology  will inform long term PFC decisions:</vt:lpstr>
      <vt:lpstr>NSTX/EAST lithium collaborations</vt:lpstr>
      <vt:lpstr>Slide 68</vt:lpstr>
      <vt:lpstr>Slide 69</vt:lpstr>
      <vt:lpstr>NSTX Upgrade will extend normalized divertor and first-wall heat-loads much closer to FNS and Demo regimes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jmenard</cp:lastModifiedBy>
  <cp:revision>12456</cp:revision>
  <dcterms:created xsi:type="dcterms:W3CDTF">2003-10-01T16:23:57Z</dcterms:created>
  <dcterms:modified xsi:type="dcterms:W3CDTF">2012-08-30T14:59:11Z</dcterms:modified>
</cp:coreProperties>
</file>