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1217" r:id="rId2"/>
    <p:sldId id="1450" r:id="rId3"/>
    <p:sldId id="1507" r:id="rId4"/>
    <p:sldId id="1506" r:id="rId5"/>
    <p:sldId id="1512" r:id="rId6"/>
    <p:sldId id="1412" r:id="rId7"/>
    <p:sldId id="1515" r:id="rId8"/>
    <p:sldId id="1413" r:id="rId9"/>
    <p:sldId id="1414" r:id="rId10"/>
    <p:sldId id="1513" r:id="rId11"/>
    <p:sldId id="1480" r:id="rId12"/>
    <p:sldId id="1396" r:id="rId13"/>
    <p:sldId id="1499" r:id="rId14"/>
    <p:sldId id="1397" r:id="rId15"/>
    <p:sldId id="1398" r:id="rId16"/>
    <p:sldId id="1420" r:id="rId17"/>
    <p:sldId id="1508" r:id="rId18"/>
    <p:sldId id="1504" r:id="rId19"/>
    <p:sldId id="1401" r:id="rId20"/>
    <p:sldId id="1511" r:id="rId21"/>
    <p:sldId id="1393" r:id="rId22"/>
    <p:sldId id="1386" r:id="rId23"/>
    <p:sldId id="1473" r:id="rId24"/>
    <p:sldId id="1516" r:id="rId25"/>
    <p:sldId id="1482" r:id="rId26"/>
    <p:sldId id="1514" r:id="rId27"/>
    <p:sldId id="1392" r:id="rId28"/>
    <p:sldId id="1501" r:id="rId2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33CCFF"/>
    <a:srgbClr val="9966FF"/>
    <a:srgbClr val="A06D56"/>
    <a:srgbClr val="886A5A"/>
    <a:srgbClr val="FFFFCC"/>
    <a:srgbClr val="99FFCC"/>
    <a:srgbClr val="FF33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62" autoAdjust="0"/>
    <p:restoredTop sz="97800" autoAdjust="0"/>
  </p:normalViewPr>
  <p:slideViewPr>
    <p:cSldViewPr>
      <p:cViewPr>
        <p:scale>
          <a:sx n="90" d="100"/>
          <a:sy n="90" d="100"/>
        </p:scale>
        <p:origin x="-1392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4776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82ABF99-CD32-48F3-BA84-43D2D0AD4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55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3A7D4B7-846E-47CC-8BD3-A84AB43A3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09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11055-376F-4492-8E46-E75F7D68B25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4B859E-0F49-42EB-8A15-5CF41058C7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4B859E-0F49-42EB-8A15-5CF41058C7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80C9-2AC6-40D1-B56D-F4B3F99BD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138E-F839-4DBF-BB53-E95B5537780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138E-F839-4DBF-BB53-E95B5537780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138E-F839-4DBF-BB53-E95B5537780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B94CF-54E2-4232-8F75-8C92992E51E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ED4E-1011-4F13-BBB3-F207AF682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FE738B4E-791D-4FAC-8165-22DD9185C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Configuration Studies for an ST-Based FNSF</a:t>
            </a:r>
            <a:r>
              <a:rPr lang="en-US" sz="800" i="0" baseline="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 (J. Menard)</a:t>
            </a:r>
            <a:endParaRPr lang="en-US" sz="800" i="0" dirty="0">
              <a:solidFill>
                <a:schemeClr val="accent2"/>
              </a:solidFill>
              <a:latin typeface="Helvetica" pitchFamily="34" charset="0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52400" y="914400"/>
            <a:ext cx="883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69" r:id="rId3"/>
    <p:sldLayoutId id="2147483665" r:id="rId4"/>
    <p:sldLayoutId id="2147483804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i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28" charset="-128"/>
              </a:rPr>
              <a:t>Configuration Studies for an </a:t>
            </a:r>
            <a:r>
              <a:rPr lang="en-US" sz="3600" i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28" charset="-128"/>
              </a:rPr>
              <a:t>ST-Based Fusion </a:t>
            </a:r>
            <a:r>
              <a:rPr lang="en-US" sz="3600" i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28" charset="-128"/>
              </a:rPr>
              <a:t>Nuclear Science </a:t>
            </a:r>
            <a:r>
              <a:rPr lang="en-US" sz="3600" i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28" charset="-128"/>
              </a:rPr>
              <a:t>Facility (FNSF)</a:t>
            </a:r>
            <a:endParaRPr lang="en-US" sz="3600" i="0" dirty="0">
              <a:solidFill>
                <a:srgbClr val="3333FF"/>
              </a:solidFill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76200" y="2362200"/>
            <a:ext cx="899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i="0" dirty="0" smtClean="0">
                <a:solidFill>
                  <a:schemeClr val="tx1"/>
                </a:solidFill>
                <a:cs typeface="Arial" pitchFamily="34" charset="0"/>
              </a:rPr>
              <a:t>Dr. Jonathan Menard</a:t>
            </a:r>
            <a:endParaRPr lang="en-US" altLang="ko-KR" sz="2000" i="0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ko-KR" sz="600" i="0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altLang="ko-KR" sz="1400" i="0" dirty="0" smtClean="0">
                <a:solidFill>
                  <a:schemeClr val="tx1"/>
                </a:solidFill>
                <a:cs typeface="Arial" pitchFamily="34" charset="0"/>
              </a:rPr>
              <a:t>on behalf of:</a:t>
            </a:r>
          </a:p>
          <a:p>
            <a:pPr algn="ctr">
              <a:defRPr/>
            </a:pPr>
            <a:endParaRPr lang="en-US" altLang="ko-KR" i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M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. Boyer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T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. Brown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J. Canik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2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B. Covele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3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C. 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D’Angelo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4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A. 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Davis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4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L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. El-Guebaly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4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endParaRPr lang="en-US" altLang="ko-KR" sz="1400" i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S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. Gerhardt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S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. Kaye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C. Kessel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M. Kotschenreuther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3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S. Mahajan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3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R. Maingi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E. 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Marriott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4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L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. Mynsberge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4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. Neumeyer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M. Ono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R. Raman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5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S. Sabbagh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6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V. Soukhanovskii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7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P. Valanju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3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endParaRPr lang="en-US" altLang="ko-KR" sz="1400" i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R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. 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Woolley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A. Zolfaghari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endParaRPr lang="en-US" sz="1050" b="0" i="0" baseline="300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304800" y="5410200"/>
            <a:ext cx="8458994" cy="69249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>
                <a:solidFill>
                  <a:srgbClr val="FF0000"/>
                </a:solidFill>
              </a:rPr>
              <a:t>American Nuclear </a:t>
            </a:r>
            <a:r>
              <a:rPr lang="en-US" sz="1800" i="0" dirty="0" smtClean="0">
                <a:solidFill>
                  <a:srgbClr val="FF0000"/>
                </a:solidFill>
              </a:rPr>
              <a:t>Society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21</a:t>
            </a:r>
            <a:r>
              <a:rPr lang="en-US" sz="1800" i="0" baseline="30000" dirty="0" smtClean="0">
                <a:solidFill>
                  <a:srgbClr val="FF0000"/>
                </a:solidFill>
              </a:rPr>
              <a:t>st</a:t>
            </a:r>
            <a:r>
              <a:rPr lang="en-US" sz="1800" i="0" dirty="0" smtClean="0">
                <a:solidFill>
                  <a:srgbClr val="FF0000"/>
                </a:solidFill>
              </a:rPr>
              <a:t> </a:t>
            </a:r>
            <a:r>
              <a:rPr lang="en-US" sz="1800" i="0" dirty="0">
                <a:solidFill>
                  <a:srgbClr val="FF0000"/>
                </a:solidFill>
              </a:rPr>
              <a:t>Topical </a:t>
            </a:r>
            <a:r>
              <a:rPr lang="en-US" sz="1800" i="0" dirty="0" smtClean="0">
                <a:solidFill>
                  <a:srgbClr val="FF0000"/>
                </a:solidFill>
              </a:rPr>
              <a:t>Meeting on </a:t>
            </a:r>
            <a:r>
              <a:rPr lang="en-US" sz="1800" i="0" dirty="0">
                <a:solidFill>
                  <a:srgbClr val="FF0000"/>
                </a:solidFill>
              </a:rPr>
              <a:t>the Technology of Fusion Energy (TOFE)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>
                <a:solidFill>
                  <a:srgbClr val="FF0000"/>
                </a:solidFill>
              </a:rPr>
              <a:t>9-13 November 2014, Anaheim, CA</a:t>
            </a: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80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1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2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83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4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5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86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7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8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89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0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1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4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095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3187"/>
            <a:ext cx="8366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Picture 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06362"/>
            <a:ext cx="10366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" name="Picture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0525" y="76200"/>
            <a:ext cx="7016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8" name="Picture 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98438"/>
            <a:ext cx="406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" name="Picture 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76200"/>
            <a:ext cx="5889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2650" y="228600"/>
            <a:ext cx="132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6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36525"/>
            <a:ext cx="661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3" name="Picture 7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203200"/>
            <a:ext cx="1905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4" name="Rectangle 73"/>
          <p:cNvSpPr>
            <a:spLocks noChangeArrowheads="1"/>
          </p:cNvSpPr>
          <p:nvPr/>
        </p:nvSpPr>
        <p:spPr bwMode="auto">
          <a:xfrm>
            <a:off x="1676400" y="6400800"/>
            <a:ext cx="571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0" dirty="0"/>
              <a:t>This work supported by the US DOE Contract No. DE-AC02-09CH11466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152400" y="685800"/>
            <a:ext cx="883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2106" name="TextBox 81"/>
          <p:cNvSpPr txBox="1">
            <a:spLocks noChangeArrowheads="1"/>
          </p:cNvSpPr>
          <p:nvPr/>
        </p:nvSpPr>
        <p:spPr bwMode="auto">
          <a:xfrm>
            <a:off x="2362200" y="4217515"/>
            <a:ext cx="4495800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i="0" baseline="30000" dirty="0">
                <a:solidFill>
                  <a:schemeClr val="tx1"/>
                </a:solidFill>
              </a:rPr>
              <a:t>1</a:t>
            </a:r>
            <a:r>
              <a:rPr lang="en-US" sz="1100" i="0" dirty="0">
                <a:solidFill>
                  <a:schemeClr val="tx1"/>
                </a:solidFill>
              </a:rPr>
              <a:t>Princeton Plasma Physics Laboratory, Princeton, NJ 08543</a:t>
            </a:r>
          </a:p>
          <a:p>
            <a:pPr>
              <a:lnSpc>
                <a:spcPct val="80000"/>
              </a:lnSpc>
            </a:pPr>
            <a:r>
              <a:rPr lang="en-US" sz="1100" i="0" baseline="30000" dirty="0">
                <a:solidFill>
                  <a:schemeClr val="tx1"/>
                </a:solidFill>
              </a:rPr>
              <a:t>2</a:t>
            </a:r>
            <a:r>
              <a:rPr lang="en-US" sz="1100" i="0" dirty="0">
                <a:solidFill>
                  <a:schemeClr val="tx1"/>
                </a:solidFill>
              </a:rPr>
              <a:t>Oak Ridge National Laboratory, Oak Ridge, TN, USA</a:t>
            </a:r>
          </a:p>
          <a:p>
            <a:pPr>
              <a:lnSpc>
                <a:spcPct val="80000"/>
              </a:lnSpc>
            </a:pPr>
            <a:r>
              <a:rPr lang="en-US" sz="1100" i="0" baseline="30000" dirty="0" smtClean="0">
                <a:solidFill>
                  <a:schemeClr val="tx1"/>
                </a:solidFill>
              </a:rPr>
              <a:t>3</a:t>
            </a:r>
            <a:r>
              <a:rPr lang="en-US" sz="1100" i="0" dirty="0" smtClean="0">
                <a:solidFill>
                  <a:schemeClr val="tx1"/>
                </a:solidFill>
              </a:rPr>
              <a:t>University </a:t>
            </a:r>
            <a:r>
              <a:rPr lang="en-US" sz="1100" i="0" dirty="0">
                <a:solidFill>
                  <a:schemeClr val="tx1"/>
                </a:solidFill>
              </a:rPr>
              <a:t>of Texas, Austin, TX, </a:t>
            </a:r>
            <a:r>
              <a:rPr lang="en-US" sz="1100" i="0" dirty="0" smtClean="0">
                <a:solidFill>
                  <a:schemeClr val="tx1"/>
                </a:solidFill>
              </a:rPr>
              <a:t>USA</a:t>
            </a:r>
            <a:endParaRPr lang="en-US" sz="1100" i="0" baseline="30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100" i="0" baseline="30000" dirty="0" smtClean="0">
                <a:solidFill>
                  <a:schemeClr val="tx1"/>
                </a:solidFill>
              </a:rPr>
              <a:t>4</a:t>
            </a:r>
            <a:r>
              <a:rPr lang="en-US" sz="1100" i="0" dirty="0" smtClean="0">
                <a:solidFill>
                  <a:schemeClr val="tx1"/>
                </a:solidFill>
              </a:rPr>
              <a:t>University </a:t>
            </a:r>
            <a:r>
              <a:rPr lang="en-US" sz="1100" i="0" dirty="0">
                <a:solidFill>
                  <a:schemeClr val="tx1"/>
                </a:solidFill>
              </a:rPr>
              <a:t>of Wisconsin, Madison, WI, USA</a:t>
            </a:r>
          </a:p>
          <a:p>
            <a:pPr>
              <a:lnSpc>
                <a:spcPct val="80000"/>
              </a:lnSpc>
            </a:pPr>
            <a:r>
              <a:rPr lang="en-US" sz="1100" i="0" baseline="30000" dirty="0" smtClean="0">
                <a:solidFill>
                  <a:schemeClr val="tx1"/>
                </a:solidFill>
              </a:rPr>
              <a:t>5</a:t>
            </a:r>
            <a:r>
              <a:rPr lang="en-US" sz="1100" i="0" dirty="0" smtClean="0">
                <a:solidFill>
                  <a:schemeClr val="tx1"/>
                </a:solidFill>
              </a:rPr>
              <a:t>University </a:t>
            </a:r>
            <a:r>
              <a:rPr lang="en-US" sz="1100" i="0" dirty="0">
                <a:solidFill>
                  <a:schemeClr val="tx1"/>
                </a:solidFill>
              </a:rPr>
              <a:t>of Washington, Seattle, WA, USA</a:t>
            </a:r>
          </a:p>
          <a:p>
            <a:pPr>
              <a:lnSpc>
                <a:spcPct val="80000"/>
              </a:lnSpc>
            </a:pPr>
            <a:r>
              <a:rPr lang="en-US" sz="1100" i="0" baseline="30000" dirty="0">
                <a:solidFill>
                  <a:schemeClr val="tx1"/>
                </a:solidFill>
              </a:rPr>
              <a:t>6</a:t>
            </a:r>
            <a:r>
              <a:rPr lang="en-US" sz="1100" i="0" dirty="0">
                <a:solidFill>
                  <a:schemeClr val="tx1"/>
                </a:solidFill>
              </a:rPr>
              <a:t>Columbia University, New York, NY, USA</a:t>
            </a:r>
          </a:p>
          <a:p>
            <a:pPr>
              <a:lnSpc>
                <a:spcPct val="80000"/>
              </a:lnSpc>
            </a:pPr>
            <a:r>
              <a:rPr lang="en-US" sz="1100" i="0" baseline="30000" dirty="0">
                <a:solidFill>
                  <a:schemeClr val="tx1"/>
                </a:solidFill>
              </a:rPr>
              <a:t>7</a:t>
            </a:r>
            <a:r>
              <a:rPr lang="en-US" sz="1100" i="0" dirty="0">
                <a:solidFill>
                  <a:schemeClr val="tx1"/>
                </a:solidFill>
              </a:rPr>
              <a:t>Lawrence Livermore National Laboratory, Livermore, CA, </a:t>
            </a:r>
            <a:r>
              <a:rPr lang="en-US" sz="1100" i="0" dirty="0" smtClean="0">
                <a:solidFill>
                  <a:schemeClr val="tx1"/>
                </a:solidFill>
              </a:rPr>
              <a:t>USA</a:t>
            </a:r>
            <a:endParaRPr lang="en-US" sz="1100" i="0" dirty="0">
              <a:solidFill>
                <a:schemeClr val="tx1"/>
              </a:solidFill>
            </a:endParaRPr>
          </a:p>
        </p:txBody>
      </p:sp>
      <p:pic>
        <p:nvPicPr>
          <p:cNvPr id="2107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228600"/>
            <a:ext cx="94773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4" descr="http://upload.wikimedia.org/wikipedia/en/archive/e/ed/20131106205147%21UW-Madison_logo.svg"/>
          <p:cNvSpPr>
            <a:spLocks noChangeAspect="1" noChangeArrowheads="1"/>
          </p:cNvSpPr>
          <p:nvPr/>
        </p:nvSpPr>
        <p:spPr bwMode="auto">
          <a:xfrm>
            <a:off x="155575" y="-1127125"/>
            <a:ext cx="57054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" name="Picture 6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7198" y="2362200"/>
            <a:ext cx="123800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36576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Physics design</a:t>
            </a:r>
          </a:p>
          <a:p>
            <a:endParaRPr lang="en-US" sz="3600" dirty="0" smtClean="0"/>
          </a:p>
          <a:p>
            <a:r>
              <a:rPr lang="en-US" sz="3600" dirty="0" smtClean="0"/>
              <a:t>Configuration, shielding, tritium breeding</a:t>
            </a:r>
          </a:p>
          <a:p>
            <a:endParaRPr lang="en-US" sz="3600" dirty="0"/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Conclusions 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10</a:t>
            </a:fld>
            <a:endParaRPr lang="en-US" dirty="0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0" y="152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i="0" dirty="0" smtClean="0">
                <a:latin typeface="+mn-lt"/>
              </a:rPr>
              <a:t>R=1.7m </a:t>
            </a:r>
            <a:r>
              <a:rPr lang="en-US" sz="3200" b="1" i="0" dirty="0" smtClean="0">
                <a:latin typeface="+mn-lt"/>
              </a:rPr>
              <a:t>configuration with Super-X </a:t>
            </a:r>
            <a:r>
              <a:rPr lang="en-US" sz="3200" b="1" i="0" dirty="0" err="1" smtClean="0">
                <a:latin typeface="+mn-lt"/>
              </a:rPr>
              <a:t>divertor</a:t>
            </a:r>
            <a:endParaRPr lang="en-US" sz="3200" b="1" i="0" dirty="0">
              <a:latin typeface="+mn-lt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23093" t="23322" r="19881" b="13478"/>
          <a:stretch>
            <a:fillRect/>
          </a:stretch>
        </p:blipFill>
        <p:spPr bwMode="auto">
          <a:xfrm>
            <a:off x="468630" y="2286000"/>
            <a:ext cx="4526280" cy="373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3333990" y="2667000"/>
            <a:ext cx="1009410" cy="429101"/>
          </a:xfrm>
          <a:prstGeom prst="straightConnector1">
            <a:avLst/>
          </a:prstGeom>
          <a:ln w="190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503297" y="3479005"/>
            <a:ext cx="865820" cy="142160"/>
          </a:xfrm>
          <a:prstGeom prst="straightConnector1">
            <a:avLst/>
          </a:prstGeom>
          <a:ln w="190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TextBox 15"/>
          <p:cNvSpPr txBox="1">
            <a:spLocks noChangeArrowheads="1"/>
          </p:cNvSpPr>
          <p:nvPr/>
        </p:nvSpPr>
        <p:spPr bwMode="auto">
          <a:xfrm>
            <a:off x="0" y="3637848"/>
            <a:ext cx="144780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Cu/SC </a:t>
            </a:r>
            <a:r>
              <a:rPr lang="en-US" sz="1400" i="0" dirty="0">
                <a:solidFill>
                  <a:schemeClr val="tx1"/>
                </a:solidFill>
              </a:rPr>
              <a:t>PF coils housed in VV lower shell structure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06877" y="4120775"/>
            <a:ext cx="1167718" cy="500159"/>
          </a:xfrm>
          <a:prstGeom prst="straightConnector1">
            <a:avLst/>
          </a:prstGeom>
          <a:ln w="190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TextBox 19"/>
          <p:cNvSpPr txBox="1">
            <a:spLocks noChangeArrowheads="1"/>
          </p:cNvSpPr>
          <p:nvPr/>
        </p:nvSpPr>
        <p:spPr bwMode="auto">
          <a:xfrm>
            <a:off x="0" y="2667000"/>
            <a:ext cx="137160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SC </a:t>
            </a:r>
            <a:r>
              <a:rPr lang="en-US" sz="1400" i="0" dirty="0">
                <a:solidFill>
                  <a:schemeClr val="tx1"/>
                </a:solidFill>
              </a:rPr>
              <a:t>PF coils pairs located in common cryostat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43000" y="3276499"/>
            <a:ext cx="1074420" cy="418605"/>
          </a:xfrm>
          <a:prstGeom prst="straightConnector1">
            <a:avLst/>
          </a:prstGeom>
          <a:ln w="190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TextBox 26"/>
          <p:cNvSpPr txBox="1">
            <a:spLocks noChangeArrowheads="1"/>
          </p:cNvSpPr>
          <p:nvPr/>
        </p:nvSpPr>
        <p:spPr bwMode="auto">
          <a:xfrm>
            <a:off x="2137410" y="5902164"/>
            <a:ext cx="106299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TF leads</a:t>
            </a:r>
            <a:endParaRPr lang="en-US" sz="1400" i="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908812" y="5810729"/>
            <a:ext cx="340994" cy="206450"/>
          </a:xfrm>
          <a:prstGeom prst="straightConnector1">
            <a:avLst/>
          </a:prstGeom>
          <a:ln w="190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l="27461" t="16028" r="24156" b="1859"/>
          <a:stretch>
            <a:fillRect/>
          </a:stretch>
        </p:blipFill>
        <p:spPr bwMode="auto">
          <a:xfrm>
            <a:off x="5387725" y="1840751"/>
            <a:ext cx="3756275" cy="456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130222" y="1143000"/>
            <a:ext cx="386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solidFill>
                  <a:schemeClr val="tx1"/>
                </a:solidFill>
              </a:rPr>
              <a:t>Vertical maintenance</a:t>
            </a: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6877" y="1143000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solidFill>
                  <a:schemeClr val="tx1"/>
                </a:solidFill>
              </a:rPr>
              <a:t>Design features</a:t>
            </a: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4038600" y="2209800"/>
            <a:ext cx="1730125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Cu/SC </a:t>
            </a:r>
            <a:r>
              <a:rPr lang="en-US" sz="1400" i="0" dirty="0">
                <a:solidFill>
                  <a:schemeClr val="tx1"/>
                </a:solidFill>
              </a:rPr>
              <a:t>PF coils housed in VV upper lid</a:t>
            </a: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4191000" y="3200400"/>
            <a:ext cx="16764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0" dirty="0">
                <a:solidFill>
                  <a:schemeClr val="tx1"/>
                </a:solidFill>
              </a:rPr>
              <a:t>VV outer shell </a:t>
            </a:r>
            <a:r>
              <a:rPr lang="en-US" sz="1400" i="0" dirty="0" smtClean="0">
                <a:solidFill>
                  <a:schemeClr val="tx1"/>
                </a:solidFill>
              </a:rPr>
              <a:t>w/ </a:t>
            </a:r>
            <a:r>
              <a:rPr lang="en-US" sz="1400" i="0" dirty="0">
                <a:solidFill>
                  <a:schemeClr val="tx1"/>
                </a:solidFill>
              </a:rPr>
              <a:t>shield material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90900" y="5914156"/>
            <a:ext cx="17526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0" dirty="0">
                <a:solidFill>
                  <a:schemeClr val="tx1"/>
                </a:solidFill>
              </a:rPr>
              <a:t>Angled DCLL concentric lines to external header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191000" y="4648200"/>
            <a:ext cx="381002" cy="1253966"/>
          </a:xfrm>
          <a:prstGeom prst="straightConnector1">
            <a:avLst/>
          </a:prstGeom>
          <a:ln w="190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04F7EDE0-0B50-47F6-9EAD-4C5D564506F9}" type="slidenum">
              <a:rPr lang="en-US" sz="900" i="0" smtClean="0">
                <a:solidFill>
                  <a:srgbClr val="3333CC"/>
                </a:solidFill>
                <a:latin typeface="+mn-lt"/>
                <a:ea typeface="ＭＳ Ｐゴシック" pitchFamily="1" charset="-128"/>
              </a:rPr>
              <a:pPr algn="r">
                <a:defRPr/>
              </a:pPr>
              <a:t>11</a:t>
            </a:fld>
            <a:endParaRPr lang="en-US" sz="900" i="0" smtClean="0">
              <a:solidFill>
                <a:srgbClr val="3333CC"/>
              </a:solidFill>
              <a:latin typeface="+mn-lt"/>
              <a:ea typeface="ＭＳ Ｐゴシック" pitchFamily="1" charset="-128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3280262" y="4021700"/>
            <a:ext cx="1139338" cy="209346"/>
          </a:xfrm>
          <a:prstGeom prst="straightConnector1">
            <a:avLst/>
          </a:prstGeom>
          <a:ln w="190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962400" y="3810000"/>
            <a:ext cx="457200" cy="41896"/>
          </a:xfrm>
          <a:prstGeom prst="straightConnector1">
            <a:avLst/>
          </a:prstGeom>
          <a:ln w="190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4343400" y="3677757"/>
            <a:ext cx="143827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Ports for TBM, MTM, NBI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4267200" y="4114800"/>
            <a:ext cx="10668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Blankets</a:t>
            </a:r>
            <a:endParaRPr lang="en-US" sz="1400" i="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066800" y="2418344"/>
            <a:ext cx="1407795" cy="553456"/>
          </a:xfrm>
          <a:prstGeom prst="straightConnector1">
            <a:avLst/>
          </a:prstGeom>
          <a:ln w="190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6"/>
          <p:cNvSpPr txBox="1">
            <a:spLocks noChangeArrowheads="1"/>
          </p:cNvSpPr>
          <p:nvPr/>
        </p:nvSpPr>
        <p:spPr bwMode="auto">
          <a:xfrm>
            <a:off x="105410" y="2286000"/>
            <a:ext cx="106299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TF coils</a:t>
            </a:r>
            <a:endParaRPr lang="en-US" sz="1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11199"/>
          </a:xfrm>
        </p:spPr>
        <p:txBody>
          <a:bodyPr/>
          <a:lstStyle/>
          <a:p>
            <a:pPr lvl="0"/>
            <a:r>
              <a:rPr lang="en-US" sz="2800" dirty="0">
                <a:latin typeface="+mn-lt"/>
                <a:ea typeface="ＭＳ Ｐゴシック" charset="-128"/>
              </a:rPr>
              <a:t>ST-FNSF </a:t>
            </a:r>
            <a:r>
              <a:rPr lang="en-US" sz="2800" dirty="0" smtClean="0">
                <a:latin typeface="+mn-lt"/>
                <a:ea typeface="ＭＳ Ｐゴシック" charset="-128"/>
              </a:rPr>
              <a:t>shielding and TBR analyzed </a:t>
            </a:r>
            <a:r>
              <a:rPr lang="en-US" sz="2800" dirty="0">
                <a:latin typeface="+mn-lt"/>
                <a:ea typeface="ＭＳ Ｐゴシック" charset="-128"/>
              </a:rPr>
              <a:t>with </a:t>
            </a:r>
            <a:r>
              <a:rPr lang="en-US" sz="2800" dirty="0" smtClean="0">
                <a:latin typeface="+mn-lt"/>
                <a:ea typeface="ＭＳ Ｐゴシック" charset="-128"/>
              </a:rPr>
              <a:t/>
            </a:r>
            <a:br>
              <a:rPr lang="en-US" sz="2800" dirty="0" smtClean="0">
                <a:latin typeface="+mn-lt"/>
                <a:ea typeface="ＭＳ Ｐゴシック" charset="-128"/>
              </a:rPr>
            </a:br>
            <a:r>
              <a:rPr lang="en-US" sz="2800" dirty="0" smtClean="0">
                <a:latin typeface="+mn-lt"/>
                <a:ea typeface="ＭＳ Ｐゴシック" charset="-128"/>
              </a:rPr>
              <a:t>sophisticated </a:t>
            </a:r>
            <a:r>
              <a:rPr lang="en-US" sz="2800" dirty="0">
                <a:latin typeface="+mn-lt"/>
                <a:ea typeface="ＭＳ Ｐゴシック" charset="-128"/>
              </a:rPr>
              <a:t>3-D </a:t>
            </a:r>
            <a:r>
              <a:rPr lang="en-US" sz="2800" dirty="0" err="1" smtClean="0">
                <a:latin typeface="+mn-lt"/>
                <a:ea typeface="ＭＳ Ｐゴシック" charset="-128"/>
              </a:rPr>
              <a:t>neutronics</a:t>
            </a:r>
            <a:r>
              <a:rPr lang="en-US" sz="2800" dirty="0" smtClean="0">
                <a:latin typeface="+mn-lt"/>
                <a:ea typeface="ＭＳ Ｐゴシック" charset="-128"/>
              </a:rPr>
              <a:t> codes</a:t>
            </a:r>
            <a:r>
              <a:rPr lang="en-US" sz="2800" b="0" kern="120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endParaRPr lang="en-US" sz="2800" b="0" kern="1200" dirty="0">
              <a:solidFill>
                <a:schemeClr val="tx1"/>
              </a:solidFill>
              <a:latin typeface="+mn-lt"/>
              <a:cs typeface="Times New Roman"/>
            </a:endParaRPr>
          </a:p>
        </p:txBody>
      </p:sp>
      <p:sp>
        <p:nvSpPr>
          <p:cNvPr id="9" name="object 4"/>
          <p:cNvSpPr>
            <a:spLocks noChangeAspect="1"/>
          </p:cNvSpPr>
          <p:nvPr/>
        </p:nvSpPr>
        <p:spPr>
          <a:xfrm>
            <a:off x="457200" y="4172437"/>
            <a:ext cx="1371600" cy="260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6200" y="1012827"/>
            <a:ext cx="8991600" cy="310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tabLst>
                <a:tab pos="4805363" algn="l"/>
              </a:tabLst>
            </a:pPr>
            <a:r>
              <a:rPr lang="en-US" sz="2800" b="0" i="0" kern="0" dirty="0" smtClean="0">
                <a:ea typeface="Times" charset="0"/>
                <a:cs typeface="Times" charset="0"/>
              </a:rPr>
              <a:t>CAD coupled with MCNP using UW DAGMC code </a:t>
            </a:r>
          </a:p>
          <a:p>
            <a:pPr marL="228600" indent="-228600">
              <a:tabLst>
                <a:tab pos="4805363" algn="l"/>
              </a:tabLst>
            </a:pPr>
            <a:r>
              <a:rPr lang="en-US" sz="2800" b="0" i="0" kern="0" dirty="0" smtClean="0">
                <a:ea typeface="Times" charset="0"/>
                <a:cs typeface="Times" charset="0"/>
              </a:rPr>
              <a:t>Fully accurate representation of </a:t>
            </a:r>
            <a:r>
              <a:rPr lang="en-US" sz="2800" b="0" i="0" u="sng" kern="0" dirty="0" smtClean="0">
                <a:ea typeface="Times" charset="0"/>
                <a:cs typeface="Times" charset="0"/>
              </a:rPr>
              <a:t>entire torus</a:t>
            </a:r>
            <a:r>
              <a:rPr lang="en-US" sz="2800" b="0" i="0" kern="0" dirty="0" smtClean="0">
                <a:ea typeface="Times" charset="0"/>
                <a:cs typeface="Times" charset="0"/>
              </a:rPr>
              <a:t> </a:t>
            </a:r>
          </a:p>
          <a:p>
            <a:pPr marL="228600" indent="-228600">
              <a:tabLst>
                <a:tab pos="4805363" algn="l"/>
              </a:tabLst>
            </a:pPr>
            <a:r>
              <a:rPr lang="en-US" sz="2800" b="0" i="0" kern="0" dirty="0" smtClean="0">
                <a:ea typeface="Times" charset="0"/>
                <a:cs typeface="Times" charset="0"/>
              </a:rPr>
              <a:t>No approximation/simplification involved at any step:</a:t>
            </a:r>
            <a:endParaRPr lang="en-US" sz="2800" b="0" i="0" kern="0" dirty="0" smtClean="0"/>
          </a:p>
          <a:p>
            <a:pPr marL="458788" lvl="1" indent="-288925">
              <a:lnSpc>
                <a:spcPct val="90000"/>
              </a:lnSpc>
              <a:tabLst>
                <a:tab pos="4805363" algn="l"/>
              </a:tabLst>
            </a:pPr>
            <a:r>
              <a:rPr lang="en-US" sz="1800" b="0" i="0" kern="0" dirty="0"/>
              <a:t>Internals of two OB DCLL blanket segments modeled in great detail, including:</a:t>
            </a:r>
          </a:p>
          <a:p>
            <a:pPr marL="574675" lvl="2" indent="-169863">
              <a:lnSpc>
                <a:spcPct val="90000"/>
              </a:lnSpc>
              <a:tabLst>
                <a:tab pos="4805363" algn="l"/>
              </a:tabLst>
            </a:pPr>
            <a:r>
              <a:rPr lang="en-US" sz="1800" b="0" i="0" kern="0" dirty="0"/>
              <a:t> FW, side, top/bottom, and back walls, cooling channels, </a:t>
            </a:r>
            <a:r>
              <a:rPr lang="en-US" sz="1800" b="0" i="0" kern="0" dirty="0" err="1"/>
              <a:t>SiC</a:t>
            </a:r>
            <a:r>
              <a:rPr lang="en-US" sz="1800" b="0" i="0" kern="0" dirty="0"/>
              <a:t> FCI</a:t>
            </a:r>
          </a:p>
          <a:p>
            <a:pPr marL="458788" lvl="1" indent="-288925">
              <a:lnSpc>
                <a:spcPct val="90000"/>
              </a:lnSpc>
              <a:tabLst>
                <a:tab pos="4805363" algn="l"/>
              </a:tabLst>
            </a:pPr>
            <a:r>
              <a:rPr lang="en-US" sz="1800" b="0" i="0" kern="0" dirty="0" smtClean="0"/>
              <a:t>2 cm wide assembly gaps between </a:t>
            </a:r>
            <a:r>
              <a:rPr lang="en-US" sz="1800" b="0" i="0" kern="0" dirty="0" err="1" smtClean="0"/>
              <a:t>toroidal</a:t>
            </a:r>
            <a:r>
              <a:rPr lang="en-US" sz="1800" b="0" i="0" kern="0" dirty="0" smtClean="0"/>
              <a:t> sectors</a:t>
            </a:r>
          </a:p>
          <a:p>
            <a:pPr marL="458788" lvl="1" indent="-288925">
              <a:lnSpc>
                <a:spcPct val="90000"/>
              </a:lnSpc>
              <a:tabLst>
                <a:tab pos="4805363" algn="l"/>
              </a:tabLst>
            </a:pPr>
            <a:r>
              <a:rPr lang="en-US" sz="1800" b="0" i="0" kern="0" dirty="0" smtClean="0"/>
              <a:t>2 cm thick W vertical stabilizing shell between OB blanket segments</a:t>
            </a:r>
          </a:p>
          <a:p>
            <a:pPr marL="458788" lvl="1" indent="-288925">
              <a:lnSpc>
                <a:spcPct val="90000"/>
              </a:lnSpc>
              <a:tabLst>
                <a:tab pos="4805363" algn="l"/>
              </a:tabLst>
            </a:pPr>
            <a:r>
              <a:rPr lang="en-US" sz="1800" b="0" i="0" kern="0" dirty="0" smtClean="0"/>
              <a:t>Ports and FS walls for test blanket / materials test modules (TBM/MTM) and NNBI</a:t>
            </a:r>
            <a:endParaRPr lang="en-US" b="0" i="0" kern="0" dirty="0" smtClean="0"/>
          </a:p>
        </p:txBody>
      </p:sp>
      <p:pic>
        <p:nvPicPr>
          <p:cNvPr id="13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04978"/>
            <a:ext cx="2209800" cy="214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766565" y="4705119"/>
            <a:ext cx="2261091" cy="123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>
            <a:spLocks noChangeAspect="1"/>
          </p:cNvSpPr>
          <p:nvPr/>
        </p:nvSpPr>
        <p:spPr>
          <a:xfrm>
            <a:off x="8439102" y="4867069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 smtClean="0">
                <a:solidFill>
                  <a:schemeClr val="tx1"/>
                </a:solidFill>
              </a:rPr>
              <a:t>TBM</a:t>
            </a:r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7341822" y="4436195"/>
            <a:ext cx="1097280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err="1" smtClean="0">
                <a:solidFill>
                  <a:schemeClr val="bg1"/>
                </a:solidFill>
              </a:rPr>
              <a:t>LiPb</a:t>
            </a:r>
            <a:r>
              <a:rPr lang="en-US" sz="1600" b="1" i="0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1600" b="1" i="0" dirty="0" smtClean="0">
                <a:solidFill>
                  <a:schemeClr val="bg1"/>
                </a:solidFill>
              </a:rPr>
              <a:t>cooling channel,</a:t>
            </a:r>
          </a:p>
          <a:p>
            <a:pPr algn="ctr"/>
            <a:r>
              <a:rPr lang="en-US" sz="1600" b="1" i="0" dirty="0" smtClean="0">
                <a:solidFill>
                  <a:schemeClr val="bg1"/>
                </a:solidFill>
              </a:rPr>
              <a:t> FCI</a:t>
            </a:r>
            <a:endParaRPr lang="en-US" sz="1600" b="1" i="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0" y="4105276"/>
            <a:ext cx="2362200" cy="2514255"/>
            <a:chOff x="1981201" y="4050568"/>
            <a:chExt cx="2362200" cy="2514255"/>
          </a:xfrm>
        </p:grpSpPr>
        <p:pic>
          <p:nvPicPr>
            <p:cNvPr id="19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2" r="9797"/>
            <a:stretch>
              <a:fillRect/>
            </a:stretch>
          </p:blipFill>
          <p:spPr bwMode="auto">
            <a:xfrm>
              <a:off x="2514600" y="4050568"/>
              <a:ext cx="1598429" cy="2002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981201" y="5964659"/>
              <a:ext cx="23622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i="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charset="-128"/>
                  <a:cs typeface="Times New Roman"/>
                </a:rPr>
                <a:t>Heterogeneous OB Blanket Model,</a:t>
              </a:r>
            </a:p>
            <a:p>
              <a:pPr algn="ctr"/>
              <a:r>
                <a:rPr lang="en-US" sz="1100" b="1" i="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charset="-128"/>
                  <a:cs typeface="Times New Roman"/>
                </a:rPr>
                <a:t>including FW, side/back/top/bottom walls, cooling channels, and </a:t>
              </a:r>
              <a:r>
                <a:rPr lang="en-US" sz="1100" b="1" i="0" dirty="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charset="-128"/>
                  <a:cs typeface="Times New Roman"/>
                </a:rPr>
                <a:t>SiC</a:t>
              </a:r>
              <a:r>
                <a:rPr lang="en-US" sz="1100" b="1" i="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charset="-128"/>
                  <a:cs typeface="Times New Roman"/>
                </a:rPr>
                <a:t> FCI</a:t>
              </a:r>
            </a:p>
          </p:txBody>
        </p:sp>
      </p:grpSp>
      <p:sp>
        <p:nvSpPr>
          <p:cNvPr id="1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04F7EDE0-0B50-47F6-9EAD-4C5D564506F9}" type="slidenum">
              <a:rPr lang="en-US" sz="900" i="0" smtClean="0">
                <a:solidFill>
                  <a:srgbClr val="3333CC"/>
                </a:solidFill>
                <a:latin typeface="+mn-lt"/>
                <a:ea typeface="ＭＳ Ｐゴシック" pitchFamily="1" charset="-128"/>
              </a:rPr>
              <a:pPr algn="r">
                <a:defRPr/>
              </a:pPr>
              <a:t>12</a:t>
            </a:fld>
            <a:endParaRPr lang="en-US" sz="900" i="0" smtClean="0">
              <a:solidFill>
                <a:srgbClr val="3333CC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0478" y="5334000"/>
            <a:ext cx="428322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i="0" dirty="0" smtClean="0">
                <a:solidFill>
                  <a:schemeClr val="tx1"/>
                </a:solidFill>
              </a:rPr>
              <a:t>NBI</a:t>
            </a:r>
            <a:endParaRPr lang="en-US" sz="105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9293" y="1"/>
            <a:ext cx="91440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sizes (R=1.7m, 1m) assessed for shielding, TBR</a:t>
            </a:r>
            <a:endParaRPr lang="en-US" sz="2400" b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0320" y="1219200"/>
            <a:ext cx="5087480" cy="501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tabLst>
                <a:tab pos="0" algn="l"/>
                <a:tab pos="1773238" algn="l"/>
                <a:tab pos="2287588" algn="l"/>
              </a:tabLst>
            </a:pPr>
            <a:r>
              <a:rPr lang="en-US" sz="2000" i="0" u="sng" dirty="0" smtClean="0">
                <a:solidFill>
                  <a:schemeClr val="tx1"/>
                </a:solidFill>
              </a:rPr>
              <a:t>Parameter:</a:t>
            </a:r>
          </a:p>
          <a:p>
            <a:pPr>
              <a:tabLst>
                <a:tab pos="0" algn="l"/>
                <a:tab pos="1773238" algn="l"/>
                <a:tab pos="2287588" algn="l"/>
              </a:tabLst>
            </a:pPr>
            <a:endParaRPr lang="en-US" sz="400" i="0" u="sng" dirty="0">
              <a:solidFill>
                <a:schemeClr val="tx1"/>
              </a:solidFill>
            </a:endParaRPr>
          </a:p>
          <a:p>
            <a:pPr>
              <a:tabLst>
                <a:tab pos="0" algn="l"/>
                <a:tab pos="1773238" algn="l"/>
                <a:tab pos="2287588" algn="l"/>
              </a:tabLst>
            </a:pPr>
            <a:r>
              <a:rPr lang="en-US" sz="2000" i="0" dirty="0" smtClean="0">
                <a:solidFill>
                  <a:srgbClr val="0000FF"/>
                </a:solidFill>
              </a:rPr>
              <a:t>Major </a:t>
            </a:r>
            <a:r>
              <a:rPr lang="en-US" sz="2000" i="0" dirty="0">
                <a:solidFill>
                  <a:srgbClr val="0000FF"/>
                </a:solidFill>
              </a:rPr>
              <a:t>Radius</a:t>
            </a:r>
            <a:r>
              <a:rPr lang="en-US" sz="2000" i="0" dirty="0" smtClean="0">
                <a:solidFill>
                  <a:srgbClr val="0000FF"/>
                </a:solidFill>
              </a:rPr>
              <a:t>		</a:t>
            </a:r>
            <a:r>
              <a:rPr lang="en-US" sz="2000" i="0" dirty="0" smtClean="0">
                <a:solidFill>
                  <a:srgbClr val="FF0000"/>
                </a:solidFill>
              </a:rPr>
              <a:t>1.68m	1.0m</a:t>
            </a:r>
            <a:r>
              <a:rPr lang="en-US" sz="2000" i="0" dirty="0" smtClean="0"/>
              <a:t>  </a:t>
            </a:r>
            <a:r>
              <a:rPr lang="en-US" sz="2000" b="0" i="0" dirty="0"/>
              <a:t>	</a:t>
            </a:r>
            <a:r>
              <a:rPr lang="en-US" sz="2000" b="0" i="0" dirty="0" smtClean="0"/>
              <a:t> </a:t>
            </a:r>
          </a:p>
          <a:p>
            <a:pPr>
              <a:tabLst>
                <a:tab pos="344488" algn="l"/>
                <a:tab pos="1773238" algn="l"/>
                <a:tab pos="2287588" algn="l"/>
              </a:tabLst>
            </a:pPr>
            <a:r>
              <a:rPr lang="en-US" sz="2000" i="0" dirty="0" smtClean="0">
                <a:solidFill>
                  <a:srgbClr val="0000FF"/>
                </a:solidFill>
              </a:rPr>
              <a:t>Minor Radius		</a:t>
            </a:r>
            <a:r>
              <a:rPr lang="en-US" sz="2000" i="0" dirty="0" smtClean="0">
                <a:solidFill>
                  <a:srgbClr val="FF0000"/>
                </a:solidFill>
              </a:rPr>
              <a:t>0.95m</a:t>
            </a:r>
            <a:r>
              <a:rPr lang="en-US" sz="2000" i="0" dirty="0" smtClean="0"/>
              <a:t>  	</a:t>
            </a:r>
            <a:r>
              <a:rPr lang="en-US" sz="2000" i="0" dirty="0" smtClean="0">
                <a:solidFill>
                  <a:srgbClr val="FF0000"/>
                </a:solidFill>
              </a:rPr>
              <a:t>0.6m</a:t>
            </a:r>
            <a:r>
              <a:rPr lang="en-US" sz="2000" b="0" i="0" dirty="0" smtClean="0"/>
              <a:t>	</a:t>
            </a:r>
          </a:p>
          <a:p>
            <a:pPr>
              <a:tabLst>
                <a:tab pos="344488" algn="l"/>
                <a:tab pos="1773238" algn="l"/>
                <a:tab pos="2287588" algn="l"/>
              </a:tabLst>
            </a:pPr>
            <a:r>
              <a:rPr lang="en-US" sz="2000" i="0" dirty="0" smtClean="0">
                <a:solidFill>
                  <a:srgbClr val="0000FF"/>
                </a:solidFill>
              </a:rPr>
              <a:t>Fusion Power		</a:t>
            </a:r>
            <a:r>
              <a:rPr lang="en-US" sz="2000" i="0" dirty="0" smtClean="0">
                <a:solidFill>
                  <a:srgbClr val="FF0000"/>
                </a:solidFill>
              </a:rPr>
              <a:t>162MW	62MW</a:t>
            </a:r>
          </a:p>
          <a:p>
            <a:pPr>
              <a:tabLst>
                <a:tab pos="344488" algn="l"/>
                <a:tab pos="1773238" algn="l"/>
                <a:tab pos="2287588" algn="l"/>
              </a:tabLst>
            </a:pPr>
            <a:r>
              <a:rPr lang="en-US" sz="2000" i="0" dirty="0" smtClean="0">
                <a:solidFill>
                  <a:srgbClr val="0000FF"/>
                </a:solidFill>
              </a:rPr>
              <a:t>Wall loading (</a:t>
            </a:r>
            <a:r>
              <a:rPr lang="en-US" sz="2000" i="0" dirty="0" err="1" smtClean="0">
                <a:solidFill>
                  <a:srgbClr val="0000FF"/>
                </a:solidFill>
              </a:rPr>
              <a:t>avg</a:t>
            </a:r>
            <a:r>
              <a:rPr lang="en-US" sz="2000" i="0" dirty="0" smtClean="0">
                <a:solidFill>
                  <a:srgbClr val="0000FF"/>
                </a:solidFill>
              </a:rPr>
              <a:t>)	</a:t>
            </a:r>
            <a:r>
              <a:rPr lang="en-US" sz="2000" i="0" dirty="0" smtClean="0">
                <a:solidFill>
                  <a:srgbClr val="FF0000"/>
                </a:solidFill>
              </a:rPr>
              <a:t>1MW/m</a:t>
            </a:r>
            <a:r>
              <a:rPr lang="en-US" sz="2000" i="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i="0" dirty="0" smtClean="0">
                <a:solidFill>
                  <a:srgbClr val="0000FF"/>
                </a:solidFill>
              </a:rPr>
              <a:t>	</a:t>
            </a:r>
            <a:r>
              <a:rPr lang="en-US" sz="2000" i="0" dirty="0" smtClean="0">
                <a:solidFill>
                  <a:srgbClr val="FF0000"/>
                </a:solidFill>
              </a:rPr>
              <a:t>1MW/m</a:t>
            </a:r>
            <a:r>
              <a:rPr lang="en-US" sz="2000" i="0" baseline="30000" dirty="0" smtClean="0">
                <a:solidFill>
                  <a:srgbClr val="FF0000"/>
                </a:solidFill>
              </a:rPr>
              <a:t>2</a:t>
            </a:r>
            <a:endParaRPr lang="en-US" sz="2000" i="0" baseline="30000" dirty="0">
              <a:solidFill>
                <a:srgbClr val="FF0000"/>
              </a:solidFill>
            </a:endParaRPr>
          </a:p>
          <a:p>
            <a:pPr>
              <a:tabLst>
                <a:tab pos="344488" algn="l"/>
                <a:tab pos="1773238" algn="l"/>
                <a:tab pos="2287588" algn="l"/>
              </a:tabLst>
            </a:pPr>
            <a:endParaRPr lang="en-US" sz="2000" i="0" dirty="0" smtClean="0">
              <a:solidFill>
                <a:srgbClr val="0000FF"/>
              </a:solidFill>
            </a:endParaRPr>
          </a:p>
          <a:p>
            <a:pPr>
              <a:tabLst>
                <a:tab pos="344488" algn="l"/>
                <a:tab pos="1773238" algn="l"/>
                <a:tab pos="2287588" algn="l"/>
              </a:tabLst>
            </a:pPr>
            <a:r>
              <a:rPr lang="en-US" sz="2000" i="0" dirty="0" smtClean="0">
                <a:solidFill>
                  <a:srgbClr val="0000FF"/>
                </a:solidFill>
              </a:rPr>
              <a:t>TF coils</a:t>
            </a:r>
            <a:r>
              <a:rPr lang="en-US" sz="2000" i="0" dirty="0" smtClean="0">
                <a:solidFill>
                  <a:srgbClr val="FF0000"/>
                </a:solidFill>
              </a:rPr>
              <a:t>		12		10</a:t>
            </a:r>
            <a:endParaRPr lang="en-US" sz="2000" b="0" i="0" dirty="0" smtClean="0">
              <a:solidFill>
                <a:srgbClr val="FF0000"/>
              </a:solidFill>
            </a:endParaRPr>
          </a:p>
          <a:p>
            <a:pPr>
              <a:tabLst>
                <a:tab pos="344488" algn="l"/>
                <a:tab pos="1773238" algn="l"/>
                <a:tab pos="2287588" algn="l"/>
              </a:tabLst>
            </a:pPr>
            <a:r>
              <a:rPr lang="en-US" sz="2000" i="0" dirty="0" smtClean="0">
                <a:solidFill>
                  <a:srgbClr val="0000FF"/>
                </a:solidFill>
              </a:rPr>
              <a:t>TBM ports</a:t>
            </a:r>
            <a:r>
              <a:rPr lang="en-US" sz="2000" i="0" dirty="0" smtClean="0">
                <a:solidFill>
                  <a:srgbClr val="FF0000"/>
                </a:solidFill>
              </a:rPr>
              <a:t>		4		4</a:t>
            </a:r>
          </a:p>
          <a:p>
            <a:pPr>
              <a:tabLst>
                <a:tab pos="344488" algn="l"/>
                <a:tab pos="1773238" algn="l"/>
                <a:tab pos="2287588" algn="l"/>
              </a:tabLst>
            </a:pPr>
            <a:r>
              <a:rPr lang="en-US" sz="2000" i="0" dirty="0" smtClean="0">
                <a:solidFill>
                  <a:srgbClr val="0000FF"/>
                </a:solidFill>
              </a:rPr>
              <a:t>MTM ports</a:t>
            </a:r>
            <a:r>
              <a:rPr lang="en-US" sz="2000" i="0" dirty="0" smtClean="0">
                <a:solidFill>
                  <a:srgbClr val="FF0000"/>
                </a:solidFill>
              </a:rPr>
              <a:t>		1		1</a:t>
            </a:r>
            <a:endParaRPr lang="en-US" sz="2000" b="0" i="0" dirty="0" smtClean="0">
              <a:solidFill>
                <a:srgbClr val="FF0000"/>
              </a:solidFill>
            </a:endParaRPr>
          </a:p>
          <a:p>
            <a:pPr>
              <a:tabLst>
                <a:tab pos="344488" algn="l"/>
                <a:tab pos="1773238" algn="l"/>
                <a:tab pos="2287588" algn="l"/>
              </a:tabLst>
            </a:pPr>
            <a:r>
              <a:rPr lang="en-US" sz="2000" i="0" dirty="0" smtClean="0">
                <a:solidFill>
                  <a:srgbClr val="0000FF"/>
                </a:solidFill>
              </a:rPr>
              <a:t>NBI ports</a:t>
            </a:r>
            <a:r>
              <a:rPr lang="en-US" sz="2000" i="0" dirty="0" smtClean="0">
                <a:solidFill>
                  <a:srgbClr val="FF0000"/>
                </a:solidFill>
              </a:rPr>
              <a:t>		4		3</a:t>
            </a:r>
          </a:p>
          <a:p>
            <a:pPr>
              <a:tabLst>
                <a:tab pos="344488" algn="l"/>
                <a:tab pos="1773238" algn="l"/>
                <a:tab pos="2287588" algn="l"/>
              </a:tabLst>
            </a:pPr>
            <a:endParaRPr lang="en-US" sz="2000" i="0" dirty="0">
              <a:solidFill>
                <a:srgbClr val="0000FF"/>
              </a:solidFill>
            </a:endParaRPr>
          </a:p>
          <a:p>
            <a:pPr>
              <a:tabLst>
                <a:tab pos="344488" algn="l"/>
                <a:tab pos="1773238" algn="l"/>
                <a:tab pos="2287588" algn="l"/>
              </a:tabLst>
            </a:pPr>
            <a:r>
              <a:rPr lang="en-US" sz="2000" i="0" dirty="0">
                <a:solidFill>
                  <a:srgbClr val="0000FF"/>
                </a:solidFill>
              </a:rPr>
              <a:t>Plant Lifetime	</a:t>
            </a:r>
            <a:r>
              <a:rPr lang="en-US" sz="2000" i="0" dirty="0" smtClean="0">
                <a:solidFill>
                  <a:srgbClr val="0000FF"/>
                </a:solidFill>
              </a:rPr>
              <a:t>	</a:t>
            </a:r>
            <a:r>
              <a:rPr lang="en-US" sz="2000" b="0" i="0" dirty="0" smtClean="0"/>
              <a:t>~</a:t>
            </a:r>
            <a:r>
              <a:rPr lang="en-US" sz="2000" b="0" i="0" dirty="0"/>
              <a:t>20 </a:t>
            </a:r>
            <a:r>
              <a:rPr lang="en-US" sz="2000" b="0" i="0" dirty="0" smtClean="0"/>
              <a:t>years</a:t>
            </a:r>
          </a:p>
          <a:p>
            <a:pPr>
              <a:tabLst>
                <a:tab pos="344488" algn="l"/>
                <a:tab pos="1773238" algn="l"/>
                <a:tab pos="2287588" algn="l"/>
              </a:tabLst>
            </a:pPr>
            <a:endParaRPr lang="en-US" sz="2000" b="0" i="0" dirty="0" smtClean="0"/>
          </a:p>
          <a:p>
            <a:pPr>
              <a:tabLst>
                <a:tab pos="344488" algn="l"/>
                <a:tab pos="1773238" algn="l"/>
                <a:tab pos="2287588" algn="l"/>
              </a:tabLst>
            </a:pPr>
            <a:r>
              <a:rPr lang="en-US" sz="2000" i="0" dirty="0">
                <a:solidFill>
                  <a:srgbClr val="0000FF"/>
                </a:solidFill>
              </a:rPr>
              <a:t>Availability	</a:t>
            </a:r>
            <a:r>
              <a:rPr lang="en-US" sz="2000" b="0" i="0" dirty="0" smtClean="0"/>
              <a:t>10-50</a:t>
            </a:r>
            <a:r>
              <a:rPr lang="en-US" sz="2000" b="0" i="0" dirty="0"/>
              <a:t>%</a:t>
            </a:r>
          </a:p>
          <a:p>
            <a:pPr>
              <a:tabLst>
                <a:tab pos="344488" algn="l"/>
                <a:tab pos="1773238" algn="l"/>
                <a:tab pos="2287588" algn="l"/>
              </a:tabLst>
            </a:pPr>
            <a:endParaRPr lang="en-US" sz="2000" b="0" i="0" dirty="0" smtClean="0"/>
          </a:p>
          <a:p>
            <a:pPr>
              <a:tabLst>
                <a:tab pos="344488" algn="l"/>
                <a:tab pos="1773238" algn="l"/>
                <a:tab pos="2287588" algn="l"/>
              </a:tabLst>
            </a:pPr>
            <a:r>
              <a:rPr lang="en-US" sz="2000" b="0" i="0" dirty="0"/>
              <a:t>		</a:t>
            </a:r>
            <a:r>
              <a:rPr lang="en-US" sz="2000" b="0" i="0" dirty="0" smtClean="0"/>
              <a:t>30</a:t>
            </a:r>
            <a:r>
              <a:rPr lang="en-US" sz="2000" b="0" i="0" dirty="0"/>
              <a:t>% </a:t>
            </a:r>
            <a:r>
              <a:rPr lang="en-US" sz="2000" b="0" i="0" dirty="0" err="1" smtClean="0"/>
              <a:t>avg</a:t>
            </a:r>
            <a:endParaRPr lang="en-US" sz="2000" b="0" i="0" dirty="0"/>
          </a:p>
        </p:txBody>
      </p:sp>
      <p:grpSp>
        <p:nvGrpSpPr>
          <p:cNvPr id="2" name="Group 1"/>
          <p:cNvGrpSpPr/>
          <p:nvPr/>
        </p:nvGrpSpPr>
        <p:grpSpPr>
          <a:xfrm>
            <a:off x="3124200" y="5269671"/>
            <a:ext cx="1439162" cy="978729"/>
            <a:chOff x="3285238" y="5193471"/>
            <a:chExt cx="1439162" cy="978729"/>
          </a:xfrm>
        </p:grpSpPr>
        <p:sp>
          <p:nvSpPr>
            <p:cNvPr id="8" name="AutoShape 6"/>
            <p:cNvSpPr>
              <a:spLocks/>
            </p:cNvSpPr>
            <p:nvPr/>
          </p:nvSpPr>
          <p:spPr bwMode="auto">
            <a:xfrm>
              <a:off x="3285238" y="5257801"/>
              <a:ext cx="309765" cy="838200"/>
            </a:xfrm>
            <a:prstGeom prst="rightBrace">
              <a:avLst>
                <a:gd name="adj1" fmla="val 39692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442603" y="5193471"/>
              <a:ext cx="1281797" cy="97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 b="1" i="0" dirty="0">
                  <a:solidFill>
                    <a:schemeClr val="tx1"/>
                  </a:solidFill>
                </a:rPr>
                <a:t>6 Full Power Years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1" i="0" dirty="0">
                  <a:solidFill>
                    <a:schemeClr val="tx1"/>
                  </a:solidFill>
                </a:rPr>
                <a:t>(FPY)</a:t>
              </a:r>
            </a:p>
          </p:txBody>
        </p:sp>
      </p:grpSp>
      <p:pic>
        <p:nvPicPr>
          <p:cNvPr id="20" name="Shape 25"/>
          <p:cNvPicPr preferRelativeResize="0"/>
          <p:nvPr/>
        </p:nvPicPr>
        <p:blipFill rotWithShape="1">
          <a:blip r:embed="rId2"/>
          <a:srcRect l="31664" t="11642" r="35334" b="13963"/>
          <a:stretch/>
        </p:blipFill>
        <p:spPr>
          <a:xfrm>
            <a:off x="5638800" y="1647877"/>
            <a:ext cx="3147249" cy="39909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7454312" y="4114800"/>
            <a:ext cx="241888" cy="18288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562600" y="5943600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Neutron source distribution</a:t>
            </a:r>
            <a:endParaRPr lang="en-US" sz="24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04F7EDE0-0B50-47F6-9EAD-4C5D564506F9}" type="slidenum">
              <a:rPr lang="en-US" sz="900" i="0" smtClean="0">
                <a:solidFill>
                  <a:srgbClr val="3333CC"/>
                </a:solidFill>
                <a:latin typeface="+mn-lt"/>
                <a:ea typeface="ＭＳ Ｐゴシック" pitchFamily="1" charset="-128"/>
              </a:rPr>
              <a:pPr algn="r">
                <a:defRPr/>
              </a:pPr>
              <a:t>13</a:t>
            </a:fld>
            <a:endParaRPr lang="en-US" sz="900" i="0" smtClean="0">
              <a:solidFill>
                <a:srgbClr val="3333CC"/>
              </a:solidFill>
              <a:latin typeface="+mn-lt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3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001"/>
            <a:ext cx="9143999" cy="71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Peak Damage at OB FW and Insulator of Cu Magnets</a:t>
            </a:r>
            <a:endParaRPr lang="en-US" sz="28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3077" r="17436" b="3846"/>
          <a:stretch>
            <a:fillRect/>
          </a:stretch>
        </p:blipFill>
        <p:spPr bwMode="auto">
          <a:xfrm>
            <a:off x="304800" y="1604673"/>
            <a:ext cx="39243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stCxn id="8" idx="1"/>
          </p:cNvCxnSpPr>
          <p:nvPr/>
        </p:nvCxnSpPr>
        <p:spPr>
          <a:xfrm flipH="1" flipV="1">
            <a:off x="3276600" y="3855090"/>
            <a:ext cx="1299029" cy="258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5629" y="3943927"/>
            <a:ext cx="4408983" cy="33855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1600" i="0" dirty="0" smtClean="0">
                <a:solidFill>
                  <a:schemeClr val="dk1"/>
                </a:solidFill>
              </a:rPr>
              <a:t>Peak </a:t>
            </a:r>
            <a:r>
              <a:rPr lang="en-US" sz="1600" i="0" dirty="0" err="1" smtClean="0">
                <a:solidFill>
                  <a:schemeClr val="dk1"/>
                </a:solidFill>
              </a:rPr>
              <a:t>dpa</a:t>
            </a:r>
            <a:r>
              <a:rPr lang="en-US" sz="1600" i="0" dirty="0" smtClean="0">
                <a:solidFill>
                  <a:schemeClr val="dk1"/>
                </a:solidFill>
              </a:rPr>
              <a:t> at OB </a:t>
            </a:r>
            <a:r>
              <a:rPr lang="en-US" sz="1600" i="0" dirty="0" err="1" smtClean="0">
                <a:solidFill>
                  <a:schemeClr val="dk1"/>
                </a:solidFill>
              </a:rPr>
              <a:t>midplane</a:t>
            </a:r>
            <a:r>
              <a:rPr lang="en-US" sz="1600" i="0" dirty="0" smtClean="0">
                <a:solidFill>
                  <a:schemeClr val="dk1"/>
                </a:solidFill>
              </a:rPr>
              <a:t> =</a:t>
            </a:r>
            <a:r>
              <a:rPr lang="en-US" sz="1600" i="0" dirty="0" smtClean="0">
                <a:solidFill>
                  <a:schemeClr val="tx1"/>
                </a:solidFill>
              </a:rPr>
              <a:t> 15.5 </a:t>
            </a:r>
            <a:r>
              <a:rPr lang="en-US" sz="1600" i="0" dirty="0" err="1" smtClean="0">
                <a:solidFill>
                  <a:schemeClr val="dk1"/>
                </a:solidFill>
              </a:rPr>
              <a:t>dpa</a:t>
            </a:r>
            <a:r>
              <a:rPr lang="en-US" sz="1600" i="0" dirty="0" smtClean="0">
                <a:solidFill>
                  <a:schemeClr val="dk1"/>
                </a:solidFill>
              </a:rPr>
              <a:t> / FPY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404" y="6271736"/>
            <a:ext cx="3332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0" dirty="0" smtClean="0"/>
              <a:t>3-D </a:t>
            </a:r>
            <a:r>
              <a:rPr lang="en-US" sz="1400" b="1" i="0" dirty="0" err="1" smtClean="0"/>
              <a:t>Neutronics</a:t>
            </a:r>
            <a:r>
              <a:rPr lang="en-US" sz="1400" b="1" i="0" dirty="0" smtClean="0"/>
              <a:t> Model of Entire Torus</a:t>
            </a:r>
            <a:endParaRPr lang="en-US" sz="1400" b="1" i="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004629" y="1892587"/>
            <a:ext cx="1707070" cy="423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1" y="2748530"/>
            <a:ext cx="441509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1600" i="0" dirty="0" smtClean="0">
                <a:solidFill>
                  <a:schemeClr val="dk1"/>
                </a:solidFill>
              </a:rPr>
              <a:t>Dose to </a:t>
            </a:r>
            <a:r>
              <a:rPr lang="en-US" sz="1600" i="0" dirty="0" err="1" smtClean="0">
                <a:solidFill>
                  <a:schemeClr val="dk1"/>
                </a:solidFill>
              </a:rPr>
              <a:t>MgO</a:t>
            </a:r>
            <a:r>
              <a:rPr lang="en-US" sz="1600" i="0" dirty="0" smtClean="0">
                <a:solidFill>
                  <a:schemeClr val="dk1"/>
                </a:solidFill>
              </a:rPr>
              <a:t> insulator = 6x10</a:t>
            </a:r>
            <a:r>
              <a:rPr lang="en-US" sz="1600" i="0" baseline="30000" dirty="0" smtClean="0">
                <a:solidFill>
                  <a:schemeClr val="dk1"/>
                </a:solidFill>
              </a:rPr>
              <a:t>9</a:t>
            </a:r>
            <a:r>
              <a:rPr lang="en-US" sz="1600" i="0" dirty="0" smtClean="0">
                <a:solidFill>
                  <a:schemeClr val="dk1"/>
                </a:solidFill>
              </a:rPr>
              <a:t> </a:t>
            </a:r>
            <a:r>
              <a:rPr lang="en-US" sz="1600" i="0" dirty="0" err="1" smtClean="0">
                <a:solidFill>
                  <a:schemeClr val="dk1"/>
                </a:solidFill>
              </a:rPr>
              <a:t>Gy</a:t>
            </a:r>
            <a:r>
              <a:rPr lang="en-US" sz="1600" i="0" dirty="0" smtClean="0">
                <a:solidFill>
                  <a:schemeClr val="dk1"/>
                </a:solidFill>
              </a:rPr>
              <a:t> @ 6 FPY </a:t>
            </a:r>
            <a:r>
              <a:rPr lang="en-US" sz="1600" i="0" dirty="0" smtClean="0">
                <a:solidFill>
                  <a:srgbClr val="000000"/>
                </a:solidFill>
              </a:rPr>
              <a:t>&lt; 10</a:t>
            </a:r>
            <a:r>
              <a:rPr lang="en-US" sz="1600" i="0" baseline="30000" dirty="0" smtClean="0">
                <a:solidFill>
                  <a:srgbClr val="000000"/>
                </a:solidFill>
              </a:rPr>
              <a:t>11</a:t>
            </a:r>
            <a:r>
              <a:rPr lang="en-US" sz="1600" i="0" dirty="0" smtClean="0">
                <a:solidFill>
                  <a:srgbClr val="000000"/>
                </a:solidFill>
              </a:rPr>
              <a:t> </a:t>
            </a:r>
            <a:r>
              <a:rPr lang="en-US" sz="1600" i="0" dirty="0" err="1" smtClean="0">
                <a:solidFill>
                  <a:srgbClr val="000000"/>
                </a:solidFill>
              </a:rPr>
              <a:t>Gy</a:t>
            </a:r>
            <a:r>
              <a:rPr lang="en-US" sz="1600" i="0" dirty="0" smtClean="0">
                <a:solidFill>
                  <a:srgbClr val="000000"/>
                </a:solidFill>
              </a:rPr>
              <a:t> limit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1" y="1600200"/>
            <a:ext cx="441261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1600" i="0" dirty="0" smtClean="0">
                <a:solidFill>
                  <a:schemeClr val="dk1"/>
                </a:solidFill>
              </a:rPr>
              <a:t>Dose to </a:t>
            </a:r>
            <a:r>
              <a:rPr lang="en-US" sz="1600" i="0" dirty="0" err="1" smtClean="0">
                <a:solidFill>
                  <a:schemeClr val="dk1"/>
                </a:solidFill>
              </a:rPr>
              <a:t>MgO</a:t>
            </a:r>
            <a:r>
              <a:rPr lang="en-US" sz="1600" i="0" dirty="0" smtClean="0">
                <a:solidFill>
                  <a:schemeClr val="dk1"/>
                </a:solidFill>
              </a:rPr>
              <a:t> insulator = 2x10</a:t>
            </a:r>
            <a:r>
              <a:rPr lang="en-US" sz="1600" i="0" baseline="30000" dirty="0" smtClean="0"/>
              <a:t>8</a:t>
            </a:r>
            <a:r>
              <a:rPr lang="en-US" sz="1600" i="0" dirty="0" smtClean="0">
                <a:solidFill>
                  <a:schemeClr val="dk1"/>
                </a:solidFill>
              </a:rPr>
              <a:t> </a:t>
            </a:r>
            <a:r>
              <a:rPr lang="en-US" sz="1600" i="0" dirty="0" err="1" smtClean="0">
                <a:solidFill>
                  <a:schemeClr val="dk1"/>
                </a:solidFill>
              </a:rPr>
              <a:t>Gy</a:t>
            </a:r>
            <a:r>
              <a:rPr lang="en-US" sz="1600" i="0" dirty="0" smtClean="0">
                <a:solidFill>
                  <a:schemeClr val="dk1"/>
                </a:solidFill>
              </a:rPr>
              <a:t> @ 6 FPY</a:t>
            </a:r>
            <a:r>
              <a:rPr lang="en-US" sz="1600" i="0" dirty="0" smtClean="0"/>
              <a:t> &lt; 10</a:t>
            </a:r>
            <a:r>
              <a:rPr lang="en-US" sz="1600" i="0" baseline="30000" dirty="0" smtClean="0"/>
              <a:t>11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Gy</a:t>
            </a:r>
            <a:r>
              <a:rPr lang="en-US" sz="1600" i="0" dirty="0" smtClean="0"/>
              <a:t> limit</a:t>
            </a:r>
            <a:endParaRPr lang="en-US" sz="1600" i="0" dirty="0" smtClean="0">
              <a:solidFill>
                <a:schemeClr val="dk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517576" y="3040917"/>
            <a:ext cx="205442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0" idx="1"/>
          </p:cNvCxnSpPr>
          <p:nvPr/>
        </p:nvCxnSpPr>
        <p:spPr>
          <a:xfrm flipH="1" flipV="1">
            <a:off x="3276600" y="3909723"/>
            <a:ext cx="1299029" cy="1619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5629" y="5236589"/>
            <a:ext cx="4408983" cy="58477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1600" i="0" dirty="0" smtClean="0">
                <a:solidFill>
                  <a:schemeClr val="dk1"/>
                </a:solidFill>
              </a:rPr>
              <a:t>Peak He production at OB </a:t>
            </a:r>
            <a:r>
              <a:rPr lang="en-US" sz="1600" i="0" dirty="0" err="1" smtClean="0">
                <a:solidFill>
                  <a:schemeClr val="dk1"/>
                </a:solidFill>
              </a:rPr>
              <a:t>midplane</a:t>
            </a:r>
            <a:r>
              <a:rPr lang="en-US" sz="1600" i="0" dirty="0" smtClean="0">
                <a:solidFill>
                  <a:schemeClr val="dk1"/>
                </a:solidFill>
              </a:rPr>
              <a:t> = </a:t>
            </a:r>
            <a:r>
              <a:rPr lang="en-US" sz="1600" i="0" dirty="0" smtClean="0">
                <a:solidFill>
                  <a:srgbClr val="000000"/>
                </a:solidFill>
              </a:rPr>
              <a:t>174 </a:t>
            </a:r>
            <a:r>
              <a:rPr lang="en-US" sz="1600" i="0" dirty="0" err="1" smtClean="0"/>
              <a:t>appm</a:t>
            </a:r>
            <a:r>
              <a:rPr lang="en-US" sz="1600" i="0" dirty="0" smtClean="0">
                <a:solidFill>
                  <a:schemeClr val="dk1"/>
                </a:solidFill>
              </a:rPr>
              <a:t>/FPY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8666" y="5882920"/>
            <a:ext cx="412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Symbol" pitchFamily="-111" charset="2"/>
              <a:buChar char="Þ"/>
            </a:pPr>
            <a:r>
              <a:rPr lang="en-US" sz="1800" i="0" dirty="0" smtClean="0"/>
              <a:t>  He/</a:t>
            </a:r>
            <a:r>
              <a:rPr lang="en-US" sz="1800" i="0" dirty="0" err="1" smtClean="0"/>
              <a:t>dpa</a:t>
            </a:r>
            <a:r>
              <a:rPr lang="en-US" sz="1800" i="0" dirty="0" smtClean="0"/>
              <a:t> ratio = </a:t>
            </a:r>
            <a:r>
              <a:rPr lang="en-US" sz="1800" i="0" dirty="0" smtClean="0">
                <a:solidFill>
                  <a:srgbClr val="FF0000"/>
                </a:solidFill>
              </a:rPr>
              <a:t>11.2</a:t>
            </a:r>
            <a:endParaRPr lang="en-US" sz="1800" i="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1494379" y="3701202"/>
            <a:ext cx="1586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 smtClean="0">
                <a:solidFill>
                  <a:schemeClr val="bg1"/>
                </a:solidFill>
              </a:rPr>
              <a:t>Center Stack</a:t>
            </a:r>
            <a:endParaRPr lang="en-US" sz="1400" b="1" i="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541828" y="3785965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0" dirty="0" smtClean="0"/>
              <a:t> </a:t>
            </a:r>
            <a:r>
              <a:rPr lang="en-US" sz="1400" b="1" i="0" dirty="0" smtClean="0">
                <a:solidFill>
                  <a:schemeClr val="bg1"/>
                </a:solidFill>
              </a:rPr>
              <a:t>OB Blanket</a:t>
            </a:r>
            <a:endParaRPr lang="en-US" sz="1400" b="1" i="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5791" y="1278244"/>
            <a:ext cx="2289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R=1.7m configuration</a:t>
            </a:r>
            <a:endParaRPr lang="en-US" sz="1600" i="0" dirty="0"/>
          </a:p>
        </p:txBody>
      </p:sp>
      <p:sp>
        <p:nvSpPr>
          <p:cNvPr id="17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04F7EDE0-0B50-47F6-9EAD-4C5D564506F9}" type="slidenum">
              <a:rPr lang="en-US" sz="900" i="0" smtClean="0">
                <a:solidFill>
                  <a:srgbClr val="3333CC"/>
                </a:solidFill>
                <a:latin typeface="+mn-lt"/>
                <a:ea typeface="ＭＳ Ｐゴシック" pitchFamily="1" charset="-128"/>
              </a:rPr>
              <a:pPr algn="r">
                <a:defRPr/>
              </a:pPr>
              <a:t>14</a:t>
            </a:fld>
            <a:endParaRPr lang="en-US" sz="900" i="0" smtClean="0">
              <a:solidFill>
                <a:srgbClr val="3333CC"/>
              </a:solidFill>
              <a:latin typeface="+mn-lt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9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Mapping of </a:t>
            </a:r>
            <a:r>
              <a:rPr lang="en-US" sz="3600" dirty="0" err="1" smtClean="0"/>
              <a:t>dpa</a:t>
            </a:r>
            <a:r>
              <a:rPr lang="en-US" sz="3600" dirty="0" smtClean="0"/>
              <a:t> and FW/blanket </a:t>
            </a:r>
            <a:r>
              <a:rPr lang="en-US" sz="3600" dirty="0"/>
              <a:t>l</a:t>
            </a:r>
            <a:r>
              <a:rPr lang="en-US" sz="3600" dirty="0" smtClean="0"/>
              <a:t>ifetime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/>
              <a:t>(R=1.7 m Device)</a:t>
            </a:r>
            <a:endParaRPr lang="en-US" dirty="0"/>
          </a:p>
        </p:txBody>
      </p:sp>
      <p:pic>
        <p:nvPicPr>
          <p:cNvPr id="7" name="Shape 31"/>
          <p:cNvPicPr preferRelativeResize="0"/>
          <p:nvPr/>
        </p:nvPicPr>
        <p:blipFill rotWithShape="1">
          <a:blip r:embed="rId2"/>
          <a:srcRect l="28279" t="20673" r="41011" b="16756"/>
          <a:stretch/>
        </p:blipFill>
        <p:spPr>
          <a:xfrm>
            <a:off x="76200" y="1447800"/>
            <a:ext cx="4031506" cy="477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2"/>
          <p:cNvPicPr preferRelativeResize="0"/>
          <p:nvPr/>
        </p:nvPicPr>
        <p:blipFill rotWithShape="1">
          <a:blip r:embed="rId2"/>
          <a:srcRect l="8819" t="26243" r="82712" b="58235"/>
          <a:stretch/>
        </p:blipFill>
        <p:spPr>
          <a:xfrm>
            <a:off x="4153344" y="5105401"/>
            <a:ext cx="98980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076351" y="4800600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err="1">
                <a:solidFill>
                  <a:schemeClr val="tx1"/>
                </a:solidFill>
              </a:rPr>
              <a:t>d</a:t>
            </a:r>
            <a:r>
              <a:rPr lang="en-US" sz="1400" b="1" i="0" dirty="0" err="1" smtClean="0">
                <a:solidFill>
                  <a:schemeClr val="tx1"/>
                </a:solidFill>
              </a:rPr>
              <a:t>pa</a:t>
            </a:r>
            <a:r>
              <a:rPr lang="en-US" sz="1400" b="1" i="0" dirty="0" smtClean="0">
                <a:solidFill>
                  <a:schemeClr val="tx1"/>
                </a:solidFill>
              </a:rPr>
              <a:t> / FPY</a:t>
            </a:r>
            <a:endParaRPr lang="en-US" sz="1400" b="1" i="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84998" y="3745921"/>
            <a:ext cx="35032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74148" y="3352614"/>
            <a:ext cx="10640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Peak =</a:t>
            </a:r>
          </a:p>
          <a:p>
            <a:pPr algn="ctr"/>
            <a:r>
              <a:rPr lang="en-US" sz="600" b="1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</a:p>
          <a:p>
            <a:pPr algn="ctr"/>
            <a:r>
              <a:rPr lang="en-US" sz="1400" b="1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15.5 </a:t>
            </a:r>
            <a:r>
              <a:rPr lang="en-US" sz="1400" b="1" i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dpa</a:t>
            </a:r>
            <a:r>
              <a:rPr lang="en-US" sz="1400" b="1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/ FPY</a:t>
            </a:r>
            <a:endParaRPr lang="en-US" sz="1400" b="1" i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4596825"/>
            <a:ext cx="364074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i="0" dirty="0" smtClean="0"/>
              <a:t>FW/blanket could operate for 6 FPY</a:t>
            </a:r>
          </a:p>
          <a:p>
            <a:pPr algn="ctr"/>
            <a:r>
              <a:rPr lang="en-US" sz="1600" i="0" dirty="0" smtClean="0"/>
              <a:t>if allowable damage limit is 95 </a:t>
            </a:r>
            <a:r>
              <a:rPr lang="en-US" sz="1600" i="0" dirty="0" err="1" smtClean="0"/>
              <a:t>dpa</a:t>
            </a:r>
            <a:endParaRPr lang="en-US" sz="1600" i="0" dirty="0"/>
          </a:p>
        </p:txBody>
      </p:sp>
      <p:sp>
        <p:nvSpPr>
          <p:cNvPr id="1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04F7EDE0-0B50-47F6-9EAD-4C5D564506F9}" type="slidenum">
              <a:rPr lang="en-US" sz="900" i="0" smtClean="0">
                <a:solidFill>
                  <a:srgbClr val="3333CC"/>
                </a:solidFill>
                <a:latin typeface="+mn-lt"/>
                <a:ea typeface="ＭＳ Ｐゴシック" pitchFamily="1" charset="-128"/>
              </a:rPr>
              <a:pPr algn="r">
                <a:defRPr/>
              </a:pPr>
              <a:t>15</a:t>
            </a:fld>
            <a:endParaRPr lang="en-US" sz="900" i="0" smtClean="0">
              <a:solidFill>
                <a:srgbClr val="3333CC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990600"/>
            <a:ext cx="2289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R=1.7m configuration</a:t>
            </a:r>
            <a:endParaRPr lang="en-US" sz="1600" i="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48200" y="990599"/>
            <a:ext cx="4343400" cy="32843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10200" y="5300246"/>
            <a:ext cx="3586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i="0" dirty="0" smtClean="0">
                <a:solidFill>
                  <a:schemeClr val="tx1"/>
                </a:solidFill>
              </a:rPr>
              <a:t>Peak EOL </a:t>
            </a:r>
            <a:r>
              <a:rPr lang="en-US" sz="1600" i="0" dirty="0" err="1" smtClean="0">
                <a:solidFill>
                  <a:schemeClr val="tx1"/>
                </a:solidFill>
              </a:rPr>
              <a:t>Fluence</a:t>
            </a:r>
            <a:r>
              <a:rPr lang="en-US" sz="1600" i="0" dirty="0" smtClean="0">
                <a:solidFill>
                  <a:schemeClr val="tx1"/>
                </a:solidFill>
              </a:rPr>
              <a:t> = 11 MWy/m</a:t>
            </a:r>
            <a:r>
              <a:rPr lang="en-US" sz="1600" i="0" baseline="30000" dirty="0" smtClean="0">
                <a:solidFill>
                  <a:schemeClr val="tx1"/>
                </a:solidFill>
              </a:rPr>
              <a:t>2</a:t>
            </a:r>
            <a:endParaRPr lang="en-US" sz="1600" i="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001"/>
            <a:ext cx="9144000" cy="711200"/>
          </a:xfrm>
        </p:spPr>
        <p:txBody>
          <a:bodyPr>
            <a:normAutofit/>
          </a:bodyPr>
          <a:lstStyle/>
          <a:p>
            <a:r>
              <a:rPr lang="en-US" sz="2800" dirty="0"/>
              <a:t>TBR </a:t>
            </a:r>
            <a:r>
              <a:rPr lang="en-US" sz="2800" dirty="0" smtClean="0"/>
              <a:t>contributions by blanket region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3421065"/>
            <a:ext cx="3751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Inner Blanket Segment = </a:t>
            </a:r>
            <a:r>
              <a:rPr lang="en-US" sz="2000" b="1" i="0" dirty="0" smtClean="0">
                <a:solidFill>
                  <a:srgbClr val="FF0000"/>
                </a:solidFill>
              </a:rPr>
              <a:t>0.81</a:t>
            </a:r>
            <a:endParaRPr lang="en-US" sz="2000" b="1" i="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4095690"/>
            <a:ext cx="3807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Outer Blanket Segment = </a:t>
            </a:r>
            <a:r>
              <a:rPr lang="en-US" sz="2000" b="1" i="0" dirty="0" smtClean="0">
                <a:solidFill>
                  <a:srgbClr val="FF0000"/>
                </a:solidFill>
              </a:rPr>
              <a:t>0.15</a:t>
            </a:r>
            <a:endParaRPr lang="en-US" sz="2000" b="1" i="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17739" y="4966471"/>
            <a:ext cx="3163574" cy="92333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2000" i="0" dirty="0" smtClean="0">
                <a:solidFill>
                  <a:schemeClr val="dk1"/>
                </a:solidFill>
                <a:latin typeface="+mn-lt"/>
                <a:cs typeface="+mn-cs"/>
              </a:rPr>
              <a:t>Total TBR ~ 1.</a:t>
            </a:r>
            <a:r>
              <a:rPr lang="en-US" sz="2000" i="0" dirty="0" smtClean="0">
                <a:solidFill>
                  <a:schemeClr val="dk1"/>
                </a:solidFill>
                <a:latin typeface="+mn-lt"/>
              </a:rPr>
              <a:t>03 with no penetrations or ports</a:t>
            </a:r>
          </a:p>
          <a:p>
            <a:pPr algn="ctr" eaLnBrk="1" hangingPunct="1">
              <a:defRPr/>
            </a:pPr>
            <a:r>
              <a:rPr lang="en-US" sz="1400" i="0" dirty="0" smtClean="0">
                <a:solidFill>
                  <a:schemeClr val="dk1"/>
                </a:solidFill>
                <a:latin typeface="+mn-lt"/>
                <a:cs typeface="+mn-cs"/>
              </a:rPr>
              <a:t>(</a:t>
            </a:r>
            <a:r>
              <a:rPr lang="en-US" sz="1400" i="0" dirty="0" err="1" smtClean="0">
                <a:solidFill>
                  <a:schemeClr val="dk1"/>
                </a:solidFill>
                <a:latin typeface="+mn-lt"/>
                <a:cs typeface="+mn-cs"/>
              </a:rPr>
              <a:t>heterogenous</a:t>
            </a:r>
            <a:r>
              <a:rPr lang="en-US" sz="1400" i="0" dirty="0" smtClean="0">
                <a:solidFill>
                  <a:schemeClr val="dk1"/>
                </a:solidFill>
                <a:latin typeface="+mn-lt"/>
                <a:cs typeface="+mn-cs"/>
              </a:rPr>
              <a:t> outboard blanket)</a:t>
            </a:r>
            <a:endParaRPr lang="en-US" sz="1400" i="0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71" y="1079806"/>
            <a:ext cx="2519629" cy="540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1290371" y="1855195"/>
            <a:ext cx="86488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90371" y="1510707"/>
            <a:ext cx="91942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3" idx="3"/>
          </p:cNvCxnSpPr>
          <p:nvPr/>
        </p:nvCxnSpPr>
        <p:spPr>
          <a:xfrm>
            <a:off x="1295400" y="6128266"/>
            <a:ext cx="8762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290371" y="5683250"/>
            <a:ext cx="91942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5779" y="132604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dirty="0" smtClean="0">
                <a:solidFill>
                  <a:srgbClr val="FF0000"/>
                </a:solidFill>
              </a:rPr>
              <a:t>0.0004</a:t>
            </a:r>
            <a:endParaRPr lang="en-US" sz="1800" b="1" i="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5413" y="59436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dirty="0" smtClean="0">
                <a:solidFill>
                  <a:srgbClr val="FF0000"/>
                </a:solidFill>
              </a:rPr>
              <a:t>0.0004</a:t>
            </a:r>
            <a:endParaRPr lang="en-US" sz="1800" b="1" i="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5506" y="170966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dirty="0" smtClean="0">
                <a:solidFill>
                  <a:srgbClr val="FF0000"/>
                </a:solidFill>
              </a:rPr>
              <a:t>0.034</a:t>
            </a:r>
            <a:endParaRPr lang="en-US" sz="1800" b="1" i="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8624" y="548969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dirty="0" smtClean="0">
                <a:solidFill>
                  <a:srgbClr val="FF0000"/>
                </a:solidFill>
              </a:rPr>
              <a:t>0.034</a:t>
            </a:r>
            <a:endParaRPr lang="en-US" sz="1800" b="1" i="0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3048000" y="3605731"/>
            <a:ext cx="1447800" cy="1764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276600" y="4151284"/>
            <a:ext cx="1219200" cy="115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209800" y="1417055"/>
            <a:ext cx="1981200" cy="4117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67200" y="1219200"/>
            <a:ext cx="4826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/>
              <a:t>Breeding at CS ends important:</a:t>
            </a:r>
            <a:r>
              <a:rPr lang="en-US" sz="2400" i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2400" i="0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2400" i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TBR = +0.07</a:t>
            </a:r>
            <a:endParaRPr lang="en-US" sz="2400" b="1" i="0" dirty="0">
              <a:solidFill>
                <a:srgbClr val="FF0000"/>
              </a:solidFill>
            </a:endParaRPr>
          </a:p>
        </p:txBody>
      </p:sp>
      <p:sp>
        <p:nvSpPr>
          <p:cNvPr id="19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04F7EDE0-0B50-47F6-9EAD-4C5D564506F9}" type="slidenum">
              <a:rPr lang="en-US" sz="900" i="0" smtClean="0">
                <a:solidFill>
                  <a:srgbClr val="3333CC"/>
                </a:solidFill>
                <a:latin typeface="+mn-lt"/>
                <a:ea typeface="ＭＳ Ｐゴシック" pitchFamily="1" charset="-128"/>
              </a:rPr>
              <a:pPr algn="r">
                <a:defRPr/>
              </a:pPr>
              <a:t>16</a:t>
            </a:fld>
            <a:endParaRPr lang="en-US" sz="900" i="0" smtClean="0">
              <a:solidFill>
                <a:srgbClr val="3333CC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6553200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R=1.7m configuration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1812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200" dirty="0" smtClean="0"/>
              <a:t>Impact of TBM, MTM, NBI ports on TBR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922" y="1783280"/>
            <a:ext cx="2349878" cy="19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8355" y="1028581"/>
            <a:ext cx="29258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/>
              <a:t>No ports or penetrations, </a:t>
            </a:r>
          </a:p>
          <a:p>
            <a:pPr algn="ctr"/>
            <a:r>
              <a:rPr lang="en-US" sz="1400" i="0" dirty="0"/>
              <a:t>homogeneous breeding zones:  </a:t>
            </a:r>
          </a:p>
          <a:p>
            <a:pPr algn="ctr"/>
            <a:r>
              <a:rPr lang="en-US" sz="1800" i="0" dirty="0" smtClean="0">
                <a:solidFill>
                  <a:srgbClr val="FF0000"/>
                </a:solidFill>
              </a:rPr>
              <a:t>TBR = 1.03</a:t>
            </a:r>
            <a:endParaRPr lang="en-US" sz="1800" i="0" dirty="0">
              <a:solidFill>
                <a:srgbClr val="FF0000"/>
              </a:solidFill>
            </a:endParaRPr>
          </a:p>
        </p:txBody>
      </p:sp>
      <p:pic>
        <p:nvPicPr>
          <p:cNvPr id="10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95055"/>
            <a:ext cx="1905029" cy="184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52600"/>
            <a:ext cx="2392198" cy="1985649"/>
          </a:xfrm>
        </p:spPr>
      </p:pic>
      <p:sp>
        <p:nvSpPr>
          <p:cNvPr id="12" name="TextBox 11"/>
          <p:cNvSpPr txBox="1"/>
          <p:nvPr/>
        </p:nvSpPr>
        <p:spPr>
          <a:xfrm>
            <a:off x="2998420" y="1028581"/>
            <a:ext cx="29931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 smtClean="0"/>
              <a:t>Add 4 Test Blanket </a:t>
            </a:r>
          </a:p>
          <a:p>
            <a:pPr algn="ctr"/>
            <a:r>
              <a:rPr lang="en-US" sz="1400" i="0" dirty="0" smtClean="0"/>
              <a:t>Modules (TBMs)</a:t>
            </a:r>
          </a:p>
          <a:p>
            <a:pPr algn="ctr"/>
            <a:r>
              <a:rPr lang="en-US" sz="1800" i="0" dirty="0" smtClean="0">
                <a:solidFill>
                  <a:srgbClr val="FF0000"/>
                </a:solidFill>
              </a:rPr>
              <a:t>TBR = 1.02 (</a:t>
            </a:r>
            <a:r>
              <a:rPr lang="en-US" sz="18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TBR</a:t>
            </a:r>
            <a:r>
              <a:rPr lang="en-US" sz="18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sz="1800" i="0" dirty="0" smtClean="0">
                <a:solidFill>
                  <a:srgbClr val="FF0000"/>
                </a:solidFill>
              </a:rPr>
              <a:t>= -0.01)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pic>
        <p:nvPicPr>
          <p:cNvPr id="13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217446" y="2392679"/>
            <a:ext cx="1517982" cy="82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ight Arrow 14"/>
          <p:cNvSpPr/>
          <p:nvPr/>
        </p:nvSpPr>
        <p:spPr bwMode="auto">
          <a:xfrm>
            <a:off x="2883278" y="2590800"/>
            <a:ext cx="457200" cy="381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5807" y="1828800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TBM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0706" y="2140803"/>
            <a:ext cx="839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err="1" smtClean="0">
                <a:solidFill>
                  <a:schemeClr val="bg1"/>
                </a:solidFill>
              </a:rPr>
              <a:t>LiPb</a:t>
            </a:r>
            <a:r>
              <a:rPr lang="en-US" b="1" i="0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b="1" i="0" dirty="0" smtClean="0">
                <a:solidFill>
                  <a:schemeClr val="bg1"/>
                </a:solidFill>
              </a:rPr>
              <a:t>cooling channel,</a:t>
            </a:r>
          </a:p>
          <a:p>
            <a:pPr algn="ctr"/>
            <a:r>
              <a:rPr lang="en-US" b="1" i="0" dirty="0" smtClean="0">
                <a:solidFill>
                  <a:schemeClr val="bg1"/>
                </a:solidFill>
              </a:rPr>
              <a:t> FCI</a:t>
            </a:r>
            <a:endParaRPr lang="en-US" b="1" i="0" dirty="0">
              <a:solidFill>
                <a:schemeClr val="bg1"/>
              </a:solidFill>
            </a:endParaRPr>
          </a:p>
        </p:txBody>
      </p:sp>
      <p:pic>
        <p:nvPicPr>
          <p:cNvPr id="19" name="Content Placeholder 4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01" y="4059051"/>
            <a:ext cx="2362200" cy="196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66767" y="5968425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 smtClean="0"/>
              <a:t>1 Materials Test  Module (MTM)</a:t>
            </a:r>
          </a:p>
          <a:p>
            <a:pPr algn="ctr"/>
            <a:r>
              <a:rPr lang="en-US" sz="1800" i="0" dirty="0" smtClean="0">
                <a:solidFill>
                  <a:srgbClr val="FF0000"/>
                </a:solidFill>
              </a:rPr>
              <a:t>TBR = 1.01 (</a:t>
            </a:r>
            <a:r>
              <a:rPr lang="en-US" sz="18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TBR </a:t>
            </a:r>
            <a:r>
              <a:rPr lang="en-US" sz="1800" i="0" dirty="0" smtClean="0">
                <a:solidFill>
                  <a:srgbClr val="FF0000"/>
                </a:solidFill>
              </a:rPr>
              <a:t>= </a:t>
            </a:r>
            <a:r>
              <a:rPr lang="en-US" sz="1800" i="0" dirty="0">
                <a:solidFill>
                  <a:srgbClr val="FF0000"/>
                </a:solidFill>
              </a:rPr>
              <a:t>-</a:t>
            </a:r>
            <a:r>
              <a:rPr lang="en-US" sz="1800" i="0" dirty="0" smtClean="0">
                <a:solidFill>
                  <a:srgbClr val="FF0000"/>
                </a:solidFill>
              </a:rPr>
              <a:t>0.02)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6200" y="4264223"/>
            <a:ext cx="721398" cy="1532699"/>
            <a:chOff x="2743200" y="4264223"/>
            <a:chExt cx="721398" cy="1532699"/>
          </a:xfrm>
        </p:grpSpPr>
        <p:pic>
          <p:nvPicPr>
            <p:cNvPr id="24" name="Content Placeholder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2453252" y="4802124"/>
              <a:ext cx="1298144" cy="69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>
              <a:spLocks noChangeAspect="1"/>
            </p:cNvSpPr>
            <p:nvPr/>
          </p:nvSpPr>
          <p:spPr>
            <a:xfrm>
              <a:off x="2743200" y="4722912"/>
              <a:ext cx="7213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0" dirty="0" err="1" smtClean="0"/>
                <a:t>Ferritic</a:t>
              </a:r>
              <a:r>
                <a:rPr lang="en-US" b="1" i="0" dirty="0" smtClean="0"/>
                <a:t> Steel</a:t>
              </a:r>
              <a:endParaRPr lang="en-US" b="1" i="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91203" y="4264223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smtClean="0">
                  <a:solidFill>
                    <a:schemeClr val="tx1"/>
                  </a:solidFill>
                </a:rPr>
                <a:t>MTM</a:t>
              </a:r>
              <a:endParaRPr lang="en-US" sz="1400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ight Arrow 26"/>
          <p:cNvSpPr/>
          <p:nvPr/>
        </p:nvSpPr>
        <p:spPr bwMode="auto">
          <a:xfrm rot="5400000">
            <a:off x="1603818" y="3706863"/>
            <a:ext cx="434874" cy="381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9063" y="5968425"/>
            <a:ext cx="2143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 smtClean="0"/>
              <a:t>4 TBM + 1 MTM + 4 NBI</a:t>
            </a:r>
          </a:p>
          <a:p>
            <a:pPr algn="ctr"/>
            <a:r>
              <a:rPr lang="en-US" sz="1800" i="0" dirty="0" smtClean="0">
                <a:solidFill>
                  <a:srgbClr val="FF0000"/>
                </a:solidFill>
              </a:rPr>
              <a:t>TBR = 0.97 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5400000">
            <a:off x="4240263" y="3706863"/>
            <a:ext cx="434874" cy="381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2873753" y="4800600"/>
            <a:ext cx="457200" cy="381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98227" y="3863876"/>
            <a:ext cx="3017173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u="sng" dirty="0" smtClean="0">
                <a:latin typeface="Arial Narrow" panose="020B0606020202030204" pitchFamily="34" charset="0"/>
              </a:rPr>
              <a:t>Approx. </a:t>
            </a:r>
            <a:r>
              <a:rPr lang="en-US" sz="2400" i="0" u="sng" dirty="0" smtClean="0">
                <a:latin typeface="Symbol" panose="05050102010706020507" pitchFamily="18" charset="2"/>
              </a:rPr>
              <a:t>D</a:t>
            </a:r>
            <a:r>
              <a:rPr lang="en-US" sz="2400" i="0" u="sng" dirty="0" smtClean="0">
                <a:latin typeface="Arial Narrow" panose="020B0606020202030204" pitchFamily="34" charset="0"/>
              </a:rPr>
              <a:t>TBR per port:</a:t>
            </a:r>
          </a:p>
          <a:p>
            <a:pPr marL="34290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314450" algn="l"/>
              </a:tabLst>
            </a:pPr>
            <a:r>
              <a:rPr lang="en-US" sz="2400" i="0" dirty="0" smtClean="0">
                <a:solidFill>
                  <a:srgbClr val="FF0000"/>
                </a:solidFill>
              </a:rPr>
              <a:t>TBM:  	-0.25%</a:t>
            </a:r>
          </a:p>
          <a:p>
            <a:pPr marL="34290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314450" algn="l"/>
              </a:tabLst>
            </a:pPr>
            <a:r>
              <a:rPr lang="en-US" sz="2400" i="0" dirty="0" smtClean="0">
                <a:solidFill>
                  <a:srgbClr val="FF0000"/>
                </a:solidFill>
              </a:rPr>
              <a:t>MTM:  	-2.0%</a:t>
            </a:r>
          </a:p>
          <a:p>
            <a:pPr marL="34290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314450" algn="l"/>
              </a:tabLst>
            </a:pPr>
            <a:r>
              <a:rPr lang="en-US" sz="2400" i="0" dirty="0" smtClean="0">
                <a:solidFill>
                  <a:srgbClr val="FF0000"/>
                </a:solidFill>
              </a:rPr>
              <a:t>NBI: 	-0.75%</a:t>
            </a:r>
            <a:endParaRPr lang="en-US" sz="24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200" dirty="0" smtClean="0"/>
              <a:t>Options to increase TBR &gt;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766467"/>
            <a:ext cx="4953000" cy="3948533"/>
          </a:xfrm>
        </p:spPr>
        <p:txBody>
          <a:bodyPr>
            <a:noAutofit/>
          </a:bodyPr>
          <a:lstStyle/>
          <a:p>
            <a:r>
              <a:rPr lang="en-US" dirty="0" smtClean="0"/>
              <a:t>Add to PF </a:t>
            </a:r>
            <a:r>
              <a:rPr lang="en-US" dirty="0"/>
              <a:t>coil </a:t>
            </a:r>
            <a:r>
              <a:rPr lang="en-US" dirty="0" smtClean="0"/>
              <a:t>shield a</a:t>
            </a:r>
            <a:r>
              <a:rPr lang="en-US" dirty="0" smtClean="0">
                <a:sym typeface="Wingdings" panose="05000000000000000000" pitchFamily="2" charset="2"/>
              </a:rPr>
              <a:t> thin breeding b</a:t>
            </a:r>
            <a:r>
              <a:rPr lang="en-US" dirty="0" smtClean="0"/>
              <a:t>lanket </a:t>
            </a:r>
            <a:r>
              <a:rPr lang="en-US" dirty="0" smtClean="0">
                <a:latin typeface="Arial Narrow" panose="020B0606020202030204" pitchFamily="34" charset="0"/>
              </a:rPr>
              <a:t>(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TBR ~ +3%)</a:t>
            </a:r>
            <a:endParaRPr lang="en-US" dirty="0"/>
          </a:p>
          <a:p>
            <a:r>
              <a:rPr lang="en-US" dirty="0"/>
              <a:t>Smaller opening to </a:t>
            </a:r>
            <a:r>
              <a:rPr lang="en-US" dirty="0" err="1"/>
              <a:t>divertor</a:t>
            </a:r>
            <a:r>
              <a:rPr lang="en-US" dirty="0"/>
              <a:t> to reduce </a:t>
            </a:r>
            <a:r>
              <a:rPr lang="en-US" dirty="0" smtClean="0"/>
              <a:t>neutron </a:t>
            </a:r>
            <a:r>
              <a:rPr lang="en-US" dirty="0"/>
              <a:t>leakage</a:t>
            </a:r>
          </a:p>
          <a:p>
            <a:r>
              <a:rPr lang="en-US" dirty="0" smtClean="0"/>
              <a:t>Uniform OB blanket (1m thick everywhere; no thinning)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Reduce cooling channels and FCIs within blanket </a:t>
            </a:r>
            <a:r>
              <a:rPr lang="en-US" sz="1600" dirty="0" smtClean="0">
                <a:solidFill>
                  <a:srgbClr val="FF0000"/>
                </a:solidFill>
              </a:rPr>
              <a:t>(need thermal analysis to confirm)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Thicker IB VV with breeding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5953780"/>
            <a:ext cx="5679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solidFill>
                  <a:srgbClr val="FF0000"/>
                </a:solidFill>
              </a:rPr>
              <a:t>Potential for </a:t>
            </a:r>
            <a:r>
              <a:rPr lang="en-US" sz="2800" b="1" i="0" dirty="0" smtClean="0">
                <a:solidFill>
                  <a:srgbClr val="FF0000"/>
                </a:solidFill>
              </a:rPr>
              <a:t>TBR </a:t>
            </a:r>
            <a:r>
              <a:rPr lang="en-US" sz="2800" i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&gt;</a:t>
            </a:r>
            <a:r>
              <a:rPr lang="en-US" sz="2800" b="1" i="0" dirty="0" smtClean="0">
                <a:solidFill>
                  <a:srgbClr val="FF0000"/>
                </a:solidFill>
              </a:rPr>
              <a:t> 1 at R=1.7m</a:t>
            </a:r>
            <a:endParaRPr lang="en-US" sz="2800" b="1" i="0" dirty="0">
              <a:solidFill>
                <a:srgbClr val="FF0000"/>
              </a:solidFill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311852" cy="403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 flipH="1">
            <a:off x="1676401" y="1981200"/>
            <a:ext cx="2202479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077998" y="3639312"/>
            <a:ext cx="1800882" cy="1706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24000" y="13070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dirty="0" smtClean="0"/>
              <a:t>PF Coils</a:t>
            </a:r>
            <a:endParaRPr lang="en-US" sz="1800" b="1" i="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057400" y="1664731"/>
            <a:ext cx="2" cy="5069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76400" y="1664731"/>
            <a:ext cx="208126" cy="539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297480" y="1664731"/>
            <a:ext cx="217120" cy="5069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057402" y="4419600"/>
            <a:ext cx="1821478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609600" y="4953000"/>
            <a:ext cx="2057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371600" y="2819400"/>
            <a:ext cx="250728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667000" y="5486400"/>
            <a:ext cx="1143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1m ST-FNSF achieves TBR = 0.88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825" y="1300688"/>
            <a:ext cx="4530375" cy="4543425"/>
            <a:chOff x="41625" y="1194565"/>
            <a:chExt cx="4836351" cy="487286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5" y="1402964"/>
              <a:ext cx="4836351" cy="466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751380" y="2006145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0" dirty="0" smtClean="0"/>
                <a:t>TBM</a:t>
              </a:r>
              <a:endParaRPr lang="en-US" sz="1600" b="1" i="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33702" y="1895009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0" dirty="0" smtClean="0"/>
                <a:t>NBI</a:t>
              </a:r>
              <a:endParaRPr lang="en-US" sz="1600" b="1" i="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0049" y="1194565"/>
              <a:ext cx="35734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 smtClean="0">
                  <a:solidFill>
                    <a:schemeClr val="tx1"/>
                  </a:solidFill>
                </a:rPr>
                <a:t>Distribution of T production</a:t>
              </a:r>
              <a:endParaRPr lang="en-US" sz="2000" i="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32393" y="5111699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0" dirty="0" smtClean="0"/>
                <a:t>MTM</a:t>
              </a:r>
              <a:endParaRPr lang="en-US" sz="1600" b="1" i="0" dirty="0"/>
            </a:p>
          </p:txBody>
        </p:sp>
      </p:grpSp>
      <p:sp>
        <p:nvSpPr>
          <p:cNvPr id="10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04F7EDE0-0B50-47F6-9EAD-4C5D564506F9}" type="slidenum">
              <a:rPr lang="en-US" sz="900" i="0" smtClean="0">
                <a:solidFill>
                  <a:srgbClr val="3333CC"/>
                </a:solidFill>
                <a:latin typeface="+mn-lt"/>
                <a:ea typeface="ＭＳ Ｐゴシック" pitchFamily="1" charset="-128"/>
              </a:rPr>
              <a:pPr algn="r">
                <a:defRPr/>
              </a:pPr>
              <a:t>19</a:t>
            </a:fld>
            <a:endParaRPr lang="en-US" sz="900" i="0" smtClean="0">
              <a:solidFill>
                <a:srgbClr val="3333CC"/>
              </a:solidFill>
              <a:latin typeface="+mn-lt"/>
              <a:ea typeface="ＭＳ Ｐゴシック" pitchFamily="1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978400" y="1284739"/>
            <a:ext cx="4089400" cy="30988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800600" y="4582390"/>
            <a:ext cx="4175236" cy="15898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/>
            <a:r>
              <a:rPr lang="en-US" sz="1800" b="1" i="0" kern="0" dirty="0" smtClean="0">
                <a:solidFill>
                  <a:srgbClr val="FF0000"/>
                </a:solidFill>
              </a:rPr>
              <a:t>1m device cannot achieve TBR &gt; 1 even with design changes</a:t>
            </a:r>
          </a:p>
          <a:p>
            <a:pPr marL="233363" indent="-233363"/>
            <a:r>
              <a:rPr lang="en-US" sz="1800" b="1" i="0" kern="0" dirty="0" smtClean="0">
                <a:solidFill>
                  <a:srgbClr val="0000FF"/>
                </a:solidFill>
              </a:rPr>
              <a:t>Solution</a:t>
            </a:r>
            <a:r>
              <a:rPr lang="en-US" sz="1800" b="0" i="0" kern="0" dirty="0" smtClean="0"/>
              <a:t>: purchase ~0.4-0.55kg of T/FPY from outside sources at $30-100k/g of T, costing $12-55M/FPY</a:t>
            </a:r>
            <a:endParaRPr lang="en-US" b="0" i="0" kern="0" dirty="0" smtClean="0"/>
          </a:p>
          <a:p>
            <a:endParaRPr lang="en-US" b="0" i="0" kern="0" dirty="0"/>
          </a:p>
        </p:txBody>
      </p:sp>
    </p:spTree>
    <p:extLst>
      <p:ext uri="{BB962C8B-B14F-4D97-AF65-F5344CB8AC3E}">
        <p14:creationId xmlns:p14="http://schemas.microsoft.com/office/powerpoint/2010/main" val="31464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582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>
                <a:latin typeface="Arial" pitchFamily="34" charset="0"/>
                <a:ea typeface="ヒラギノ角ゴ Pro W3"/>
                <a:cs typeface="Arial" pitchFamily="34" charset="0"/>
              </a:rPr>
              <a:t>There are several possible pathways</a:t>
            </a:r>
            <a:br>
              <a:rPr lang="en-US" sz="2800" dirty="0" smtClean="0">
                <a:latin typeface="Arial" pitchFamily="34" charset="0"/>
                <a:ea typeface="ヒラギノ角ゴ Pro W3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ea typeface="ヒラギノ角ゴ Pro W3"/>
                <a:cs typeface="Arial" pitchFamily="34" charset="0"/>
              </a:rPr>
              <a:t> from ITER to a commercial fusion power plant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1109990"/>
            <a:ext cx="3559175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0" dirty="0">
                <a:solidFill>
                  <a:schemeClr val="tx1"/>
                </a:solidFill>
              </a:rPr>
              <a:t>FNSF = Fusion Nuclear Science Facility</a:t>
            </a:r>
          </a:p>
          <a:p>
            <a:pPr>
              <a:defRPr/>
            </a:pPr>
            <a:r>
              <a:rPr lang="en-US" sz="1400" b="1" i="0" dirty="0">
                <a:solidFill>
                  <a:schemeClr val="tx1"/>
                </a:solidFill>
              </a:rPr>
              <a:t>CTF = Component Test Facility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368961"/>
            <a:ext cx="88517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0" dirty="0">
                <a:solidFill>
                  <a:schemeClr val="tx1"/>
                </a:solidFill>
              </a:rPr>
              <a:t>ITER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93137" y="2438400"/>
            <a:ext cx="1863011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0" dirty="0" smtClean="0">
                <a:solidFill>
                  <a:schemeClr val="tx1"/>
                </a:solidFill>
              </a:rPr>
              <a:t>First of a kind</a:t>
            </a:r>
          </a:p>
          <a:p>
            <a:pPr algn="ctr">
              <a:defRPr/>
            </a:pPr>
            <a:r>
              <a:rPr lang="en-US" sz="2000" b="1" i="0" dirty="0" smtClean="0">
                <a:solidFill>
                  <a:schemeClr val="tx1"/>
                </a:solidFill>
              </a:rPr>
              <a:t>Power </a:t>
            </a:r>
            <a:r>
              <a:rPr lang="en-US" sz="2000" b="1" i="0" dirty="0">
                <a:solidFill>
                  <a:schemeClr val="tx1"/>
                </a:solidFill>
              </a:rPr>
              <a:t>Plant</a:t>
            </a:r>
          </a:p>
        </p:txBody>
      </p:sp>
      <p:sp>
        <p:nvSpPr>
          <p:cNvPr id="35" name="Arc 34"/>
          <p:cNvSpPr/>
          <p:nvPr/>
        </p:nvSpPr>
        <p:spPr>
          <a:xfrm>
            <a:off x="2295526" y="1876425"/>
            <a:ext cx="4562474" cy="2236236"/>
          </a:xfrm>
          <a:prstGeom prst="arc">
            <a:avLst>
              <a:gd name="adj1" fmla="val 11176801"/>
              <a:gd name="adj2" fmla="val 21162089"/>
            </a:avLst>
          </a:prstGeom>
          <a:ln w="127000">
            <a:solidFill>
              <a:schemeClr val="tx1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Arc 61"/>
          <p:cNvSpPr/>
          <p:nvPr/>
        </p:nvSpPr>
        <p:spPr>
          <a:xfrm flipV="1">
            <a:off x="2295525" y="3967955"/>
            <a:ext cx="4562474" cy="1775619"/>
          </a:xfrm>
          <a:prstGeom prst="arc">
            <a:avLst>
              <a:gd name="adj1" fmla="val 11176801"/>
              <a:gd name="adj2" fmla="val 21162089"/>
            </a:avLst>
          </a:prstGeom>
          <a:ln w="127000">
            <a:solidFill>
              <a:schemeClr val="tx1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8875" y="4637941"/>
            <a:ext cx="216217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0" dirty="0">
                <a:solidFill>
                  <a:schemeClr val="tx1"/>
                </a:solidFill>
              </a:rPr>
              <a:t>Supporting Physics and Technology</a:t>
            </a:r>
            <a:endParaRPr lang="en-US" sz="1400" b="1" i="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400" b="1" i="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i="0" dirty="0">
                <a:solidFill>
                  <a:schemeClr val="tx1"/>
                </a:solidFill>
              </a:rPr>
              <a:t> Core Physics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i="0" dirty="0">
                <a:solidFill>
                  <a:schemeClr val="tx1"/>
                </a:solidFill>
              </a:rPr>
              <a:t> Materials R&amp;D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i="0" dirty="0">
                <a:solidFill>
                  <a:schemeClr val="tx1"/>
                </a:solidFill>
              </a:rPr>
              <a:t> Plasma Material Interface</a:t>
            </a:r>
          </a:p>
        </p:txBody>
      </p:sp>
      <p:pic>
        <p:nvPicPr>
          <p:cNvPr id="617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181350"/>
            <a:ext cx="234315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Arc 75"/>
          <p:cNvSpPr/>
          <p:nvPr/>
        </p:nvSpPr>
        <p:spPr>
          <a:xfrm>
            <a:off x="1527883" y="3733800"/>
            <a:ext cx="6092117" cy="801654"/>
          </a:xfrm>
          <a:prstGeom prst="arc">
            <a:avLst>
              <a:gd name="adj1" fmla="val 11176801"/>
              <a:gd name="adj2" fmla="val 21162089"/>
            </a:avLst>
          </a:prstGeom>
          <a:ln w="127000">
            <a:solidFill>
              <a:schemeClr val="tx1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185" name="Picture 24" descr="com_Machinecutawa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13" y="2895600"/>
            <a:ext cx="159543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 bwMode="auto">
          <a:xfrm>
            <a:off x="2819400" y="1752600"/>
            <a:ext cx="2133600" cy="685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5875" y="1447800"/>
            <a:ext cx="1127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 bwMode="auto">
          <a:xfrm>
            <a:off x="3276600" y="3429000"/>
            <a:ext cx="2362200" cy="685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276600"/>
            <a:ext cx="58578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429000"/>
            <a:ext cx="635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3352800"/>
            <a:ext cx="7651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895600" y="4399848"/>
            <a:ext cx="3124200" cy="78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0" dirty="0" smtClean="0">
                <a:solidFill>
                  <a:schemeClr val="tx1"/>
                </a:solidFill>
              </a:rPr>
              <a:t>Pilot Plant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FNSF/CTF with power-plant like maintenance, </a:t>
            </a:r>
            <a:r>
              <a:rPr lang="en-US" sz="1600" i="0" dirty="0" err="1" smtClean="0">
                <a:solidFill>
                  <a:schemeClr val="tx1"/>
                </a:solidFill>
                <a:latin typeface="Arial Narrow" pitchFamily="34" charset="0"/>
              </a:rPr>
              <a:t>Q</a:t>
            </a:r>
            <a:r>
              <a:rPr lang="en-US" sz="1600" i="0" baseline="-25000" dirty="0" err="1" smtClean="0">
                <a:solidFill>
                  <a:schemeClr val="tx1"/>
                </a:solidFill>
                <a:latin typeface="Arial Narrow" pitchFamily="34" charset="0"/>
              </a:rPr>
              <a:t>eng</a:t>
            </a: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 ≥ 1</a:t>
            </a:r>
            <a:endParaRPr lang="en-US" sz="1600" b="1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276600" y="5334000"/>
            <a:ext cx="2667000" cy="685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40" name="Picture 5" descr="C:\Users\jmenard\Documents\My Files\PPPL\Projects\EU Demo\EU_Demo_full_C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5257800"/>
            <a:ext cx="1122860" cy="106680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276600" y="5562600"/>
            <a:ext cx="1600200" cy="63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0" dirty="0" err="1" smtClean="0">
                <a:solidFill>
                  <a:schemeClr val="tx1"/>
                </a:solidFill>
              </a:rPr>
              <a:t>Q</a:t>
            </a:r>
            <a:r>
              <a:rPr lang="en-US" sz="2400" b="1" i="0" baseline="-25000" dirty="0" err="1" smtClean="0">
                <a:solidFill>
                  <a:schemeClr val="tx1"/>
                </a:solidFill>
              </a:rPr>
              <a:t>eng</a:t>
            </a:r>
            <a:r>
              <a:rPr lang="en-US" sz="2400" b="1" i="0" dirty="0" smtClean="0">
                <a:solidFill>
                  <a:schemeClr val="tx1"/>
                </a:solidFill>
              </a:rPr>
              <a:t> = 3-5</a:t>
            </a:r>
          </a:p>
          <a:p>
            <a:pPr algn="ctr"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e.g. EU DEMO</a:t>
            </a:r>
            <a:endParaRPr lang="en-US" sz="1100" b="1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4600" y="2387025"/>
            <a:ext cx="31242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0" dirty="0" smtClean="0">
                <a:solidFill>
                  <a:schemeClr val="tx1"/>
                </a:solidFill>
              </a:rPr>
              <a:t>FNSF/CTF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Blanket R&amp;D, T self-sufficiency</a:t>
            </a:r>
            <a:endParaRPr lang="en-US" sz="1600" b="1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71" y="1447800"/>
            <a:ext cx="769858" cy="8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2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200" y="205740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08937" y="1808202"/>
            <a:ext cx="1015663" cy="553998"/>
          </a:xfrm>
          <a:prstGeom prst="rect">
            <a:avLst/>
          </a:prstGeom>
          <a:solidFill>
            <a:srgbClr val="FFFFFF"/>
          </a:solidFill>
        </p:spPr>
        <p:txBody>
          <a:bodyPr wrap="none" lIns="45720" tIns="91440" rIns="45720" bIns="91440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</a:rPr>
              <a:t>DEMO</a:t>
            </a:r>
            <a:endParaRPr lang="en-US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000" u="sng" dirty="0" smtClean="0">
                <a:latin typeface="+mn-lt"/>
              </a:rPr>
              <a:t>Summary</a:t>
            </a:r>
            <a:r>
              <a:rPr lang="en-US" sz="3000" dirty="0" smtClean="0">
                <a:latin typeface="+mn-lt"/>
              </a:rPr>
              <a:t>:  R = 1m and 1.7m </a:t>
            </a:r>
            <a:r>
              <a:rPr lang="en-US" sz="3000" dirty="0">
                <a:latin typeface="+mn-lt"/>
              </a:rPr>
              <a:t>STs </a:t>
            </a:r>
            <a:r>
              <a:rPr lang="en-US" sz="3000" dirty="0" smtClean="0">
                <a:latin typeface="+mn-lt"/>
              </a:rPr>
              <a:t>with </a:t>
            </a:r>
            <a:r>
              <a:rPr lang="el-GR" sz="3000" dirty="0" smtClean="0">
                <a:latin typeface="Times" panose="02020603050405020304" pitchFamily="18" charset="0"/>
                <a:cs typeface="Times" panose="02020603050405020304" pitchFamily="18" charset="0"/>
              </a:rPr>
              <a:t>Γ</a:t>
            </a:r>
            <a:r>
              <a:rPr lang="en-US" sz="3000" baseline="-25000" dirty="0" smtClean="0">
                <a:latin typeface="+mn-lt"/>
              </a:rPr>
              <a:t>n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>
                <a:latin typeface="+mn-lt"/>
              </a:rPr>
              <a:t>= </a:t>
            </a:r>
            <a:r>
              <a:rPr lang="en-US" sz="3000" dirty="0" smtClean="0">
                <a:latin typeface="+mn-lt"/>
              </a:rPr>
              <a:t>1MW/m</a:t>
            </a:r>
            <a:r>
              <a:rPr lang="en-US" sz="3000" baseline="30000" dirty="0" smtClean="0">
                <a:latin typeface="+mn-lt"/>
              </a:rPr>
              <a:t>2</a:t>
            </a:r>
            <a:r>
              <a:rPr lang="en-US" sz="3000" dirty="0" smtClean="0">
                <a:latin typeface="+mn-lt"/>
              </a:rPr>
              <a:t> and </a:t>
            </a:r>
            <a:r>
              <a:rPr lang="en-US" sz="3000" dirty="0">
                <a:latin typeface="+mn-lt"/>
              </a:rPr>
              <a:t>Q</a:t>
            </a:r>
            <a:r>
              <a:rPr lang="en-US" sz="3000" baseline="-25000" dirty="0">
                <a:latin typeface="+mn-lt"/>
              </a:rPr>
              <a:t>DT</a:t>
            </a:r>
            <a:r>
              <a:rPr lang="en-US" sz="3000" dirty="0">
                <a:latin typeface="+mn-lt"/>
              </a:rPr>
              <a:t> = </a:t>
            </a:r>
            <a:r>
              <a:rPr lang="en-US" sz="3000" dirty="0" smtClean="0">
                <a:latin typeface="+mn-lt"/>
              </a:rPr>
              <a:t>1-2 assessed for FNS mission</a:t>
            </a:r>
            <a:endParaRPr lang="en-US" sz="3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181600"/>
          </a:xfrm>
        </p:spPr>
        <p:txBody>
          <a:bodyPr rIns="0"/>
          <a:lstStyle/>
          <a:p>
            <a:pPr marL="228600" indent="-228600"/>
            <a:r>
              <a:rPr lang="en-US" dirty="0" smtClean="0"/>
              <a:t>Ex-vessel PF coil set identified to support range of equilibria and Super-X/snowflake </a:t>
            </a:r>
            <a:r>
              <a:rPr lang="en-US" dirty="0" err="1" smtClean="0"/>
              <a:t>divertor</a:t>
            </a:r>
            <a:r>
              <a:rPr lang="en-US" dirty="0" smtClean="0"/>
              <a:t> to mitigate high heat flux</a:t>
            </a:r>
          </a:p>
          <a:p>
            <a:pPr marL="228600" indent="-228600"/>
            <a:endParaRPr lang="en-US" sz="500" dirty="0" smtClean="0"/>
          </a:p>
          <a:p>
            <a:pPr marL="228600" indent="-228600"/>
            <a:r>
              <a:rPr lang="en-US" dirty="0" smtClean="0"/>
              <a:t>0.5MeV NNBI optimal for heating &amp; current drive for R=1.7m</a:t>
            </a:r>
          </a:p>
          <a:p>
            <a:pPr marL="228600" indent="-228600"/>
            <a:endParaRPr lang="en-US" sz="500" dirty="0"/>
          </a:p>
          <a:p>
            <a:pPr marL="228600" indent="-228600"/>
            <a:r>
              <a:rPr lang="en-US" dirty="0" smtClean="0"/>
              <a:t>Vertical maintenance approach, NBI &amp; test-cell layouts identified</a:t>
            </a:r>
          </a:p>
          <a:p>
            <a:pPr marL="228600" indent="-228600"/>
            <a:endParaRPr lang="en-US" sz="500" dirty="0"/>
          </a:p>
          <a:p>
            <a:pPr marL="228600" indent="-228600"/>
            <a:r>
              <a:rPr lang="en-US" dirty="0" smtClean="0"/>
              <a:t>Shielding adequate for </a:t>
            </a:r>
            <a:r>
              <a:rPr lang="en-US" dirty="0" err="1" smtClean="0"/>
              <a:t>MgO</a:t>
            </a:r>
            <a:r>
              <a:rPr lang="en-US" dirty="0" smtClean="0"/>
              <a:t> insulated inboard Cu PF coils</a:t>
            </a:r>
          </a:p>
          <a:p>
            <a:pPr marL="457200" lvl="1" indent="-228600"/>
            <a:r>
              <a:rPr lang="en-US" dirty="0" smtClean="0"/>
              <a:t>Outboard PF coils (behind outboard blankets) can be superconducting</a:t>
            </a:r>
          </a:p>
          <a:p>
            <a:pPr marL="228600" lvl="1" indent="-228600"/>
            <a:endParaRPr lang="en-US" sz="500" dirty="0" smtClean="0"/>
          </a:p>
          <a:p>
            <a:pPr marL="228600" indent="-228600"/>
            <a:r>
              <a:rPr lang="en-US" dirty="0" smtClean="0"/>
              <a:t>Calculated full 3D TBR; TBR reduction from TBM, MTM, NBI</a:t>
            </a:r>
          </a:p>
          <a:p>
            <a:pPr marL="228600" indent="-228600"/>
            <a:endParaRPr lang="en-US" sz="500" dirty="0" smtClean="0"/>
          </a:p>
          <a:p>
            <a:pPr marL="228600" indent="-228600"/>
            <a:r>
              <a:rPr lang="en-US" b="1" dirty="0" smtClean="0">
                <a:solidFill>
                  <a:srgbClr val="FF0000"/>
                </a:solidFill>
              </a:rPr>
              <a:t>Threshold major radius for TBR ~ 1 is R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 ≥ 1.7m</a:t>
            </a:r>
          </a:p>
          <a:p>
            <a:pPr marL="228600" indent="-228600"/>
            <a:endParaRPr lang="en-US" sz="500" b="1" dirty="0" smtClean="0">
              <a:solidFill>
                <a:srgbClr val="FF0000"/>
              </a:solidFill>
            </a:endParaRPr>
          </a:p>
          <a:p>
            <a:pPr marL="228600" indent="-228600"/>
            <a:r>
              <a:rPr lang="en-US" b="1" dirty="0" smtClean="0">
                <a:solidFill>
                  <a:srgbClr val="FF0000"/>
                </a:solidFill>
              </a:rPr>
              <a:t>R=1m TBR = 0.88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</a:rPr>
              <a:t>0.4-0.55kg </a:t>
            </a:r>
            <a:r>
              <a:rPr lang="en-US" b="1" dirty="0">
                <a:solidFill>
                  <a:srgbClr val="FF0000"/>
                </a:solidFill>
              </a:rPr>
              <a:t>of T/FPY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</a:rPr>
              <a:t>$12-55M/FPY</a:t>
            </a:r>
          </a:p>
          <a:p>
            <a:pPr marL="228600" indent="-228600"/>
            <a:endParaRPr lang="en-US" sz="500" dirty="0" smtClean="0">
              <a:solidFill>
                <a:srgbClr val="FF0000"/>
              </a:solidFill>
            </a:endParaRPr>
          </a:p>
          <a:p>
            <a:pPr marL="228600" indent="-228600"/>
            <a:r>
              <a:rPr lang="en-US" dirty="0" smtClean="0"/>
              <a:t>R=1m device will have lower electricity and capital cost </a:t>
            </a:r>
            <a:r>
              <a:rPr lang="en-US" dirty="0" smtClean="0">
                <a:sym typeface="Wingdings" panose="05000000000000000000" pitchFamily="2" charset="2"/>
              </a:rPr>
              <a:t>   future work could assess size/cost trade-offs in more detail</a:t>
            </a:r>
            <a:endParaRPr lang="en-US" dirty="0"/>
          </a:p>
          <a:p>
            <a:pPr marL="228600" indent="-2286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7412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21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  <p:sp>
        <p:nvSpPr>
          <p:cNvPr id="56324" name="Content Placeholder 4"/>
          <p:cNvSpPr>
            <a:spLocks noGrp="1"/>
          </p:cNvSpPr>
          <p:nvPr>
            <p:ph idx="1"/>
          </p:nvPr>
        </p:nvSpPr>
        <p:spPr>
          <a:xfrm>
            <a:off x="152400" y="3276600"/>
            <a:ext cx="8763000" cy="914400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/>
              <a:t>Backup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FNSF center-stack can build upon NSTX-U design </a:t>
            </a:r>
            <a:br>
              <a:rPr lang="en-US" sz="2800" dirty="0" smtClean="0"/>
            </a:br>
            <a:r>
              <a:rPr lang="en-US" sz="2800" dirty="0" smtClean="0"/>
              <a:t>and incorporate NSTX stability results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876800"/>
            <a:ext cx="9067800" cy="1676400"/>
          </a:xfrm>
        </p:spPr>
        <p:txBody>
          <a:bodyPr/>
          <a:lstStyle/>
          <a:p>
            <a:pPr marL="114300" indent="-114300"/>
            <a:r>
              <a:rPr lang="en-US" sz="2000" b="1" dirty="0" smtClean="0"/>
              <a:t>Like NSTX-U, use TF wedge segments (but brazed/pressed-fit together)</a:t>
            </a:r>
          </a:p>
          <a:p>
            <a:pPr marL="342900" lvl="1" indent="-168275"/>
            <a:r>
              <a:rPr lang="en-US" sz="1800" dirty="0" smtClean="0"/>
              <a:t>Coolant paths: gun-drilled holes or grooves in side of wedges + welded tube</a:t>
            </a:r>
          </a:p>
          <a:p>
            <a:pPr marL="114300" indent="-114300"/>
            <a:r>
              <a:rPr lang="en-US" sz="2000" b="1" dirty="0" smtClean="0"/>
              <a:t>Bitter-plate </a:t>
            </a:r>
            <a:r>
              <a:rPr lang="en-US" sz="2000" b="1" dirty="0" err="1" smtClean="0"/>
              <a:t>divertor</a:t>
            </a:r>
            <a:r>
              <a:rPr lang="en-US" sz="2000" b="1" dirty="0" smtClean="0"/>
              <a:t> PF magnets in ends of TF achieve high </a:t>
            </a:r>
            <a:r>
              <a:rPr lang="en-US" sz="2000" b="1" dirty="0" err="1" smtClean="0"/>
              <a:t>triangularity</a:t>
            </a:r>
            <a:endParaRPr lang="en-US" sz="2000" b="1" dirty="0" smtClean="0"/>
          </a:p>
          <a:p>
            <a:pPr marL="342900" lvl="1" indent="-168275"/>
            <a:r>
              <a:rPr lang="en-US" sz="1800" b="1" dirty="0" smtClean="0"/>
              <a:t>NSTX data:  </a:t>
            </a:r>
            <a:r>
              <a:rPr lang="en-US" sz="1800" dirty="0" smtClean="0"/>
              <a:t>High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 &gt; 0.55 and shaping S </a:t>
            </a:r>
            <a:r>
              <a:rPr lang="en-US" sz="1800" dirty="0" smtClean="0">
                <a:latin typeface="Symbol" pitchFamily="18" charset="2"/>
              </a:rPr>
              <a:t></a:t>
            </a:r>
            <a:r>
              <a:rPr lang="en-US" sz="1800" dirty="0" smtClean="0"/>
              <a:t> q</a:t>
            </a:r>
            <a:r>
              <a:rPr lang="en-US" sz="1800" baseline="-25000" dirty="0" smtClean="0"/>
              <a:t>95</a:t>
            </a:r>
            <a:r>
              <a:rPr lang="en-US" sz="1800" dirty="0" smtClean="0"/>
              <a:t>I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/</a:t>
            </a:r>
            <a:r>
              <a:rPr lang="en-US" sz="1800" dirty="0" err="1" smtClean="0"/>
              <a:t>aB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&gt; 25 minimizes </a:t>
            </a:r>
            <a:r>
              <a:rPr lang="en-US" sz="1800" dirty="0" err="1" smtClean="0"/>
              <a:t>disruptivity</a:t>
            </a:r>
            <a:endParaRPr lang="en-US" sz="1800" dirty="0" smtClean="0"/>
          </a:p>
          <a:p>
            <a:pPr marL="342900" lvl="1" indent="-168275"/>
            <a:r>
              <a:rPr lang="en-US" sz="1800" dirty="0" err="1" smtClean="0"/>
              <a:t>Neutronics</a:t>
            </a:r>
            <a:r>
              <a:rPr lang="en-US" sz="1800" dirty="0" smtClean="0"/>
              <a:t>:  </a:t>
            </a:r>
            <a:r>
              <a:rPr lang="en-US" sz="1800" dirty="0" err="1" smtClean="0"/>
              <a:t>MgO</a:t>
            </a:r>
            <a:r>
              <a:rPr lang="en-US" sz="1800" dirty="0" smtClean="0"/>
              <a:t> insulation can withstand lifetime (6 FPY) radiation dose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27341" t="25552" r="38132" b="2837"/>
          <a:stretch>
            <a:fillRect/>
          </a:stretch>
        </p:blipFill>
        <p:spPr bwMode="auto">
          <a:xfrm>
            <a:off x="6043981" y="1143000"/>
            <a:ext cx="249041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 l="47131" t="21538" r="32668" b="9744"/>
          <a:stretch>
            <a:fillRect/>
          </a:stretch>
        </p:blipFill>
        <p:spPr bwMode="auto">
          <a:xfrm>
            <a:off x="3770845" y="1035685"/>
            <a:ext cx="1563288" cy="376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 bwMode="auto">
          <a:xfrm rot="2145919">
            <a:off x="4448297" y="2412181"/>
            <a:ext cx="2834701" cy="209702"/>
          </a:xfrm>
          <a:prstGeom prst="rightArrow">
            <a:avLst/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0673" t="21538" r="49876" b="5641"/>
          <a:stretch>
            <a:fillRect/>
          </a:stretch>
        </p:blipFill>
        <p:spPr bwMode="auto">
          <a:xfrm>
            <a:off x="986465" y="1066800"/>
            <a:ext cx="148898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43781" t="16467" r="44279" b="10463"/>
          <a:stretch>
            <a:fillRect/>
          </a:stretch>
        </p:blipFill>
        <p:spPr bwMode="auto">
          <a:xfrm>
            <a:off x="457200" y="1371600"/>
            <a:ext cx="57044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 l="26186" t="20512" r="55859" b="2563"/>
          <a:stretch>
            <a:fillRect/>
          </a:stretch>
        </p:blipFill>
        <p:spPr bwMode="auto">
          <a:xfrm>
            <a:off x="2475445" y="1219200"/>
            <a:ext cx="11956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>
            <a:off x="875245" y="2667000"/>
            <a:ext cx="457200" cy="323599"/>
          </a:xfrm>
          <a:prstGeom prst="rightArrow">
            <a:avLst/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46845" y="2667000"/>
            <a:ext cx="457200" cy="323599"/>
          </a:xfrm>
          <a:prstGeom prst="rightArrow">
            <a:avLst/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618445" y="2667000"/>
            <a:ext cx="457200" cy="323599"/>
          </a:xfrm>
          <a:prstGeom prst="rightArrow">
            <a:avLst/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 cstate="print"/>
          <a:srcRect l="28500" t="20583" r="27250" b="4288"/>
          <a:stretch>
            <a:fillRect/>
          </a:stretch>
        </p:blipFill>
        <p:spPr bwMode="auto">
          <a:xfrm>
            <a:off x="304800" y="1066800"/>
            <a:ext cx="246345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2918" t="24615" r="39401" b="8718"/>
          <a:stretch>
            <a:fillRect/>
          </a:stretch>
        </p:blipFill>
        <p:spPr bwMode="auto">
          <a:xfrm>
            <a:off x="2514600" y="2590800"/>
            <a:ext cx="2319506" cy="39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34826" t="30875" r="18408" b="28988"/>
          <a:stretch>
            <a:fillRect/>
          </a:stretch>
        </p:blipFill>
        <p:spPr bwMode="auto">
          <a:xfrm>
            <a:off x="5257800" y="1295400"/>
            <a:ext cx="2570264" cy="208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4267200" y="2971800"/>
            <a:ext cx="1692613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31841" t="27787" r="22388" b="31046"/>
          <a:stretch>
            <a:fillRect/>
          </a:stretch>
        </p:blipFill>
        <p:spPr bwMode="auto">
          <a:xfrm>
            <a:off x="6629400" y="3505200"/>
            <a:ext cx="2306969" cy="196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257800" y="5105400"/>
            <a:ext cx="114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Glidcop plates </a:t>
            </a:r>
            <a:endParaRPr lang="en-US" sz="1600" dirty="0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958945" y="4343400"/>
            <a:ext cx="14418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Insulator 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400800" y="4267200"/>
            <a:ext cx="533400" cy="2286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172200" y="5181600"/>
            <a:ext cx="990600" cy="33664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i="0" dirty="0" smtClean="0"/>
              <a:t>Bitter coil insert for </a:t>
            </a:r>
            <a:r>
              <a:rPr lang="en-US" sz="2800" b="1" i="0" dirty="0" err="1" smtClean="0"/>
              <a:t>divertor</a:t>
            </a:r>
            <a:r>
              <a:rPr lang="en-US" sz="2800" b="1" i="0" dirty="0" smtClean="0"/>
              <a:t> coils in ends of TF</a:t>
            </a:r>
            <a:endParaRPr lang="en-US" sz="2800" b="1" i="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524000" y="3124200"/>
            <a:ext cx="1066800" cy="762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23F6138E-F839-4DBF-BB53-E95B5537780E}" type="slidenum">
              <a:rPr lang="en-US" sz="900" i="0" smtClean="0">
                <a:solidFill>
                  <a:srgbClr val="3333CC"/>
                </a:solidFill>
              </a:rPr>
              <a:pPr algn="r">
                <a:defRPr/>
              </a:pPr>
              <a:t>23</a:t>
            </a:fld>
            <a:endParaRPr lang="en-US" sz="900" i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PF coil currents and current densities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3333CC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6200" y="2133600"/>
            <a:ext cx="4202974" cy="4526280"/>
            <a:chOff x="152400" y="1066800"/>
            <a:chExt cx="4669971" cy="50292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066800"/>
              <a:ext cx="4669971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90600" y="2971800"/>
              <a:ext cx="331644" cy="37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</a:rPr>
                <a:t>1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2297668"/>
              <a:ext cx="331644" cy="37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</a:rPr>
                <a:t>2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0" y="1447800"/>
              <a:ext cx="331644" cy="37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</a:rPr>
                <a:t>3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35094" y="1447800"/>
              <a:ext cx="331644" cy="37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</a:rPr>
                <a:t>4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4200" y="1447800"/>
              <a:ext cx="331644" cy="37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</a:rPr>
                <a:t>5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82894" y="1447800"/>
              <a:ext cx="331644" cy="37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</a:rPr>
                <a:t>6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91000" y="3059668"/>
              <a:ext cx="331644" cy="37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</a:rPr>
                <a:t>7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91000" y="4202668"/>
              <a:ext cx="331644" cy="37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</a:rPr>
                <a:t>8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143000"/>
            <a:ext cx="5384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876800" cy="363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46518" y="1219200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0" dirty="0" err="1" smtClean="0">
                <a:latin typeface="Symbol" panose="05050102010706020507" pitchFamily="18" charset="2"/>
              </a:rPr>
              <a:t>b</a:t>
            </a:r>
            <a:r>
              <a:rPr lang="en-US" sz="2000" i="0" baseline="-25000" dirty="0" err="1" smtClean="0"/>
              <a:t>N</a:t>
            </a:r>
            <a:r>
              <a:rPr lang="en-US" sz="2000" i="0" dirty="0" smtClean="0"/>
              <a:t> = 5</a:t>
            </a:r>
          </a:p>
          <a:p>
            <a:pPr algn="ctr"/>
            <a:r>
              <a:rPr lang="en-US" sz="2000" i="0" dirty="0" smtClean="0"/>
              <a:t>l</a:t>
            </a:r>
            <a:r>
              <a:rPr lang="en-US" sz="2000" i="0" baseline="-25000" dirty="0" smtClean="0"/>
              <a:t>i</a:t>
            </a:r>
            <a:r>
              <a:rPr lang="en-US" sz="2000" i="0" dirty="0" smtClean="0"/>
              <a:t> = 0.58</a:t>
            </a:r>
            <a:endParaRPr 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35286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8463" y="1377950"/>
            <a:ext cx="8364537" cy="4462463"/>
            <a:chOff x="669956" y="1219200"/>
            <a:chExt cx="8364647" cy="4462513"/>
          </a:xfrm>
        </p:grpSpPr>
        <p:pic>
          <p:nvPicPr>
            <p:cNvPr id="1331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1361" t="20293" r="2299" b="11688"/>
            <a:stretch>
              <a:fillRect/>
            </a:stretch>
          </p:blipFill>
          <p:spPr bwMode="auto">
            <a:xfrm>
              <a:off x="669956" y="1219200"/>
              <a:ext cx="8364647" cy="446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2041574" y="2889269"/>
              <a:ext cx="1019188" cy="122239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9" name="TextBox 5"/>
            <p:cNvSpPr txBox="1">
              <a:spLocks noChangeArrowheads="1"/>
            </p:cNvSpPr>
            <p:nvPr/>
          </p:nvSpPr>
          <p:spPr bwMode="auto">
            <a:xfrm>
              <a:off x="990600" y="2724834"/>
              <a:ext cx="105020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0">
                  <a:solidFill>
                    <a:schemeClr val="bg1"/>
                  </a:solidFill>
                  <a:cs typeface="Arial" pitchFamily="34" charset="0"/>
                </a:rPr>
                <a:t>VV lid / PF cryostat enclosure</a:t>
              </a:r>
            </a:p>
          </p:txBody>
        </p:sp>
        <p:sp>
          <p:nvSpPr>
            <p:cNvPr id="13320" name="TextBox 6"/>
            <p:cNvSpPr txBox="1">
              <a:spLocks noChangeArrowheads="1"/>
            </p:cNvSpPr>
            <p:nvPr/>
          </p:nvSpPr>
          <p:spPr bwMode="auto">
            <a:xfrm>
              <a:off x="1834832" y="1542365"/>
              <a:ext cx="10502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0">
                  <a:solidFill>
                    <a:schemeClr val="bg1"/>
                  </a:solidFill>
                  <a:cs typeface="Arial" pitchFamily="34" charset="0"/>
                </a:rPr>
                <a:t>Full blanket assembly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741670" y="1773244"/>
              <a:ext cx="525470" cy="512768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2" name="TextBox 8"/>
            <p:cNvSpPr txBox="1">
              <a:spLocks noChangeArrowheads="1"/>
            </p:cNvSpPr>
            <p:nvPr/>
          </p:nvSpPr>
          <p:spPr bwMode="auto">
            <a:xfrm>
              <a:off x="3429000" y="1371600"/>
              <a:ext cx="10502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0">
                  <a:solidFill>
                    <a:schemeClr val="bg1"/>
                  </a:solidFill>
                  <a:cs typeface="Arial" pitchFamily="34" charset="0"/>
                </a:rPr>
                <a:t>TF center-stack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335541" y="1601792"/>
              <a:ext cx="525470" cy="257178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4" name="TextBox 10"/>
            <p:cNvSpPr txBox="1">
              <a:spLocks noChangeArrowheads="1"/>
            </p:cNvSpPr>
            <p:nvPr/>
          </p:nvSpPr>
          <p:spPr bwMode="auto">
            <a:xfrm>
              <a:off x="5715000" y="1348516"/>
              <a:ext cx="1432334" cy="461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0">
                  <a:solidFill>
                    <a:schemeClr val="bg1"/>
                  </a:solidFill>
                  <a:cs typeface="Arial" pitchFamily="34" charset="0"/>
                </a:rPr>
                <a:t>Upper TF horizontal legs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248504" y="1773244"/>
              <a:ext cx="152402" cy="665169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6" name="TextBox 12"/>
            <p:cNvSpPr txBox="1">
              <a:spLocks noChangeArrowheads="1"/>
            </p:cNvSpPr>
            <p:nvPr/>
          </p:nvSpPr>
          <p:spPr bwMode="auto">
            <a:xfrm>
              <a:off x="7483066" y="1524000"/>
              <a:ext cx="143233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0">
                  <a:solidFill>
                    <a:schemeClr val="bg1"/>
                  </a:solidFill>
                  <a:cs typeface="Arial" pitchFamily="34" charset="0"/>
                </a:rPr>
                <a:t>Upper dome structure located on test cell shield plug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7467720" y="1925646"/>
              <a:ext cx="152402" cy="665169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8" name="TextBox 14"/>
            <p:cNvSpPr txBox="1">
              <a:spLocks noChangeArrowheads="1"/>
            </p:cNvSpPr>
            <p:nvPr/>
          </p:nvSpPr>
          <p:spPr bwMode="auto">
            <a:xfrm>
              <a:off x="7025866" y="4953000"/>
              <a:ext cx="9751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0">
                  <a:solidFill>
                    <a:schemeClr val="bg1"/>
                  </a:solidFill>
                  <a:cs typeface="Arial" pitchFamily="34" charset="0"/>
                </a:rPr>
                <a:t>TF power supplies</a:t>
              </a:r>
            </a:p>
          </p:txBody>
        </p:sp>
        <p:cxnSp>
          <p:nvCxnSpPr>
            <p:cNvPr id="16" name="Straight Arrow Connector 15"/>
            <p:cNvCxnSpPr>
              <a:stCxn id="13328" idx="1"/>
            </p:cNvCxnSpPr>
            <p:nvPr/>
          </p:nvCxnSpPr>
          <p:spPr>
            <a:xfrm flipH="1" flipV="1">
              <a:off x="6324705" y="5029243"/>
              <a:ext cx="701684" cy="15399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0" name="TextBox 16"/>
            <p:cNvSpPr txBox="1">
              <a:spLocks noChangeArrowheads="1"/>
            </p:cNvSpPr>
            <p:nvPr/>
          </p:nvSpPr>
          <p:spPr bwMode="auto">
            <a:xfrm>
              <a:off x="2607399" y="5124988"/>
              <a:ext cx="10502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0">
                  <a:solidFill>
                    <a:schemeClr val="bg1"/>
                  </a:solidFill>
                  <a:cs typeface="Arial" pitchFamily="34" charset="0"/>
                </a:rPr>
                <a:t>JT-60SA NNBI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3200464" y="4572038"/>
              <a:ext cx="152402" cy="552456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i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R=1.7m ST-FNS </a:t>
            </a:r>
            <a:r>
              <a:rPr lang="en-US" sz="32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</a:t>
            </a:r>
            <a:r>
              <a:rPr lang="en-US" sz="3200" b="1" i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</a:p>
          <a:p>
            <a:pPr algn="ctr">
              <a:lnSpc>
                <a:spcPct val="90000"/>
              </a:lnSpc>
            </a:pPr>
            <a:r>
              <a:rPr lang="en-US" sz="2800" b="0" i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800" b="0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800" b="0" i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</a:t>
            </a:r>
            <a:r>
              <a:rPr lang="en-US" sz="2800" b="0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building </a:t>
            </a:r>
          </a:p>
        </p:txBody>
      </p:sp>
      <p:sp>
        <p:nvSpPr>
          <p:cNvPr id="21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04F7EDE0-0B50-47F6-9EAD-4C5D564506F9}" type="slidenum">
              <a:rPr lang="en-US" sz="900" i="0" smtClean="0">
                <a:solidFill>
                  <a:srgbClr val="3333CC"/>
                </a:solidFill>
                <a:latin typeface="+mn-lt"/>
                <a:ea typeface="ＭＳ Ｐゴシック" pitchFamily="1" charset="-128"/>
              </a:rPr>
              <a:pPr algn="r">
                <a:defRPr/>
              </a:pPr>
              <a:t>25</a:t>
            </a:fld>
            <a:endParaRPr lang="en-US" sz="900" i="0" smtClean="0">
              <a:solidFill>
                <a:srgbClr val="3333CC"/>
              </a:solidFill>
              <a:latin typeface="+mn-lt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05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200" dirty="0" smtClean="0"/>
              <a:t>Summary of ST-FNSF TBR vs. device size 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9" name="TextBox 60"/>
          <p:cNvSpPr txBox="1">
            <a:spLocks noChangeArrowheads="1"/>
          </p:cNvSpPr>
          <p:nvPr/>
        </p:nvSpPr>
        <p:spPr bwMode="auto">
          <a:xfrm>
            <a:off x="304800" y="1143000"/>
            <a:ext cx="30877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altLang="en-US" sz="2800" b="0" i="0" dirty="0" smtClean="0"/>
              <a:t>R=1.7m:  </a:t>
            </a:r>
            <a:r>
              <a:rPr lang="en-US" altLang="en-US" sz="2800" b="1" i="0" dirty="0" smtClean="0">
                <a:solidFill>
                  <a:srgbClr val="FF0000"/>
                </a:solidFill>
              </a:rPr>
              <a:t>TBR ≥ 1</a:t>
            </a:r>
            <a:endParaRPr lang="en-US" altLang="en-US" sz="2800" b="1" i="0" dirty="0">
              <a:solidFill>
                <a:srgbClr val="FF0000"/>
              </a:solidFill>
            </a:endParaRPr>
          </a:p>
        </p:txBody>
      </p:sp>
      <p:sp>
        <p:nvSpPr>
          <p:cNvPr id="13" name="TextBox 60"/>
          <p:cNvSpPr txBox="1">
            <a:spLocks noChangeArrowheads="1"/>
          </p:cNvSpPr>
          <p:nvPr/>
        </p:nvSpPr>
        <p:spPr bwMode="auto">
          <a:xfrm>
            <a:off x="4487786" y="1143000"/>
            <a:ext cx="4237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 eaLnBrk="1" hangingPunct="1"/>
            <a:r>
              <a:rPr lang="en-US" altLang="en-US" sz="2800" b="0" i="0" dirty="0" smtClean="0"/>
              <a:t>R=1.0m:  </a:t>
            </a:r>
            <a:r>
              <a:rPr lang="en-US" altLang="en-US" sz="2800" b="1" i="0" dirty="0" smtClean="0">
                <a:solidFill>
                  <a:srgbClr val="FF0000"/>
                </a:solidFill>
              </a:rPr>
              <a:t>TBR &lt; 1 (≈ 0.9)</a:t>
            </a:r>
          </a:p>
        </p:txBody>
      </p:sp>
      <p:pic>
        <p:nvPicPr>
          <p:cNvPr id="14" name="Picture 13" descr="1 Meter Device Midplane Section 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273" y="1821922"/>
            <a:ext cx="3408527" cy="2954421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58" y="3871912"/>
            <a:ext cx="33576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337">
            <a:off x="5859170" y="3695937"/>
            <a:ext cx="33576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6414">
            <a:off x="5525207" y="2642616"/>
            <a:ext cx="33576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7536">
            <a:off x="5859170" y="2172385"/>
            <a:ext cx="33576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8681">
            <a:off x="6960738" y="3695769"/>
            <a:ext cx="331470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25973" y="1752600"/>
            <a:ext cx="4329007" cy="4200653"/>
            <a:chOff x="225973" y="1752600"/>
            <a:chExt cx="4329007" cy="4200653"/>
          </a:xfrm>
        </p:grpSpPr>
        <p:pic>
          <p:nvPicPr>
            <p:cNvPr id="22" name="Picture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73" y="1752600"/>
              <a:ext cx="4329007" cy="420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3200400" y="1929384"/>
              <a:ext cx="609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i="0">
                <a:solidFill>
                  <a:schemeClr val="accent2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7200" y="2051050"/>
              <a:ext cx="609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i="0">
                <a:solidFill>
                  <a:schemeClr val="accent2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43000" y="5715000"/>
              <a:ext cx="609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i="0">
                <a:solidFill>
                  <a:schemeClr val="accent2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62798" y="175260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TBM</a:t>
            </a:r>
            <a:endParaRPr lang="en-US" sz="1600" b="1" i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8950" y="1937266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NBI</a:t>
            </a:r>
            <a:endParaRPr lang="en-US" sz="1600" b="1" i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572666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MTM</a:t>
            </a:r>
            <a:endParaRPr lang="en-US" sz="1600" b="1" i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6536" y="217805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TBM</a:t>
            </a:r>
            <a:endParaRPr lang="en-US" sz="1600" b="1" i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4407" y="427886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MTM</a:t>
            </a:r>
            <a:endParaRPr lang="en-US" sz="1600" b="1" i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2647" y="19050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NBI</a:t>
            </a:r>
            <a:endParaRPr lang="en-US" sz="1600" b="1" i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659005" y="4776343"/>
            <a:ext cx="4175236" cy="15898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/>
            <a:r>
              <a:rPr lang="en-US" sz="1800" b="1" i="0" kern="0" smtClean="0">
                <a:solidFill>
                  <a:srgbClr val="FF0000"/>
                </a:solidFill>
              </a:rPr>
              <a:t>1m device cannot achieve TBR &gt; 1 even with design changes</a:t>
            </a:r>
          </a:p>
          <a:p>
            <a:pPr marL="233363" indent="-233363"/>
            <a:r>
              <a:rPr lang="en-US" sz="1800" b="1" i="0" kern="0" smtClean="0">
                <a:solidFill>
                  <a:srgbClr val="0000FF"/>
                </a:solidFill>
              </a:rPr>
              <a:t>Solution</a:t>
            </a:r>
            <a:r>
              <a:rPr lang="en-US" sz="1800" b="0" i="0" kern="0" smtClean="0"/>
              <a:t>: purchase ~0.4-0.55kg of T/FPY from outside sources at $30-100k/g of T, costing $12-55M/FPY</a:t>
            </a:r>
            <a:endParaRPr lang="en-US" b="0" i="0" kern="0" smtClean="0"/>
          </a:p>
          <a:p>
            <a:endParaRPr lang="en-US" b="0" i="0" kern="0" dirty="0"/>
          </a:p>
        </p:txBody>
      </p:sp>
    </p:spTree>
    <p:extLst>
      <p:ext uri="{BB962C8B-B14F-4D97-AF65-F5344CB8AC3E}">
        <p14:creationId xmlns:p14="http://schemas.microsoft.com/office/powerpoint/2010/main" val="17492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err="1" smtClean="0"/>
              <a:t>MgO</a:t>
            </a:r>
            <a:r>
              <a:rPr lang="en-US" sz="2800" dirty="0" smtClean="0"/>
              <a:t> insulation appears to have good </a:t>
            </a:r>
            <a:br>
              <a:rPr lang="en-US" sz="2800" dirty="0" smtClean="0"/>
            </a:br>
            <a:r>
              <a:rPr lang="en-US" sz="2800" dirty="0" smtClean="0"/>
              <a:t>radiation resistance for </a:t>
            </a:r>
            <a:r>
              <a:rPr lang="en-US" sz="2800" dirty="0" err="1" smtClean="0"/>
              <a:t>divertor</a:t>
            </a:r>
            <a:r>
              <a:rPr lang="en-US" sz="2800" dirty="0" smtClean="0"/>
              <a:t> PF coils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66800"/>
            <a:ext cx="442443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941543"/>
            <a:ext cx="3631163" cy="27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733493"/>
            <a:ext cx="3200400" cy="92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410200" y="4122420"/>
            <a:ext cx="990600" cy="10668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6324600" y="3505200"/>
            <a:ext cx="685800" cy="6096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 lIns="0" rIns="0"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+mn-lt"/>
              </a:rPr>
              <a:t>Up/down-symmetric Super-X/snowflake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+mn-lt"/>
              </a:rPr>
              <a:t> q</a:t>
            </a:r>
            <a:r>
              <a:rPr lang="en-US" baseline="-25000" dirty="0" smtClean="0">
                <a:latin typeface="+mn-lt"/>
                <a:sym typeface="Symbol"/>
              </a:rPr>
              <a:t>-</a:t>
            </a:r>
            <a:r>
              <a:rPr lang="en-US" baseline="-25000" dirty="0" err="1" smtClean="0">
                <a:latin typeface="+mn-lt"/>
                <a:sym typeface="Symbol"/>
              </a:rPr>
              <a:t>divertor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&lt; </a:t>
            </a:r>
            <a:r>
              <a:rPr lang="en-US" dirty="0" smtClean="0">
                <a:latin typeface="+mn-lt"/>
              </a:rPr>
              <a:t>10MW/m</a:t>
            </a:r>
            <a:r>
              <a:rPr lang="en-US" baseline="30000" dirty="0" smtClean="0">
                <a:latin typeface="+mn-lt"/>
              </a:rPr>
              <a:t>2  </a:t>
            </a:r>
            <a:br>
              <a:rPr lang="en-US" baseline="30000" dirty="0" smtClean="0">
                <a:latin typeface="+mn-lt"/>
              </a:rPr>
            </a:br>
            <a:r>
              <a:rPr lang="en-US" dirty="0" smtClean="0">
                <a:latin typeface="+mn-lt"/>
              </a:rPr>
              <a:t>even under attached conditions </a:t>
            </a:r>
            <a:r>
              <a:rPr lang="en-US" b="0" dirty="0" smtClean="0">
                <a:latin typeface="Arial Narrow" panose="020B0606020202030204" pitchFamily="34" charset="0"/>
              </a:rPr>
              <a:t>(if integral heat-flux width </a:t>
            </a:r>
            <a:r>
              <a:rPr lang="en-US" b="0" dirty="0" err="1" smtClean="0">
                <a:latin typeface="Symbol" panose="05050102010706020507" pitchFamily="18" charset="2"/>
              </a:rPr>
              <a:t>l</a:t>
            </a:r>
            <a:r>
              <a:rPr lang="en-US" b="0" baseline="-25000" dirty="0" err="1" smtClean="0">
                <a:latin typeface="Arial Narrow" panose="020B0606020202030204" pitchFamily="34" charset="0"/>
              </a:rPr>
              <a:t>q-int</a:t>
            </a:r>
            <a:r>
              <a:rPr lang="en-US" b="0" baseline="-25000" dirty="0" smtClean="0"/>
              <a:t> </a:t>
            </a:r>
            <a:r>
              <a:rPr lang="en-US" b="0" dirty="0" smtClean="0">
                <a:latin typeface="Arial Narrow" panose="020B0606020202030204" pitchFamily="34" charset="0"/>
              </a:rPr>
              <a:t>&gt; 2mm)</a:t>
            </a:r>
            <a:endParaRPr lang="en-US" sz="1800" b="0" baseline="30000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53000" y="4528566"/>
            <a:ext cx="3962400" cy="1643634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15888" indent="-115888"/>
            <a:endParaRPr lang="en-US" sz="1600" dirty="0" smtClean="0">
              <a:latin typeface="Arial Narrow" pitchFamily="34" charset="0"/>
            </a:endParaRPr>
          </a:p>
          <a:p>
            <a:pPr marL="115888" indent="-115888"/>
            <a:endParaRPr lang="en-US" sz="1600" dirty="0">
              <a:latin typeface="Arial Narrow" pitchFamily="34" charset="0"/>
            </a:endParaRPr>
          </a:p>
          <a:p>
            <a:pPr marL="115888" indent="-115888"/>
            <a:endParaRPr lang="en-US" sz="1600" dirty="0" smtClean="0">
              <a:latin typeface="Arial Narrow" pitchFamily="34" charset="0"/>
            </a:endParaRPr>
          </a:p>
          <a:p>
            <a:pPr marL="115888" indent="-115888"/>
            <a:r>
              <a:rPr lang="en-US" sz="1600" dirty="0" err="1" smtClean="0">
                <a:latin typeface="Arial Narrow" pitchFamily="34" charset="0"/>
              </a:rPr>
              <a:t>P</a:t>
            </a:r>
            <a:r>
              <a:rPr lang="en-US" sz="1600" baseline="-25000" dirty="0" err="1" smtClean="0">
                <a:latin typeface="Arial Narrow" pitchFamily="34" charset="0"/>
              </a:rPr>
              <a:t>heat</a:t>
            </a:r>
            <a:r>
              <a:rPr lang="en-US" sz="1600" dirty="0" smtClean="0">
                <a:latin typeface="Arial Narrow" pitchFamily="34" charset="0"/>
              </a:rPr>
              <a:t> = 115MW, </a:t>
            </a:r>
            <a:r>
              <a:rPr lang="en-US" sz="1600" dirty="0" err="1" smtClean="0">
                <a:latin typeface="Arial Narrow" pitchFamily="34" charset="0"/>
              </a:rPr>
              <a:t>f</a:t>
            </a:r>
            <a:r>
              <a:rPr lang="en-US" sz="1600" baseline="-25000" dirty="0" err="1" smtClean="0">
                <a:latin typeface="Arial Narrow" pitchFamily="34" charset="0"/>
              </a:rPr>
              <a:t>rad</a:t>
            </a:r>
            <a:r>
              <a:rPr lang="en-US" sz="1600" dirty="0" smtClean="0">
                <a:latin typeface="Arial Narrow" pitchFamily="34" charset="0"/>
              </a:rPr>
              <a:t>=0.8, </a:t>
            </a:r>
            <a:r>
              <a:rPr lang="en-US" sz="1600" dirty="0" err="1" smtClean="0">
                <a:latin typeface="Arial Narrow" pitchFamily="34" charset="0"/>
              </a:rPr>
              <a:t>f</a:t>
            </a:r>
            <a:r>
              <a:rPr lang="en-US" sz="1600" baseline="-25000" dirty="0" err="1" smtClean="0">
                <a:latin typeface="Arial Narrow" pitchFamily="34" charset="0"/>
              </a:rPr>
              <a:t>obd</a:t>
            </a:r>
            <a:r>
              <a:rPr lang="en-US" sz="1600" dirty="0" smtClean="0">
                <a:latin typeface="Arial Narrow" pitchFamily="34" charset="0"/>
              </a:rPr>
              <a:t>=0.8, </a:t>
            </a:r>
            <a:r>
              <a:rPr lang="en-US" sz="1600" dirty="0" err="1" smtClean="0">
                <a:latin typeface="Symbol" pitchFamily="18" charset="2"/>
              </a:rPr>
              <a:t>q</a:t>
            </a:r>
            <a:r>
              <a:rPr lang="en-US" sz="1600" baseline="-25000" dirty="0" err="1" smtClean="0"/>
              <a:t>pol</a:t>
            </a:r>
            <a:r>
              <a:rPr lang="en-US" sz="1600" dirty="0" smtClean="0">
                <a:latin typeface="Arial Narrow" pitchFamily="34" charset="0"/>
              </a:rPr>
              <a:t> = 2.1</a:t>
            </a:r>
            <a:r>
              <a:rPr lang="en-US" sz="1600" baseline="30000" dirty="0" smtClean="0">
                <a:latin typeface="Helvetica"/>
                <a:cs typeface="Helvetica"/>
              </a:rPr>
              <a:t>ᵒ</a:t>
            </a:r>
            <a:endParaRPr lang="en-US" sz="1600" baseline="30000" dirty="0" smtClean="0">
              <a:latin typeface="Arial Narrow" pitchFamily="34" charset="0"/>
            </a:endParaRPr>
          </a:p>
          <a:p>
            <a:pPr marL="115888" indent="-115888"/>
            <a:r>
              <a:rPr lang="en-US" sz="1600" dirty="0" err="1" smtClean="0">
                <a:latin typeface="Arial Narrow" pitchFamily="34" charset="0"/>
              </a:rPr>
              <a:t>R</a:t>
            </a:r>
            <a:r>
              <a:rPr lang="en-US" sz="1600" baseline="-25000" dirty="0" err="1" smtClean="0">
                <a:latin typeface="Arial Narrow" pitchFamily="34" charset="0"/>
              </a:rPr>
              <a:t>strike</a:t>
            </a:r>
            <a:r>
              <a:rPr lang="en-US" sz="1600" dirty="0" smtClean="0">
                <a:latin typeface="Arial Narrow" pitchFamily="34" charset="0"/>
              </a:rPr>
              <a:t> = 2.6m, </a:t>
            </a:r>
            <a:r>
              <a:rPr lang="en-US" sz="1600" dirty="0" err="1" smtClean="0">
                <a:latin typeface="Arial Narrow" pitchFamily="34" charset="0"/>
              </a:rPr>
              <a:t>f</a:t>
            </a:r>
            <a:r>
              <a:rPr lang="en-US" sz="1600" baseline="-25000" dirty="0" err="1" smtClean="0">
                <a:latin typeface="Arial Narrow" pitchFamily="34" charset="0"/>
              </a:rPr>
              <a:t>exp</a:t>
            </a:r>
            <a:r>
              <a:rPr lang="en-US" sz="1600" dirty="0" smtClean="0">
                <a:latin typeface="Arial Narrow" pitchFamily="34" charset="0"/>
              </a:rPr>
              <a:t> = 1.4, </a:t>
            </a:r>
            <a:r>
              <a:rPr lang="en-US" sz="1600" dirty="0" err="1" smtClean="0">
                <a:latin typeface="Symbol" pitchFamily="18" charset="2"/>
              </a:rPr>
              <a:t>l</a:t>
            </a:r>
            <a:r>
              <a:rPr lang="en-US" sz="1600" baseline="-25000" dirty="0" err="1" smtClean="0">
                <a:latin typeface="Arial Narrow" pitchFamily="34" charset="0"/>
              </a:rPr>
              <a:t>q-int</a:t>
            </a:r>
            <a:r>
              <a:rPr lang="en-US" sz="1600" dirty="0" smtClean="0">
                <a:latin typeface="Arial Narrow" pitchFamily="34" charset="0"/>
              </a:rPr>
              <a:t> =2.05mm, </a:t>
            </a:r>
            <a:r>
              <a:rPr lang="en-US" sz="1600" dirty="0" err="1" smtClean="0">
                <a:latin typeface="Arial Narrow" pitchFamily="34" charset="0"/>
              </a:rPr>
              <a:t>N</a:t>
            </a:r>
            <a:r>
              <a:rPr lang="en-US" sz="1600" baseline="-25000" dirty="0" err="1" smtClean="0">
                <a:latin typeface="Arial Narrow" pitchFamily="34" charset="0"/>
              </a:rPr>
              <a:t>div</a:t>
            </a:r>
            <a:r>
              <a:rPr lang="en-US" sz="1600" baseline="-25000" dirty="0" smtClean="0">
                <a:latin typeface="Arial Narrow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</a:rPr>
              <a:t>= 2</a:t>
            </a:r>
            <a:endParaRPr lang="en-US" sz="1800" dirty="0">
              <a:latin typeface="Arial Narrow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18461" y="4572000"/>
            <a:ext cx="3820739" cy="784830"/>
            <a:chOff x="4866061" y="4495800"/>
            <a:chExt cx="3820739" cy="784830"/>
          </a:xfrm>
        </p:grpSpPr>
        <p:grpSp>
          <p:nvGrpSpPr>
            <p:cNvPr id="10" name="Group 9"/>
            <p:cNvGrpSpPr/>
            <p:nvPr/>
          </p:nvGrpSpPr>
          <p:grpSpPr>
            <a:xfrm>
              <a:off x="5715000" y="4495800"/>
              <a:ext cx="2971800" cy="784830"/>
              <a:chOff x="5029200" y="4459069"/>
              <a:chExt cx="2971800" cy="78483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029200" y="4459069"/>
                <a:ext cx="29718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800" i="0" dirty="0" err="1" smtClean="0">
                    <a:solidFill>
                      <a:schemeClr val="accent2"/>
                    </a:solidFill>
                  </a:rPr>
                  <a:t>P</a:t>
                </a:r>
                <a:r>
                  <a:rPr lang="en-US" sz="1800" i="0" baseline="-25000" dirty="0" err="1" smtClean="0">
                    <a:solidFill>
                      <a:schemeClr val="accent2"/>
                    </a:solidFill>
                  </a:rPr>
                  <a:t>heat</a:t>
                </a:r>
                <a:r>
                  <a:rPr lang="en-US" sz="1800" i="0" dirty="0" smtClean="0">
                    <a:solidFill>
                      <a:schemeClr val="accent2"/>
                    </a:solidFill>
                  </a:rPr>
                  <a:t> (1-f</a:t>
                </a:r>
                <a:r>
                  <a:rPr lang="en-US" sz="1800" i="0" baseline="-25000" dirty="0" smtClean="0">
                    <a:solidFill>
                      <a:schemeClr val="accent2"/>
                    </a:solidFill>
                  </a:rPr>
                  <a:t>rad</a:t>
                </a:r>
                <a:r>
                  <a:rPr lang="en-US" sz="1800" i="0" dirty="0" smtClean="0">
                    <a:solidFill>
                      <a:schemeClr val="accent2"/>
                    </a:solidFill>
                  </a:rPr>
                  <a:t>) </a:t>
                </a:r>
                <a:r>
                  <a:rPr lang="en-US" sz="1800" i="0" dirty="0" err="1" smtClean="0">
                    <a:solidFill>
                      <a:schemeClr val="accent2"/>
                    </a:solidFill>
                  </a:rPr>
                  <a:t>f</a:t>
                </a:r>
                <a:r>
                  <a:rPr lang="en-US" sz="1800" i="0" baseline="-25000" dirty="0" err="1" smtClean="0">
                    <a:solidFill>
                      <a:schemeClr val="accent2"/>
                    </a:solidFill>
                  </a:rPr>
                  <a:t>obd</a:t>
                </a:r>
                <a:r>
                  <a:rPr lang="en-US" sz="1800" i="0" dirty="0" smtClean="0">
                    <a:solidFill>
                      <a:schemeClr val="accent2"/>
                    </a:solidFill>
                  </a:rPr>
                  <a:t> sin(</a:t>
                </a:r>
                <a:r>
                  <a:rPr lang="en-US" sz="1800" i="0" dirty="0" err="1" smtClean="0">
                    <a:solidFill>
                      <a:schemeClr val="accent2"/>
                    </a:solidFill>
                    <a:latin typeface="Symbol" pitchFamily="18" charset="2"/>
                  </a:rPr>
                  <a:t>q</a:t>
                </a:r>
                <a:r>
                  <a:rPr lang="en-US" sz="1800" i="0" baseline="-25000" dirty="0" err="1" smtClean="0">
                    <a:solidFill>
                      <a:schemeClr val="accent2"/>
                    </a:solidFill>
                  </a:rPr>
                  <a:t>pol</a:t>
                </a:r>
                <a:r>
                  <a:rPr lang="en-US" sz="1800" i="0" dirty="0" smtClean="0">
                    <a:solidFill>
                      <a:schemeClr val="accent2"/>
                    </a:solidFill>
                  </a:rPr>
                  <a:t>) 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sz="1800" i="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1800" i="0" dirty="0" smtClean="0">
                    <a:solidFill>
                      <a:schemeClr val="accent2"/>
                    </a:solidFill>
                    <a:latin typeface="Symbol" pitchFamily="18" charset="2"/>
                  </a:rPr>
                  <a:t>p</a:t>
                </a:r>
                <a:r>
                  <a:rPr lang="en-US" sz="1800" i="0" dirty="0" smtClean="0">
                    <a:solidFill>
                      <a:schemeClr val="accent2"/>
                    </a:solidFill>
                  </a:rPr>
                  <a:t>R</a:t>
                </a:r>
                <a:r>
                  <a:rPr lang="en-US" sz="1800" i="0" baseline="-25000" dirty="0" smtClean="0">
                    <a:solidFill>
                      <a:schemeClr val="accent2"/>
                    </a:solidFill>
                  </a:rPr>
                  <a:t>strike</a:t>
                </a:r>
                <a:r>
                  <a:rPr lang="en-US" sz="1800" i="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1800" i="0" dirty="0" err="1" smtClean="0">
                    <a:solidFill>
                      <a:schemeClr val="accent2"/>
                    </a:solidFill>
                  </a:rPr>
                  <a:t>f</a:t>
                </a:r>
                <a:r>
                  <a:rPr lang="en-US" sz="1800" i="0" baseline="-25000" dirty="0" err="1" smtClean="0">
                    <a:solidFill>
                      <a:schemeClr val="accent2"/>
                    </a:solidFill>
                  </a:rPr>
                  <a:t>exp</a:t>
                </a:r>
                <a:r>
                  <a:rPr lang="en-US" sz="1800" i="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1800" i="0" dirty="0" err="1" smtClean="0">
                    <a:solidFill>
                      <a:schemeClr val="accent2"/>
                    </a:solidFill>
                    <a:latin typeface="Symbol" pitchFamily="18" charset="2"/>
                  </a:rPr>
                  <a:t>l</a:t>
                </a:r>
                <a:r>
                  <a:rPr lang="en-US" sz="1800" i="0" baseline="-25000" dirty="0" err="1" smtClean="0">
                    <a:solidFill>
                      <a:schemeClr val="accent2"/>
                    </a:solidFill>
                  </a:rPr>
                  <a:t>q-int</a:t>
                </a:r>
                <a:r>
                  <a:rPr lang="en-US" sz="1800" i="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1800" i="0" dirty="0" err="1" smtClean="0">
                    <a:solidFill>
                      <a:schemeClr val="accent2"/>
                    </a:solidFill>
                  </a:rPr>
                  <a:t>N</a:t>
                </a:r>
                <a:r>
                  <a:rPr lang="en-US" sz="1800" i="0" baseline="-25000" dirty="0" err="1" smtClean="0">
                    <a:solidFill>
                      <a:schemeClr val="accent2"/>
                    </a:solidFill>
                  </a:rPr>
                  <a:t>div</a:t>
                </a:r>
                <a:endParaRPr lang="en-US" sz="1800" i="0" baseline="-250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 flipH="1">
                <a:off x="5257800" y="4876800"/>
                <a:ext cx="2514600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" name="TextBox 10"/>
            <p:cNvSpPr txBox="1"/>
            <p:nvPr/>
          </p:nvSpPr>
          <p:spPr>
            <a:xfrm>
              <a:off x="4866061" y="4724400"/>
              <a:ext cx="1077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smtClean="0">
                  <a:solidFill>
                    <a:schemeClr val="accent2"/>
                  </a:solidFill>
                </a:rPr>
                <a:t>q</a:t>
              </a:r>
              <a:r>
                <a:rPr lang="en-US" sz="1800" i="0" baseline="-25000" dirty="0" smtClean="0">
                  <a:solidFill>
                    <a:schemeClr val="accent2"/>
                  </a:solidFill>
                  <a:sym typeface="Symbol"/>
                </a:rPr>
                <a:t></a:t>
              </a:r>
              <a:r>
                <a:rPr lang="en-US" sz="1800" i="0" baseline="-25000" dirty="0" smtClean="0">
                  <a:solidFill>
                    <a:schemeClr val="accent2"/>
                  </a:solidFill>
                </a:rPr>
                <a:t>-strike</a:t>
              </a:r>
              <a:r>
                <a:rPr lang="en-US" sz="1800" i="0" dirty="0" smtClean="0">
                  <a:solidFill>
                    <a:schemeClr val="accent2"/>
                  </a:solidFill>
                </a:rPr>
                <a:t> </a:t>
              </a:r>
              <a:r>
                <a:rPr lang="en-US" sz="1800" i="0" dirty="0" smtClean="0">
                  <a:solidFill>
                    <a:schemeClr val="accent2"/>
                  </a:solidFill>
                  <a:sym typeface="Symbol"/>
                </a:rPr>
                <a:t></a:t>
              </a:r>
              <a:endParaRPr lang="en-US" sz="1800" i="0" baseline="-2500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6384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18" y="1143000"/>
            <a:ext cx="46385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535364" y="1414046"/>
            <a:ext cx="230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Peak q</a:t>
            </a:r>
            <a:r>
              <a:rPr lang="en-US" sz="1600" i="0" baseline="-25000" dirty="0" smtClean="0">
                <a:solidFill>
                  <a:srgbClr val="FF0000"/>
                </a:solidFill>
              </a:rPr>
              <a:t>||</a:t>
            </a:r>
            <a:r>
              <a:rPr lang="en-US" sz="1600" i="0" dirty="0" smtClean="0">
                <a:solidFill>
                  <a:srgbClr val="FF0000"/>
                </a:solidFill>
              </a:rPr>
              <a:t> = 0.45GW/m</a:t>
            </a:r>
            <a:r>
              <a:rPr lang="en-US" sz="1600" i="0" baseline="30000" dirty="0" smtClean="0">
                <a:solidFill>
                  <a:srgbClr val="FF0000"/>
                </a:solidFill>
              </a:rPr>
              <a:t>2</a:t>
            </a:r>
            <a:endParaRPr lang="en-US" sz="1600" i="0" baseline="30000" dirty="0">
              <a:solidFill>
                <a:srgbClr val="FF0000"/>
              </a:solidFill>
            </a:endParaRPr>
          </a:p>
        </p:txBody>
      </p:sp>
      <p:sp>
        <p:nvSpPr>
          <p:cNvPr id="40" name="Right Arrow 39"/>
          <p:cNvSpPr/>
          <p:nvPr/>
        </p:nvSpPr>
        <p:spPr bwMode="auto">
          <a:xfrm flipH="1">
            <a:off x="6248399" y="1524000"/>
            <a:ext cx="304799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18078608" flipH="1">
            <a:off x="5855895" y="3311567"/>
            <a:ext cx="364546" cy="14534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22001" y="2913868"/>
            <a:ext cx="2222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1</a:t>
            </a:r>
            <a:r>
              <a:rPr lang="en-US" sz="1600" i="0" baseline="30000" dirty="0" smtClean="0">
                <a:solidFill>
                  <a:srgbClr val="FF0000"/>
                </a:solidFill>
              </a:rPr>
              <a:t>ᵒ</a:t>
            </a:r>
            <a:r>
              <a:rPr lang="en-US" sz="1600" i="0" dirty="0" smtClean="0">
                <a:solidFill>
                  <a:srgbClr val="FF0000"/>
                </a:solidFill>
              </a:rPr>
              <a:t> angle of incidence</a:t>
            </a:r>
            <a:endParaRPr lang="en-US" sz="1600" i="0" baseline="30000" dirty="0">
              <a:solidFill>
                <a:srgbClr val="FF0000"/>
              </a:solidFill>
            </a:endParaRPr>
          </a:p>
        </p:txBody>
      </p:sp>
      <p:pic>
        <p:nvPicPr>
          <p:cNvPr id="1638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4" y="1066800"/>
            <a:ext cx="3222858" cy="290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8643"/>
            <a:ext cx="3657600" cy="148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 bwMode="auto">
          <a:xfrm flipV="1">
            <a:off x="685800" y="4109192"/>
            <a:ext cx="987" cy="18516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4129278" y="4056921"/>
            <a:ext cx="0" cy="23743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685800" y="3906013"/>
            <a:ext cx="2332482" cy="20317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3018282" y="3782568"/>
            <a:ext cx="987" cy="1234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3573780" y="3906012"/>
            <a:ext cx="555498" cy="15090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3572793" y="3659124"/>
            <a:ext cx="987" cy="24688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2049474" y="4343400"/>
            <a:ext cx="1684326" cy="274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Peak q</a:t>
            </a:r>
            <a:r>
              <a:rPr lang="en-US" sz="1600" i="0" baseline="-25000" dirty="0" smtClean="0">
                <a:solidFill>
                  <a:srgbClr val="FF0000"/>
                </a:solidFill>
                <a:sym typeface="Symbol"/>
              </a:rPr>
              <a:t></a:t>
            </a:r>
            <a:r>
              <a:rPr lang="en-US" sz="1600" i="0" dirty="0" smtClean="0">
                <a:solidFill>
                  <a:srgbClr val="FF0000"/>
                </a:solidFill>
              </a:rPr>
              <a:t> &lt; 10MW/m</a:t>
            </a:r>
            <a:r>
              <a:rPr lang="en-US" sz="1600" i="0" baseline="30000" dirty="0" smtClean="0">
                <a:solidFill>
                  <a:srgbClr val="FF0000"/>
                </a:solidFill>
              </a:rPr>
              <a:t>2</a:t>
            </a:r>
            <a:endParaRPr lang="en-US" sz="1600" i="0" baseline="30000" dirty="0">
              <a:solidFill>
                <a:srgbClr val="FF0000"/>
              </a:solidFill>
            </a:endParaRPr>
          </a:p>
        </p:txBody>
      </p:sp>
      <p:sp>
        <p:nvSpPr>
          <p:cNvPr id="58" name="Right Arrow 57"/>
          <p:cNvSpPr/>
          <p:nvPr/>
        </p:nvSpPr>
        <p:spPr bwMode="auto">
          <a:xfrm flipH="1">
            <a:off x="1838822" y="4405122"/>
            <a:ext cx="246887" cy="12344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4114800" y="6248400"/>
            <a:ext cx="4868999" cy="3429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0" kern="0" dirty="0" err="1" smtClean="0">
                <a:latin typeface="Arial Narrow" panose="020B0606020202030204" pitchFamily="34" charset="0"/>
              </a:rPr>
              <a:t>Eich</a:t>
            </a:r>
            <a:r>
              <a:rPr lang="en-US" sz="1400" i="0" kern="0" dirty="0" smtClean="0">
                <a:latin typeface="Arial Narrow" panose="020B0606020202030204" pitchFamily="34" charset="0"/>
              </a:rPr>
              <a:t> NF 2013:  </a:t>
            </a:r>
            <a:r>
              <a:rPr lang="en-US" sz="1400" i="0" kern="0" dirty="0" err="1" smtClean="0">
                <a:latin typeface="Symbol" panose="05050102010706020507" pitchFamily="18" charset="2"/>
              </a:rPr>
              <a:t>l</a:t>
            </a:r>
            <a:r>
              <a:rPr lang="en-US" sz="1400" i="0" kern="0" baseline="-25000" dirty="0" err="1" smtClean="0">
                <a:latin typeface="Arial Narrow" pitchFamily="34" charset="0"/>
              </a:rPr>
              <a:t>q-int</a:t>
            </a:r>
            <a:r>
              <a:rPr lang="en-US" sz="1400" i="0" kern="0" dirty="0" smtClean="0">
                <a:latin typeface="Arial Narrow" panose="020B0606020202030204" pitchFamily="34" charset="0"/>
              </a:rPr>
              <a:t> = </a:t>
            </a:r>
            <a:r>
              <a:rPr lang="en-US" sz="1400" i="0" kern="0" dirty="0" err="1" smtClean="0">
                <a:latin typeface="Symbol" panose="05050102010706020507" pitchFamily="18" charset="2"/>
              </a:rPr>
              <a:t>l</a:t>
            </a:r>
            <a:r>
              <a:rPr lang="en-US" sz="1400" i="0" kern="0" baseline="-25000" dirty="0" err="1" smtClean="0">
                <a:latin typeface="Arial Narrow" pitchFamily="34" charset="0"/>
              </a:rPr>
              <a:t>q</a:t>
            </a:r>
            <a:r>
              <a:rPr lang="en-US" sz="1400" i="0" kern="0" dirty="0" smtClean="0">
                <a:latin typeface="Arial Narrow" panose="020B0606020202030204" pitchFamily="34" charset="0"/>
              </a:rPr>
              <a:t> + 1.64 </a:t>
            </a:r>
            <a:r>
              <a:rPr lang="en-US" sz="1400" i="0" kern="0" dirty="0" smtClean="0">
                <a:latin typeface="Calibri"/>
              </a:rPr>
              <a:t>×</a:t>
            </a:r>
            <a:r>
              <a:rPr lang="en-US" sz="1400" i="0" kern="0" dirty="0" smtClean="0">
                <a:latin typeface="Arial Narrow" pitchFamily="34" charset="0"/>
              </a:rPr>
              <a:t> S, </a:t>
            </a:r>
            <a:r>
              <a:rPr lang="en-US" sz="1400" i="0" kern="0" dirty="0" err="1" smtClean="0">
                <a:latin typeface="Symbol" panose="05050102010706020507" pitchFamily="18" charset="2"/>
              </a:rPr>
              <a:t>l</a:t>
            </a:r>
            <a:r>
              <a:rPr lang="en-US" sz="1400" i="0" kern="0" baseline="-25000" dirty="0" err="1" smtClean="0">
                <a:latin typeface="Arial Narrow" pitchFamily="34" charset="0"/>
              </a:rPr>
              <a:t>q</a:t>
            </a:r>
            <a:r>
              <a:rPr lang="en-US" sz="1400" i="0" kern="0" baseline="-25000" dirty="0" smtClean="0">
                <a:latin typeface="Arial Narrow" pitchFamily="34" charset="0"/>
              </a:rPr>
              <a:t> </a:t>
            </a:r>
            <a:r>
              <a:rPr lang="en-US" sz="1400" i="0" kern="0" dirty="0" smtClean="0">
                <a:latin typeface="Arial Narrow" pitchFamily="34" charset="0"/>
              </a:rPr>
              <a:t>= 0.78mm, S ≈ </a:t>
            </a:r>
            <a:r>
              <a:rPr lang="en-US" sz="1400" i="0" kern="0" dirty="0" err="1" smtClean="0">
                <a:latin typeface="Symbol" panose="05050102010706020507" pitchFamily="18" charset="2"/>
              </a:rPr>
              <a:t>l</a:t>
            </a:r>
            <a:r>
              <a:rPr lang="en-US" sz="1400" i="0" kern="0" baseline="-25000" dirty="0" err="1" smtClean="0">
                <a:latin typeface="Arial Narrow" pitchFamily="34" charset="0"/>
              </a:rPr>
              <a:t>q</a:t>
            </a:r>
            <a:r>
              <a:rPr lang="en-US" sz="1400" i="0" kern="0" baseline="-25000" dirty="0" smtClean="0">
                <a:latin typeface="Arial Narrow" pitchFamily="34" charset="0"/>
              </a:rPr>
              <a:t> </a:t>
            </a:r>
            <a:r>
              <a:rPr lang="en-US" sz="1200" i="0" kern="0" dirty="0" smtClean="0">
                <a:latin typeface="Arial Narrow" pitchFamily="34" charset="0"/>
              </a:rPr>
              <a:t>(closed </a:t>
            </a:r>
            <a:r>
              <a:rPr lang="en-US" sz="1200" i="0" kern="0" dirty="0" err="1" smtClean="0">
                <a:latin typeface="Arial Narrow" pitchFamily="34" charset="0"/>
              </a:rPr>
              <a:t>divertor</a:t>
            </a:r>
            <a:r>
              <a:rPr lang="en-US" sz="1200" i="0" kern="0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8600" y="5602069"/>
            <a:ext cx="4343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i="0" dirty="0" smtClean="0">
                <a:solidFill>
                  <a:srgbClr val="FF0000"/>
                </a:solidFill>
              </a:rPr>
              <a:t>Partial detachment expected to </a:t>
            </a:r>
            <a:r>
              <a:rPr lang="en-US" sz="1800" i="0" dirty="0">
                <a:solidFill>
                  <a:srgbClr val="FF0000"/>
                </a:solidFill>
              </a:rPr>
              <a:t>further </a:t>
            </a:r>
            <a:r>
              <a:rPr lang="en-US" sz="1800" i="0" dirty="0" smtClean="0">
                <a:solidFill>
                  <a:srgbClr val="FF0000"/>
                </a:solidFill>
              </a:rPr>
              <a:t>reduce peak q</a:t>
            </a:r>
            <a:r>
              <a:rPr lang="en-US" sz="1800" i="0" baseline="-25000" dirty="0" smtClean="0">
                <a:solidFill>
                  <a:srgbClr val="FF0000"/>
                </a:solidFill>
                <a:sym typeface="Symbol"/>
              </a:rPr>
              <a:t></a:t>
            </a:r>
            <a:r>
              <a:rPr lang="en-US" sz="1800" i="0" dirty="0" smtClean="0">
                <a:solidFill>
                  <a:srgbClr val="FF0000"/>
                </a:solidFill>
              </a:rPr>
              <a:t> factor of 2-5</a:t>
            </a:r>
            <a:r>
              <a:rPr lang="en-US" sz="1800" i="0" dirty="0" smtClean="0">
                <a:solidFill>
                  <a:srgbClr val="FF0000"/>
                </a:solidFill>
                <a:latin typeface="Calibri"/>
              </a:rPr>
              <a:t>×</a:t>
            </a:r>
            <a:endParaRPr lang="en-US" sz="1800" i="0" baseline="30000" dirty="0">
              <a:solidFill>
                <a:srgbClr val="FF0000"/>
              </a:solidFill>
            </a:endParaRPr>
          </a:p>
        </p:txBody>
      </p:sp>
      <p:sp>
        <p:nvSpPr>
          <p:cNvPr id="27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28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582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>
                <a:latin typeface="Arial" pitchFamily="34" charset="0"/>
                <a:ea typeface="ヒラギノ角ゴ Pro W3"/>
                <a:cs typeface="Arial" pitchFamily="34" charset="0"/>
              </a:rPr>
              <a:t>This talk considers possible spherical </a:t>
            </a:r>
            <a:r>
              <a:rPr lang="en-US" sz="2800" dirty="0" err="1">
                <a:latin typeface="Arial" pitchFamily="34" charset="0"/>
                <a:ea typeface="ヒラギノ角ゴ Pro W3"/>
                <a:cs typeface="Arial" pitchFamily="34" charset="0"/>
              </a:rPr>
              <a:t>tokamak</a:t>
            </a:r>
            <a:r>
              <a:rPr lang="en-US" sz="2800" dirty="0">
                <a:latin typeface="Arial" pitchFamily="34" charset="0"/>
                <a:ea typeface="ヒラギノ角ゴ Pro W3"/>
                <a:cs typeface="Arial" pitchFamily="34" charset="0"/>
              </a:rPr>
              <a:t> (ST) Fusion Nuclear Science Facility (FNSF) options</a:t>
            </a:r>
            <a:endParaRPr lang="en-US" sz="2800" dirty="0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1109990"/>
            <a:ext cx="3559175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0" dirty="0">
                <a:solidFill>
                  <a:schemeClr val="tx1"/>
                </a:solidFill>
              </a:rPr>
              <a:t>FNSF = Fusion Nuclear Science Facility</a:t>
            </a:r>
          </a:p>
          <a:p>
            <a:pPr>
              <a:defRPr/>
            </a:pPr>
            <a:r>
              <a:rPr lang="en-US" sz="1400" b="1" i="0" dirty="0">
                <a:solidFill>
                  <a:schemeClr val="tx1"/>
                </a:solidFill>
              </a:rPr>
              <a:t>CTF = Component Test Facility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368961"/>
            <a:ext cx="88517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0" dirty="0">
                <a:solidFill>
                  <a:schemeClr val="tx1"/>
                </a:solidFill>
              </a:rPr>
              <a:t>ITER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93137" y="2438400"/>
            <a:ext cx="1863011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0" dirty="0" smtClean="0">
                <a:solidFill>
                  <a:schemeClr val="tx1"/>
                </a:solidFill>
              </a:rPr>
              <a:t>First of a kind</a:t>
            </a:r>
          </a:p>
          <a:p>
            <a:pPr algn="ctr">
              <a:defRPr/>
            </a:pPr>
            <a:r>
              <a:rPr lang="en-US" sz="2000" b="1" i="0" dirty="0" smtClean="0">
                <a:solidFill>
                  <a:schemeClr val="tx1"/>
                </a:solidFill>
              </a:rPr>
              <a:t>Power </a:t>
            </a:r>
            <a:r>
              <a:rPr lang="en-US" sz="2000" b="1" i="0" dirty="0">
                <a:solidFill>
                  <a:schemeClr val="tx1"/>
                </a:solidFill>
              </a:rPr>
              <a:t>Plant</a:t>
            </a:r>
          </a:p>
        </p:txBody>
      </p:sp>
      <p:sp>
        <p:nvSpPr>
          <p:cNvPr id="35" name="Arc 34"/>
          <p:cNvSpPr/>
          <p:nvPr/>
        </p:nvSpPr>
        <p:spPr>
          <a:xfrm>
            <a:off x="2295526" y="1876425"/>
            <a:ext cx="4562474" cy="2236236"/>
          </a:xfrm>
          <a:prstGeom prst="arc">
            <a:avLst>
              <a:gd name="adj1" fmla="val 11176801"/>
              <a:gd name="adj2" fmla="val 21162089"/>
            </a:avLst>
          </a:prstGeom>
          <a:ln w="127000">
            <a:solidFill>
              <a:schemeClr val="tx1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2" name="Arc 61"/>
          <p:cNvSpPr/>
          <p:nvPr/>
        </p:nvSpPr>
        <p:spPr>
          <a:xfrm flipV="1">
            <a:off x="2295525" y="3967955"/>
            <a:ext cx="4562474" cy="1775619"/>
          </a:xfrm>
          <a:prstGeom prst="arc">
            <a:avLst>
              <a:gd name="adj1" fmla="val 11176801"/>
              <a:gd name="adj2" fmla="val 21162089"/>
            </a:avLst>
          </a:prstGeom>
          <a:ln w="127000">
            <a:solidFill>
              <a:schemeClr val="tx1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8875" y="4637941"/>
            <a:ext cx="216217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0" dirty="0">
                <a:solidFill>
                  <a:schemeClr val="tx1"/>
                </a:solidFill>
              </a:rPr>
              <a:t>Supporting Physics and Technology</a:t>
            </a:r>
            <a:endParaRPr lang="en-US" sz="1400" b="1" i="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400" b="1" i="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i="0" dirty="0">
                <a:solidFill>
                  <a:schemeClr val="tx1"/>
                </a:solidFill>
              </a:rPr>
              <a:t> Core Physics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i="0" dirty="0">
                <a:solidFill>
                  <a:schemeClr val="tx1"/>
                </a:solidFill>
              </a:rPr>
              <a:t> Materials R&amp;D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i="0" dirty="0">
                <a:solidFill>
                  <a:schemeClr val="tx1"/>
                </a:solidFill>
              </a:rPr>
              <a:t> Plasma Material Interface</a:t>
            </a:r>
          </a:p>
        </p:txBody>
      </p:sp>
      <p:pic>
        <p:nvPicPr>
          <p:cNvPr id="617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181350"/>
            <a:ext cx="234315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Arc 75"/>
          <p:cNvSpPr/>
          <p:nvPr/>
        </p:nvSpPr>
        <p:spPr>
          <a:xfrm>
            <a:off x="1527883" y="3733800"/>
            <a:ext cx="6092117" cy="801654"/>
          </a:xfrm>
          <a:prstGeom prst="arc">
            <a:avLst>
              <a:gd name="adj1" fmla="val 11176801"/>
              <a:gd name="adj2" fmla="val 21162089"/>
            </a:avLst>
          </a:prstGeom>
          <a:ln w="127000">
            <a:solidFill>
              <a:schemeClr val="tx1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185" name="Picture 24" descr="com_Machinecutawa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13" y="2895600"/>
            <a:ext cx="159543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 bwMode="auto">
          <a:xfrm>
            <a:off x="2819400" y="1752600"/>
            <a:ext cx="2133600" cy="685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5875" y="1447800"/>
            <a:ext cx="1127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 bwMode="auto">
          <a:xfrm>
            <a:off x="3276600" y="3429000"/>
            <a:ext cx="2362200" cy="685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276600"/>
            <a:ext cx="58578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429000"/>
            <a:ext cx="635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3352800"/>
            <a:ext cx="7651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895600" y="4399848"/>
            <a:ext cx="3124200" cy="78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0" dirty="0" smtClean="0">
                <a:solidFill>
                  <a:schemeClr val="tx1"/>
                </a:solidFill>
              </a:rPr>
              <a:t>Pilot Plant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FNSF/CTF with power-plant like maintenance, </a:t>
            </a:r>
            <a:r>
              <a:rPr lang="en-US" sz="1600" i="0" dirty="0" err="1" smtClean="0">
                <a:solidFill>
                  <a:schemeClr val="tx1"/>
                </a:solidFill>
                <a:latin typeface="Arial Narrow" pitchFamily="34" charset="0"/>
              </a:rPr>
              <a:t>Q</a:t>
            </a:r>
            <a:r>
              <a:rPr lang="en-US" sz="1600" i="0" baseline="-25000" dirty="0" err="1" smtClean="0">
                <a:solidFill>
                  <a:schemeClr val="tx1"/>
                </a:solidFill>
                <a:latin typeface="Arial Narrow" pitchFamily="34" charset="0"/>
              </a:rPr>
              <a:t>eng</a:t>
            </a: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 ≥ 1</a:t>
            </a:r>
            <a:endParaRPr lang="en-US" sz="1600" b="1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276600" y="5334000"/>
            <a:ext cx="2667000" cy="685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40" name="Picture 5" descr="C:\Users\jmenard\Documents\My Files\PPPL\Projects\EU Demo\EU_Demo_full_C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5257800"/>
            <a:ext cx="1122860" cy="106680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2514600" y="2387025"/>
            <a:ext cx="31242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0" dirty="0" smtClean="0">
                <a:solidFill>
                  <a:schemeClr val="tx1"/>
                </a:solidFill>
              </a:rPr>
              <a:t>FNSF/CTF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Blanket R&amp;D, T self-sufficiency</a:t>
            </a:r>
            <a:endParaRPr lang="en-US" sz="1600" b="1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 rot="20587563">
            <a:off x="4845383" y="5138281"/>
            <a:ext cx="2043111" cy="1143000"/>
          </a:xfrm>
          <a:prstGeom prst="rect">
            <a:avLst/>
          </a:prstGeom>
          <a:solidFill>
            <a:schemeClr val="bg1">
              <a:alpha val="82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124200" y="4399848"/>
            <a:ext cx="2667000" cy="781752"/>
          </a:xfrm>
          <a:prstGeom prst="rect">
            <a:avLst/>
          </a:prstGeom>
          <a:solidFill>
            <a:schemeClr val="bg1">
              <a:alpha val="82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231050" y="3187270"/>
            <a:ext cx="4550750" cy="1232330"/>
          </a:xfrm>
          <a:prstGeom prst="rect">
            <a:avLst/>
          </a:prstGeom>
          <a:solidFill>
            <a:schemeClr val="bg1">
              <a:alpha val="82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810000" y="1371600"/>
            <a:ext cx="1143000" cy="914400"/>
          </a:xfrm>
          <a:prstGeom prst="rect">
            <a:avLst/>
          </a:prstGeom>
          <a:solidFill>
            <a:schemeClr val="bg1">
              <a:alpha val="82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71" y="1447800"/>
            <a:ext cx="769858" cy="8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3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6600" y="5562600"/>
            <a:ext cx="1600200" cy="63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0" dirty="0" err="1" smtClean="0">
                <a:solidFill>
                  <a:schemeClr val="tx1"/>
                </a:solidFill>
              </a:rPr>
              <a:t>Q</a:t>
            </a:r>
            <a:r>
              <a:rPr lang="en-US" sz="2400" b="1" i="0" baseline="-25000" dirty="0" err="1" smtClean="0">
                <a:solidFill>
                  <a:schemeClr val="tx1"/>
                </a:solidFill>
              </a:rPr>
              <a:t>eng</a:t>
            </a:r>
            <a:r>
              <a:rPr lang="en-US" sz="2400" b="1" i="0" dirty="0" smtClean="0">
                <a:solidFill>
                  <a:schemeClr val="tx1"/>
                </a:solidFill>
              </a:rPr>
              <a:t> = 3-5</a:t>
            </a:r>
          </a:p>
          <a:p>
            <a:pPr algn="ctr"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e.g. EU DEMO</a:t>
            </a:r>
            <a:endParaRPr lang="en-US" sz="1100" b="1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 rot="635175">
            <a:off x="2139654" y="5188725"/>
            <a:ext cx="2672084" cy="1143000"/>
          </a:xfrm>
          <a:prstGeom prst="rect">
            <a:avLst/>
          </a:prstGeom>
          <a:solidFill>
            <a:schemeClr val="bg1">
              <a:alpha val="82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8937" y="1808202"/>
            <a:ext cx="1015663" cy="553998"/>
          </a:xfrm>
          <a:prstGeom prst="rect">
            <a:avLst/>
          </a:prstGeom>
          <a:solidFill>
            <a:srgbClr val="FFFFFF"/>
          </a:solidFill>
        </p:spPr>
        <p:txBody>
          <a:bodyPr wrap="none" lIns="45720" tIns="91440" rIns="45720" bIns="91440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</a:rPr>
              <a:t>DEMO</a:t>
            </a:r>
            <a:endParaRPr lang="en-US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3" y="1066800"/>
            <a:ext cx="8991600" cy="5486400"/>
          </a:xfrm>
        </p:spPr>
        <p:txBody>
          <a:bodyPr/>
          <a:lstStyle/>
          <a:p>
            <a:r>
              <a:rPr lang="en-US" sz="2800" dirty="0" smtClean="0"/>
              <a:t>Recent U.S. studies for ST-FNSF have focused on assessing achievable missions versus device size</a:t>
            </a:r>
          </a:p>
          <a:p>
            <a:endParaRPr lang="en-US" sz="400" dirty="0" smtClean="0"/>
          </a:p>
          <a:p>
            <a:r>
              <a:rPr lang="en-US" sz="2800" dirty="0" smtClean="0"/>
              <a:t>Possible missions:</a:t>
            </a:r>
          </a:p>
          <a:p>
            <a:pPr lvl="1"/>
            <a:r>
              <a:rPr lang="en-US" sz="2400" dirty="0" smtClean="0"/>
              <a:t>Electricity break-even</a:t>
            </a:r>
          </a:p>
          <a:p>
            <a:pPr lvl="2"/>
            <a:r>
              <a:rPr lang="en-US" sz="2200" dirty="0" smtClean="0"/>
              <a:t>Motivated 2010-12 analysis of R=2.2m ST Pilot Plant</a:t>
            </a:r>
          </a:p>
          <a:p>
            <a:pPr lvl="1"/>
            <a:r>
              <a:rPr lang="en-US" sz="2400" dirty="0" smtClean="0"/>
              <a:t>Tritium self-sufficiency (tritium breeding ratio TBR ≥ 1)</a:t>
            </a:r>
          </a:p>
          <a:p>
            <a:pPr lvl="2"/>
            <a:r>
              <a:rPr lang="en-US" sz="2200" dirty="0" smtClean="0"/>
              <a:t>Motivates present (2013-14) analysis of R=1m, 1.7m ST FNSF devices to address key questions:</a:t>
            </a:r>
          </a:p>
          <a:p>
            <a:pPr marL="1371600" lvl="3"/>
            <a:r>
              <a:rPr lang="en-US" sz="2000" dirty="0"/>
              <a:t>How large must ST device be to achieve TBR ≥ 1?</a:t>
            </a:r>
          </a:p>
          <a:p>
            <a:pPr marL="1371600" lvl="3"/>
            <a:r>
              <a:rPr lang="en-US" sz="2000" dirty="0"/>
              <a:t>How much </a:t>
            </a:r>
            <a:r>
              <a:rPr lang="en-US" sz="2000" dirty="0" smtClean="0"/>
              <a:t>externally supplied T would </a:t>
            </a:r>
            <a:r>
              <a:rPr lang="en-US" sz="2000" dirty="0"/>
              <a:t>be </a:t>
            </a:r>
            <a:r>
              <a:rPr lang="en-US" sz="2000" dirty="0" smtClean="0"/>
              <a:t>needed for smaller </a:t>
            </a:r>
            <a:r>
              <a:rPr lang="en-US" sz="2000" dirty="0"/>
              <a:t>ST</a:t>
            </a:r>
            <a:r>
              <a:rPr lang="en-US" sz="2000" dirty="0" smtClean="0"/>
              <a:t>?</a:t>
            </a:r>
          </a:p>
          <a:p>
            <a:pPr marL="1371600" lvl="3"/>
            <a:r>
              <a:rPr lang="en-US" sz="2000" dirty="0" smtClean="0"/>
              <a:t>What are device and component lifetimes?</a:t>
            </a:r>
          </a:p>
          <a:p>
            <a:pPr lvl="1"/>
            <a:r>
              <a:rPr lang="en-US" sz="2400" dirty="0" smtClean="0"/>
              <a:t>Fusion-relevant neutron wall loading and </a:t>
            </a:r>
            <a:r>
              <a:rPr lang="en-US" sz="2400" dirty="0" err="1" smtClean="0"/>
              <a:t>fluence</a:t>
            </a:r>
            <a:endParaRPr lang="en-US" sz="2400" dirty="0"/>
          </a:p>
          <a:p>
            <a:pPr lvl="2"/>
            <a:r>
              <a:rPr lang="en-US" sz="2200" dirty="0" smtClean="0"/>
              <a:t>STs studied here access 1MW/m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, 6MW-yr/m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</a:t>
            </a:r>
            <a:r>
              <a:rPr lang="en-US" sz="1400" dirty="0" smtClean="0"/>
              <a:t>(surface-avg. values)</a:t>
            </a:r>
            <a:endParaRPr lang="en-US" sz="2200" dirty="0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4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3657600"/>
          </a:xfrm>
        </p:spPr>
        <p:txBody>
          <a:bodyPr/>
          <a:lstStyle/>
          <a:p>
            <a:r>
              <a:rPr lang="en-US" sz="3600" dirty="0" smtClean="0"/>
              <a:t>Physics design</a:t>
            </a:r>
          </a:p>
          <a:p>
            <a:endParaRPr lang="en-US" sz="3600" dirty="0" smtClean="0"/>
          </a:p>
          <a:p>
            <a:r>
              <a:rPr lang="en-US" sz="3600" dirty="0" smtClean="0"/>
              <a:t>Configuration, shielding, tritium breeding</a:t>
            </a:r>
          </a:p>
          <a:p>
            <a:endParaRPr lang="en-US" sz="3600" dirty="0"/>
          </a:p>
          <a:p>
            <a:r>
              <a:rPr lang="en-US" sz="3600" dirty="0" smtClean="0"/>
              <a:t>Conclusions </a:t>
            </a:r>
            <a:endParaRPr lang="en-US" sz="3600" dirty="0"/>
          </a:p>
        </p:txBody>
      </p:sp>
      <p:sp>
        <p:nvSpPr>
          <p:cNvPr id="6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5</a:t>
            </a:fld>
            <a:endParaRPr lang="en-US" dirty="0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05572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PF coil set identified that supports combined </a:t>
            </a:r>
            <a:br>
              <a:rPr lang="en-US" sz="2800" dirty="0" smtClean="0"/>
            </a:br>
            <a:r>
              <a:rPr lang="en-US" sz="2800" dirty="0" smtClean="0"/>
              <a:t>Super-X + snowflake </a:t>
            </a:r>
            <a:r>
              <a:rPr lang="en-US" sz="2800" dirty="0" err="1"/>
              <a:t>divertor</a:t>
            </a:r>
            <a:r>
              <a:rPr lang="en-US" sz="2800" dirty="0"/>
              <a:t> </a:t>
            </a:r>
            <a:r>
              <a:rPr lang="en-US" sz="2800" dirty="0" smtClean="0"/>
              <a:t>for range of equilibria</a:t>
            </a:r>
            <a:endParaRPr lang="en-US" sz="4400" baseline="30000" dirty="0"/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76199" y="2971800"/>
            <a:ext cx="56955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7013" indent="-227013">
              <a:buFont typeface="Arial" pitchFamily="34" charset="0"/>
              <a:buChar char="•"/>
            </a:pPr>
            <a:r>
              <a:rPr lang="en-US" sz="2200" b="1" i="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r>
              <a:rPr lang="en-US" sz="2200" b="1" i="0" baseline="30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nd</a:t>
            </a:r>
            <a:r>
              <a:rPr lang="en-US" sz="2200" b="1" i="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X-point/snowflake </a:t>
            </a:r>
            <a:r>
              <a:rPr lang="en-US" sz="2200" i="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increases SOL line-length</a:t>
            </a:r>
            <a:endParaRPr lang="en-US" sz="2200" b="1" i="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5798" y="5867400"/>
            <a:ext cx="6172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1" i="0" dirty="0" smtClean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Breeding in CS ends important for maximizing TBR</a:t>
            </a:r>
            <a:endParaRPr lang="en-US" sz="2200" b="1" i="0" baseline="-25000" dirty="0">
              <a:solidFill>
                <a:srgbClr val="C0000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76199" y="3733800"/>
            <a:ext cx="5943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i="0" dirty="0" smtClean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PF coil set supports wide range of l</a:t>
            </a:r>
            <a:r>
              <a:rPr lang="en-US" sz="2200" i="0" baseline="-25000" dirty="0" smtClean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i</a:t>
            </a:r>
            <a:r>
              <a:rPr lang="en-US" sz="2200" i="0" dirty="0" smtClean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:  0.4 – 0.8</a:t>
            </a:r>
          </a:p>
          <a:p>
            <a:pPr marL="400050" lvl="1" indent="-171450" eaLnBrk="0" hangingPunct="0">
              <a:lnSpc>
                <a:spcPct val="8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i="0" dirty="0">
                <a:solidFill>
                  <a:srgbClr val="C00000"/>
                </a:solidFill>
                <a:latin typeface="Arial Narrow" panose="020B0606020202030204" pitchFamily="34" charset="0"/>
              </a:rPr>
              <a:t>Elongation and </a:t>
            </a:r>
            <a:r>
              <a:rPr lang="en-US" sz="1600" i="0" dirty="0" err="1">
                <a:solidFill>
                  <a:srgbClr val="C00000"/>
                </a:solidFill>
                <a:latin typeface="Arial Narrow" panose="020B0606020202030204" pitchFamily="34" charset="0"/>
              </a:rPr>
              <a:t>squareness</a:t>
            </a:r>
            <a:r>
              <a:rPr lang="en-US" sz="1600" i="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i="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change </a:t>
            </a:r>
            <a:r>
              <a:rPr lang="en-US" sz="1600" i="0" dirty="0">
                <a:solidFill>
                  <a:srgbClr val="C00000"/>
                </a:solidFill>
                <a:latin typeface="Arial Narrow" panose="020B0606020202030204" pitchFamily="34" charset="0"/>
              </a:rPr>
              <a:t>with l</a:t>
            </a:r>
            <a:r>
              <a:rPr lang="en-US" sz="1600" i="0" baseline="-25000" dirty="0">
                <a:solidFill>
                  <a:srgbClr val="C00000"/>
                </a:solidFill>
                <a:latin typeface="Arial Narrow" panose="020B0606020202030204" pitchFamily="34" charset="0"/>
              </a:rPr>
              <a:t>i</a:t>
            </a:r>
            <a:r>
              <a:rPr lang="en-US" sz="1600" i="0" dirty="0">
                <a:solidFill>
                  <a:srgbClr val="C00000"/>
                </a:solidFill>
                <a:latin typeface="Arial Narrow" panose="020B0606020202030204" pitchFamily="34" charset="0"/>
              </a:rPr>
              <a:t> variation</a:t>
            </a:r>
          </a:p>
          <a:p>
            <a:pPr marL="400050" lvl="1" indent="-171450" eaLnBrk="0" hangingPunct="0">
              <a:lnSpc>
                <a:spcPct val="8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i="0" dirty="0" smtClean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Fixed strike-point R, controllable B-field angle of incidence (0.5-5˚)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200" i="0" baseline="-25000" dirty="0">
              <a:solidFill>
                <a:srgbClr val="C0000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76200" y="50292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i="0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Divertor</a:t>
            </a:r>
            <a:r>
              <a:rPr lang="en-US" sz="2200" i="0" dirty="0" smtClean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en-US" sz="2200" i="0" dirty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coils </a:t>
            </a:r>
            <a:r>
              <a:rPr lang="en-US" sz="2200" i="0" dirty="0" smtClean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in </a:t>
            </a:r>
            <a:r>
              <a:rPr lang="en-US" sz="2200" i="0" dirty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TF coil </a:t>
            </a:r>
            <a:r>
              <a:rPr lang="en-US" sz="2200" i="0" dirty="0" smtClean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ends for </a:t>
            </a:r>
            <a:r>
              <a:rPr lang="en-US" sz="2200" i="0" dirty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equilibrium, high </a:t>
            </a:r>
            <a:r>
              <a:rPr lang="en-US" sz="2200" i="0" dirty="0">
                <a:solidFill>
                  <a:srgbClr val="C00000"/>
                </a:solidFill>
                <a:latin typeface="Symbol" panose="05050102010706020507" pitchFamily="18" charset="2"/>
                <a:cs typeface="+mn-cs"/>
              </a:rPr>
              <a:t>d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76200" y="21336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i="0" dirty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Increased strike-point radius </a:t>
            </a:r>
            <a:r>
              <a:rPr lang="en-US" sz="2200" i="0" dirty="0" smtClean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reduces B, q</a:t>
            </a:r>
            <a:r>
              <a:rPr lang="en-US" sz="2200" i="0" baseline="-25000" dirty="0" smtClean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||</a:t>
            </a:r>
            <a:endParaRPr lang="en-US" sz="2200" i="0" dirty="0">
              <a:solidFill>
                <a:srgbClr val="C0000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304800" y="2438400"/>
            <a:ext cx="472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800" i="0" dirty="0" smtClean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Strike-point PFCs also shielded </a:t>
            </a:r>
            <a:r>
              <a:rPr lang="en-US" sz="1800" i="0" dirty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by </a:t>
            </a:r>
            <a:r>
              <a:rPr lang="en-US" sz="1800" i="0" dirty="0" smtClean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blankets</a:t>
            </a:r>
            <a:endParaRPr lang="en-US" sz="1800" i="0" dirty="0">
              <a:solidFill>
                <a:srgbClr val="C00000"/>
              </a:solidFill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628572" cy="53714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Straight Arrow Connector 42"/>
          <p:cNvCxnSpPr/>
          <p:nvPr/>
        </p:nvCxnSpPr>
        <p:spPr>
          <a:xfrm>
            <a:off x="5695549" y="3187244"/>
            <a:ext cx="400451" cy="0"/>
          </a:xfrm>
          <a:prstGeom prst="straightConnector1">
            <a:avLst/>
          </a:prstGeom>
          <a:ln w="28575">
            <a:solidFill>
              <a:srgbClr val="C0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382147" y="5448300"/>
            <a:ext cx="704453" cy="6477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054522" y="6096000"/>
            <a:ext cx="346278" cy="0"/>
          </a:xfrm>
          <a:prstGeom prst="straightConnector1">
            <a:avLst/>
          </a:prstGeom>
          <a:ln w="28575">
            <a:solidFill>
              <a:srgbClr val="C0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096000" y="3200403"/>
            <a:ext cx="990600" cy="667082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096000" y="3867485"/>
            <a:ext cx="990600" cy="475915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562600" y="3867485"/>
            <a:ext cx="532999" cy="0"/>
          </a:xfrm>
          <a:prstGeom prst="straightConnector1">
            <a:avLst/>
          </a:prstGeom>
          <a:ln w="28575">
            <a:solidFill>
              <a:srgbClr val="C0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248400" y="5257800"/>
            <a:ext cx="304800" cy="1905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248400" y="5105400"/>
            <a:ext cx="3048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096000" y="5257800"/>
            <a:ext cx="152400" cy="0"/>
          </a:xfrm>
          <a:prstGeom prst="straightConnector1">
            <a:avLst/>
          </a:prstGeom>
          <a:ln w="28575">
            <a:solidFill>
              <a:srgbClr val="C0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391400" y="1981200"/>
            <a:ext cx="1524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105400" y="2286000"/>
            <a:ext cx="699695" cy="0"/>
          </a:xfrm>
          <a:prstGeom prst="straightConnector1">
            <a:avLst/>
          </a:prstGeom>
          <a:ln w="28575">
            <a:solidFill>
              <a:srgbClr val="C0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504553" y="1066800"/>
            <a:ext cx="800100" cy="246221"/>
          </a:xfrm>
          <a:prstGeom prst="rect">
            <a:avLst/>
          </a:prstGeom>
          <a:solidFill>
            <a:srgbClr val="A06D56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TF coil</a:t>
            </a:r>
            <a:endParaRPr lang="en-US" sz="1600" i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 bwMode="auto">
          <a:xfrm>
            <a:off x="76199" y="1524000"/>
            <a:ext cx="6305149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i="0" dirty="0" smtClean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All equilibrium PF coils outside vacuum vessel</a:t>
            </a:r>
            <a:endParaRPr lang="en-US" sz="2200" i="0" dirty="0">
              <a:solidFill>
                <a:srgbClr val="C0000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438400" y="1066800"/>
            <a:ext cx="1041797" cy="246221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PF coil</a:t>
            </a:r>
            <a:endParaRPr lang="en-US" sz="1600" i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438253" y="1066800"/>
            <a:ext cx="819547" cy="246221"/>
          </a:xfrm>
          <a:prstGeom prst="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Blanket</a:t>
            </a:r>
            <a:endParaRPr lang="en-US" sz="1600" i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600053" y="1066800"/>
            <a:ext cx="718344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Vessel</a:t>
            </a:r>
            <a:endParaRPr lang="en-US" sz="1600" i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0" y="9906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Components:</a:t>
            </a:r>
            <a:endParaRPr lang="en-US" sz="1800" i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7" name="Straight Arrow Connector 156"/>
          <p:cNvCxnSpPr/>
          <p:nvPr/>
        </p:nvCxnSpPr>
        <p:spPr>
          <a:xfrm flipV="1">
            <a:off x="5805095" y="1981200"/>
            <a:ext cx="214304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6019399" y="1981200"/>
            <a:ext cx="1372001" cy="0"/>
          </a:xfrm>
          <a:prstGeom prst="straightConnector1">
            <a:avLst/>
          </a:prstGeom>
          <a:ln w="28575">
            <a:solidFill>
              <a:srgbClr val="C0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V="1">
            <a:off x="5562600" y="1676400"/>
            <a:ext cx="1752600" cy="76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6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574536" y="2039112"/>
            <a:ext cx="128016" cy="274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577584" y="2404872"/>
            <a:ext cx="128016" cy="274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095599" y="2133600"/>
            <a:ext cx="914801" cy="105364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 bwMode="auto">
          <a:xfrm>
            <a:off x="6577584" y="4937760"/>
            <a:ext cx="128016" cy="274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577584" y="5303520"/>
            <a:ext cx="128016" cy="274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 lIns="0" rIns="0"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+mn-lt"/>
              </a:rPr>
              <a:t>Up/down-symmetric Super-X/snowflake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projected to </a:t>
            </a:r>
            <a:br>
              <a:rPr lang="en-US" dirty="0" smtClean="0">
                <a:latin typeface="+mn-lt"/>
                <a:sym typeface="Wingdings" panose="05000000000000000000" pitchFamily="2" charset="2"/>
              </a:rPr>
            </a:br>
            <a:r>
              <a:rPr lang="en-US" dirty="0" smtClean="0">
                <a:latin typeface="+mn-lt"/>
                <a:sym typeface="Wingdings" panose="05000000000000000000" pitchFamily="2" charset="2"/>
              </a:rPr>
              <a:t>maintain peak </a:t>
            </a:r>
            <a:r>
              <a:rPr lang="en-US" dirty="0" err="1" smtClean="0">
                <a:latin typeface="+mn-lt"/>
                <a:sym typeface="Wingdings" panose="05000000000000000000" pitchFamily="2" charset="2"/>
              </a:rPr>
              <a:t>divertor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 heat flux below material limits</a:t>
            </a:r>
            <a:endParaRPr lang="en-US" sz="1800" b="0" baseline="30000" dirty="0">
              <a:latin typeface="Arial Narrow" panose="020B0606020202030204" pitchFamily="34" charset="0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381000" y="1143000"/>
            <a:ext cx="4114800" cy="53770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1800" i="0" kern="0" dirty="0" err="1" smtClean="0">
                <a:solidFill>
                  <a:schemeClr val="accent6"/>
                </a:solidFill>
                <a:latin typeface="Symbol" panose="05050102010706020507" pitchFamily="18" charset="2"/>
              </a:rPr>
              <a:t>l</a:t>
            </a:r>
            <a:r>
              <a:rPr lang="en-US" sz="1800" i="0" kern="0" baseline="-25000" dirty="0" err="1" smtClean="0">
                <a:solidFill>
                  <a:schemeClr val="accent6"/>
                </a:solidFill>
                <a:latin typeface="Arial Narrow" pitchFamily="34" charset="0"/>
              </a:rPr>
              <a:t>q</a:t>
            </a:r>
            <a:r>
              <a:rPr lang="en-US" sz="1800" i="0" kern="0" baseline="-25000" dirty="0" smtClean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en-US" sz="1800" i="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= 0.8mm, </a:t>
            </a:r>
            <a:r>
              <a:rPr lang="en-US" sz="1800" i="0" kern="0" dirty="0">
                <a:solidFill>
                  <a:schemeClr val="accent6"/>
                </a:solidFill>
                <a:latin typeface="Arial Narrow" panose="020B0606020202030204" pitchFamily="34" charset="0"/>
              </a:rPr>
              <a:t>a</a:t>
            </a:r>
            <a:r>
              <a:rPr lang="en-US" sz="1800" i="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ssume </a:t>
            </a:r>
            <a:r>
              <a:rPr lang="en-US" sz="1800" i="0" kern="0" dirty="0" smtClean="0">
                <a:solidFill>
                  <a:schemeClr val="accent6"/>
                </a:solidFill>
                <a:latin typeface="Arial Narrow" pitchFamily="34" charset="0"/>
              </a:rPr>
              <a:t>S ≈ </a:t>
            </a:r>
            <a:r>
              <a:rPr lang="en-US" sz="1800" i="0" kern="0" dirty="0" err="1" smtClean="0">
                <a:solidFill>
                  <a:schemeClr val="accent6"/>
                </a:solidFill>
                <a:latin typeface="Symbol" panose="05050102010706020507" pitchFamily="18" charset="2"/>
              </a:rPr>
              <a:t>l</a:t>
            </a:r>
            <a:r>
              <a:rPr lang="en-US" sz="1800" i="0" kern="0" baseline="-25000" dirty="0" err="1" smtClean="0">
                <a:solidFill>
                  <a:schemeClr val="accent6"/>
                </a:solidFill>
                <a:latin typeface="Arial Narrow" pitchFamily="34" charset="0"/>
              </a:rPr>
              <a:t>q</a:t>
            </a:r>
            <a:r>
              <a:rPr lang="en-US" sz="1800" i="0" kern="0" baseline="-25000" dirty="0" smtClean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en-US" sz="1800" i="0" kern="0" dirty="0" smtClean="0">
                <a:solidFill>
                  <a:schemeClr val="accent6"/>
                </a:solidFill>
                <a:latin typeface="Arial Narrow" pitchFamily="34" charset="0"/>
              </a:rPr>
              <a:t> (closed </a:t>
            </a:r>
            <a:r>
              <a:rPr lang="en-US" sz="1800" i="0" kern="0" dirty="0" err="1" smtClean="0">
                <a:solidFill>
                  <a:schemeClr val="accent6"/>
                </a:solidFill>
                <a:latin typeface="Arial Narrow" panose="020B0606020202030204" pitchFamily="34" charset="0"/>
              </a:rPr>
              <a:t>divertor</a:t>
            </a:r>
            <a:r>
              <a:rPr lang="en-US" sz="1800" i="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)</a:t>
            </a:r>
            <a:endParaRPr lang="en-US" sz="1800" i="0" kern="0" baseline="-25000" dirty="0" smtClean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600" i="0" kern="0" dirty="0" smtClean="0">
                <a:solidFill>
                  <a:schemeClr val="accent6"/>
                </a:solidFill>
              </a:rPr>
              <a:t>(T. </a:t>
            </a:r>
            <a:r>
              <a:rPr lang="en-US" sz="1600" i="0" kern="0" dirty="0" err="1" smtClean="0">
                <a:solidFill>
                  <a:schemeClr val="accent6"/>
                </a:solidFill>
              </a:rPr>
              <a:t>Eich</a:t>
            </a:r>
            <a:r>
              <a:rPr lang="en-US" sz="1600" i="0" kern="0" dirty="0" smtClean="0">
                <a:solidFill>
                  <a:schemeClr val="accent6"/>
                </a:solidFill>
              </a:rPr>
              <a:t> </a:t>
            </a:r>
            <a:r>
              <a:rPr lang="en-US" sz="1600" i="0" kern="0" dirty="0">
                <a:solidFill>
                  <a:schemeClr val="accent6"/>
                </a:solidFill>
              </a:rPr>
              <a:t>NF </a:t>
            </a:r>
            <a:r>
              <a:rPr lang="en-US" sz="1600" i="0" kern="0" dirty="0" smtClean="0">
                <a:solidFill>
                  <a:schemeClr val="accent6"/>
                </a:solidFill>
              </a:rPr>
              <a:t>2013)</a:t>
            </a:r>
            <a:endParaRPr lang="en-US" sz="1600" i="0" kern="0" dirty="0" smtClean="0">
              <a:solidFill>
                <a:schemeClr val="accent6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81600" y="6033437"/>
            <a:ext cx="387942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0" dirty="0" smtClean="0">
                <a:solidFill>
                  <a:srgbClr val="FF0000"/>
                </a:solidFill>
              </a:rPr>
              <a:t>(Partial) </a:t>
            </a:r>
            <a:r>
              <a:rPr lang="en-US" sz="1600" i="0" dirty="0" smtClean="0">
                <a:solidFill>
                  <a:srgbClr val="FF0000"/>
                </a:solidFill>
              </a:rPr>
              <a:t>detachment </a:t>
            </a:r>
            <a:r>
              <a:rPr lang="en-US" sz="1600" i="0" dirty="0" smtClean="0">
                <a:solidFill>
                  <a:srgbClr val="FF0000"/>
                </a:solidFill>
              </a:rPr>
              <a:t>projected </a:t>
            </a:r>
          </a:p>
          <a:p>
            <a:pPr algn="ctr">
              <a:lnSpc>
                <a:spcPct val="90000"/>
              </a:lnSpc>
            </a:pPr>
            <a:r>
              <a:rPr lang="en-US" sz="1600" i="0" dirty="0" smtClean="0">
                <a:solidFill>
                  <a:srgbClr val="FF0000"/>
                </a:solidFill>
              </a:rPr>
              <a:t>to reduce peak </a:t>
            </a:r>
            <a:r>
              <a:rPr lang="en-US" sz="1600" i="0" dirty="0" smtClean="0">
                <a:solidFill>
                  <a:srgbClr val="FF0000"/>
                </a:solidFill>
              </a:rPr>
              <a:t>q</a:t>
            </a:r>
            <a:r>
              <a:rPr lang="en-US" sz="1600" i="0" baseline="-25000" dirty="0" smtClean="0">
                <a:solidFill>
                  <a:srgbClr val="FF0000"/>
                </a:solidFill>
                <a:sym typeface="Symbol"/>
              </a:rPr>
              <a:t></a:t>
            </a:r>
            <a:r>
              <a:rPr lang="en-US" sz="1600" i="0" dirty="0" smtClean="0">
                <a:solidFill>
                  <a:srgbClr val="FF0000"/>
                </a:solidFill>
              </a:rPr>
              <a:t> </a:t>
            </a:r>
            <a:r>
              <a:rPr lang="en-US" sz="1600" i="0" dirty="0" smtClean="0">
                <a:solidFill>
                  <a:srgbClr val="FF0000"/>
                </a:solidFill>
              </a:rPr>
              <a:t>to </a:t>
            </a:r>
            <a:r>
              <a:rPr lang="en-US" sz="1600" i="0" dirty="0">
                <a:solidFill>
                  <a:srgbClr val="FF0000"/>
                </a:solidFill>
                <a:latin typeface="Arial"/>
                <a:cs typeface="Arial"/>
              </a:rPr>
              <a:t>&lt;</a:t>
            </a:r>
            <a: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600" i="0" dirty="0" smtClean="0">
                <a:solidFill>
                  <a:srgbClr val="FF0000"/>
                </a:solidFill>
              </a:rPr>
              <a:t>2MW/m</a:t>
            </a:r>
            <a:r>
              <a:rPr lang="en-US" sz="1600" i="0" baseline="30000" dirty="0" smtClean="0">
                <a:solidFill>
                  <a:srgbClr val="FF0000"/>
                </a:solidFill>
              </a:rPr>
              <a:t>2</a:t>
            </a:r>
            <a:endParaRPr lang="en-US" sz="1600" i="0" baseline="30000" dirty="0">
              <a:solidFill>
                <a:srgbClr val="FF0000"/>
              </a:solidFill>
            </a:endParaRPr>
          </a:p>
        </p:txBody>
      </p:sp>
      <p:sp>
        <p:nvSpPr>
          <p:cNvPr id="27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7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87682" y="1447800"/>
            <a:ext cx="4051518" cy="4598222"/>
            <a:chOff x="4434395" y="1360013"/>
            <a:chExt cx="4051518" cy="4598222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0" y="1360013"/>
              <a:ext cx="3913913" cy="4598222"/>
              <a:chOff x="4572000" y="1360013"/>
              <a:chExt cx="3913913" cy="459822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360013"/>
                <a:ext cx="3913913" cy="4598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942697" y="1383268"/>
                <a:ext cx="10583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0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Upstream</a:t>
                </a:r>
                <a:endParaRPr lang="en-US" sz="1800" i="0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4572000" y="1905000"/>
                <a:ext cx="381000" cy="1143000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4876800" y="3810000"/>
                <a:ext cx="381000" cy="1371600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562600" y="5105400"/>
                <a:ext cx="685800" cy="304800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458475" y="2133600"/>
              <a:ext cx="52289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0" dirty="0" err="1" smtClean="0"/>
                <a:t>T</a:t>
              </a:r>
              <a:r>
                <a:rPr lang="en-US" sz="2400" i="0" baseline="-25000" dirty="0" err="1" smtClean="0"/>
                <a:t>e</a:t>
              </a:r>
              <a:endParaRPr lang="en-US" sz="2400" i="0" dirty="0"/>
            </a:p>
            <a:p>
              <a:pPr algn="ctr"/>
              <a:r>
                <a:rPr lang="en-US" sz="1400" i="0" dirty="0" smtClean="0"/>
                <a:t>[eV]</a:t>
              </a:r>
              <a:endParaRPr lang="en-US" sz="1400" i="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34395" y="3998893"/>
              <a:ext cx="89960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0" dirty="0" smtClean="0"/>
                <a:t>Max.</a:t>
              </a:r>
            </a:p>
            <a:p>
              <a:pPr algn="ctr"/>
              <a:r>
                <a:rPr lang="en-US" sz="2000" i="0" dirty="0" smtClean="0"/>
                <a:t>q</a:t>
              </a:r>
              <a:r>
                <a:rPr lang="en-US" sz="2000" i="0" baseline="-25000" dirty="0" smtClean="0">
                  <a:sym typeface="Symbol"/>
                </a:rPr>
                <a:t></a:t>
              </a:r>
              <a:endParaRPr lang="en-US" sz="2000" i="0" dirty="0"/>
            </a:p>
            <a:p>
              <a:pPr algn="ctr"/>
              <a:r>
                <a:rPr lang="en-US" sz="1400" i="0" dirty="0" smtClean="0"/>
                <a:t>[MW/m</a:t>
              </a:r>
              <a:r>
                <a:rPr lang="en-US" sz="1400" i="0" baseline="30000" dirty="0" smtClean="0"/>
                <a:t>2</a:t>
              </a:r>
              <a:r>
                <a:rPr lang="en-US" sz="1400" i="0" dirty="0" smtClean="0"/>
                <a:t>]</a:t>
              </a:r>
              <a:endParaRPr lang="en-US" sz="1400" i="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38113" y="2274413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0" dirty="0" err="1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Divertor</a:t>
              </a:r>
              <a:endParaRPr lang="en-US" sz="1800" i="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1800" i="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Target</a:t>
              </a:r>
              <a:endParaRPr lang="en-US" sz="1800" i="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05084" y="4278868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Conducted</a:t>
              </a:r>
              <a:endParaRPr lang="en-US" sz="1800" i="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05500" y="5029200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Radiation</a:t>
              </a:r>
              <a:endParaRPr lang="en-US" sz="1800" i="0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5791200" y="1066800"/>
            <a:ext cx="3033365" cy="3429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i="0" kern="0" dirty="0" err="1" smtClean="0">
                <a:solidFill>
                  <a:schemeClr val="accent6"/>
                </a:solidFill>
                <a:latin typeface="Symbol" panose="05050102010706020507" pitchFamily="18" charset="2"/>
              </a:rPr>
              <a:t>l</a:t>
            </a:r>
            <a:r>
              <a:rPr lang="en-US" sz="1800" i="0" kern="0" baseline="-25000" dirty="0" err="1" smtClean="0">
                <a:solidFill>
                  <a:schemeClr val="accent6"/>
                </a:solidFill>
                <a:latin typeface="Arial Narrow" pitchFamily="34" charset="0"/>
              </a:rPr>
              <a:t>q</a:t>
            </a:r>
            <a:r>
              <a:rPr lang="en-US" sz="1800" i="0" kern="0" baseline="-25000" dirty="0" smtClean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en-US" sz="1800" i="0" kern="0" dirty="0" smtClean="0">
                <a:solidFill>
                  <a:schemeClr val="accent6"/>
                </a:solidFill>
                <a:latin typeface="Arial Narrow" pitchFamily="34" charset="0"/>
              </a:rPr>
              <a:t>≈ 1</a:t>
            </a:r>
            <a:r>
              <a:rPr lang="en-US" sz="1800" i="0" kern="0" dirty="0" smtClean="0">
                <a:solidFill>
                  <a:schemeClr val="accent6"/>
                </a:solidFill>
                <a:latin typeface="Arial Narrow" pitchFamily="34" charset="0"/>
              </a:rPr>
              <a:t>.2mm (J. </a:t>
            </a:r>
            <a:r>
              <a:rPr lang="en-US" sz="1800" i="0" kern="0" dirty="0" err="1" smtClean="0">
                <a:solidFill>
                  <a:schemeClr val="accent6"/>
                </a:solidFill>
                <a:latin typeface="Arial Narrow" pitchFamily="34" charset="0"/>
              </a:rPr>
              <a:t>Canik</a:t>
            </a:r>
            <a:r>
              <a:rPr lang="en-US" sz="1800" i="0" kern="0" dirty="0" smtClean="0">
                <a:solidFill>
                  <a:schemeClr val="accent6"/>
                </a:solidFill>
                <a:latin typeface="Arial Narrow" pitchFamily="34" charset="0"/>
              </a:rPr>
              <a:t> IEEE 2013)</a:t>
            </a:r>
            <a:endParaRPr lang="en-US" sz="1600" i="0" kern="0" dirty="0" smtClean="0">
              <a:solidFill>
                <a:schemeClr val="accent6"/>
              </a:solidFill>
              <a:latin typeface="Arial Narrow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3400" y="1785216"/>
            <a:ext cx="3657600" cy="4539384"/>
            <a:chOff x="533400" y="1066800"/>
            <a:chExt cx="3657600" cy="4539384"/>
          </a:xfrm>
        </p:grpSpPr>
        <p:pic>
          <p:nvPicPr>
            <p:cNvPr id="16384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24" y="1066800"/>
              <a:ext cx="3222858" cy="290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4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118643"/>
              <a:ext cx="3657600" cy="148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 bwMode="auto">
            <a:xfrm flipV="1">
              <a:off x="685800" y="4109192"/>
              <a:ext cx="987" cy="18516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685800" y="3906013"/>
              <a:ext cx="2332482" cy="20317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3018282" y="3782568"/>
              <a:ext cx="987" cy="12344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3573780" y="3906012"/>
              <a:ext cx="540033" cy="21263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3572793" y="3659124"/>
              <a:ext cx="987" cy="2468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2049474" y="4343400"/>
              <a:ext cx="1684326" cy="274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rgbClr val="FF0000"/>
                  </a:solidFill>
                </a:rPr>
                <a:t>Peak q</a:t>
              </a:r>
              <a:r>
                <a:rPr lang="en-US" sz="1600" i="0" baseline="-25000" dirty="0" smtClean="0">
                  <a:solidFill>
                    <a:srgbClr val="FF0000"/>
                  </a:solidFill>
                  <a:sym typeface="Symbol"/>
                </a:rPr>
                <a:t></a:t>
              </a:r>
              <a:r>
                <a:rPr lang="en-US" sz="1600" i="0" dirty="0" smtClean="0">
                  <a:solidFill>
                    <a:srgbClr val="FF0000"/>
                  </a:solidFill>
                </a:rPr>
                <a:t> &lt; 10MW/m</a:t>
              </a:r>
              <a:r>
                <a:rPr lang="en-US" sz="1600" i="0" baseline="30000" dirty="0" smtClean="0">
                  <a:solidFill>
                    <a:srgbClr val="FF0000"/>
                  </a:solidFill>
                </a:rPr>
                <a:t>2</a:t>
              </a:r>
              <a:endParaRPr lang="en-US" sz="1600" i="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58" name="Right Arrow 57"/>
            <p:cNvSpPr/>
            <p:nvPr/>
          </p:nvSpPr>
          <p:spPr bwMode="auto">
            <a:xfrm flipH="1">
              <a:off x="1838822" y="4405122"/>
              <a:ext cx="246887" cy="123444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flipV="1">
              <a:off x="4113813" y="4114800"/>
              <a:ext cx="987" cy="18516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018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0.5 MeV </a:t>
            </a:r>
            <a:r>
              <a:rPr lang="en-US" sz="2800" dirty="0"/>
              <a:t>NNBI </a:t>
            </a:r>
            <a:r>
              <a:rPr lang="en-US" sz="2800" dirty="0" smtClean="0"/>
              <a:t>favorable for heating and </a:t>
            </a:r>
            <a:br>
              <a:rPr lang="en-US" sz="2800" dirty="0" smtClean="0"/>
            </a:br>
            <a:r>
              <a:rPr lang="en-US" sz="2800" dirty="0" smtClean="0"/>
              <a:t>current drive (CD) for R=1.7m ST-FNSF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243296"/>
            <a:ext cx="4031343" cy="879475"/>
          </a:xfrm>
        </p:spPr>
        <p:txBody>
          <a:bodyPr rIns="0"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NBCD increases for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</a:t>
            </a:r>
            <a:r>
              <a:rPr lang="en-US" baseline="-250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inj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≤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0.5 MeV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but saturates for </a:t>
            </a:r>
            <a:r>
              <a:rPr lang="en-US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inj</a:t>
            </a:r>
            <a:r>
              <a:rPr lang="en-US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= 0.75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1MeV</a:t>
            </a:r>
            <a:endParaRPr lang="en-US" sz="900" dirty="0" smtClean="0">
              <a:solidFill>
                <a:srgbClr val="00808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85434" y="4646771"/>
            <a:ext cx="3324566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lnSpc>
                <a:spcPct val="90000"/>
              </a:lnSpc>
            </a:pPr>
            <a:r>
              <a:rPr lang="en-US" sz="1800" i="0" kern="0" dirty="0" smtClean="0">
                <a:latin typeface="Arial Narrow" panose="020B0606020202030204" pitchFamily="34" charset="0"/>
              </a:rPr>
              <a:t>Fixed target parameters in DD:</a:t>
            </a:r>
          </a:p>
          <a:p>
            <a:pPr marL="457200" lvl="1" indent="-228600">
              <a:lnSpc>
                <a:spcPct val="90000"/>
              </a:lnSpc>
            </a:pPr>
            <a:r>
              <a:rPr lang="en-US" sz="1400" i="0" kern="0" dirty="0" smtClean="0"/>
              <a:t>I</a:t>
            </a:r>
            <a:r>
              <a:rPr lang="en-US" sz="1400" i="0" kern="0" baseline="-25000" dirty="0" smtClean="0"/>
              <a:t>P</a:t>
            </a:r>
            <a:r>
              <a:rPr lang="en-US" sz="1400" i="0" kern="0" dirty="0" smtClean="0"/>
              <a:t> = 7.5MA, </a:t>
            </a:r>
            <a:r>
              <a:rPr lang="en-US" sz="1400" i="0" kern="0" dirty="0" err="1" smtClean="0">
                <a:latin typeface="Symbol" panose="05050102010706020507" pitchFamily="18" charset="2"/>
              </a:rPr>
              <a:t>b</a:t>
            </a:r>
            <a:r>
              <a:rPr lang="en-US" sz="1400" i="0" kern="0" baseline="-25000" dirty="0" err="1" smtClean="0"/>
              <a:t>N</a:t>
            </a:r>
            <a:r>
              <a:rPr lang="en-US" sz="1400" i="0" kern="0" dirty="0" smtClean="0"/>
              <a:t> = 4.5, l</a:t>
            </a:r>
            <a:r>
              <a:rPr lang="en-US" sz="1400" i="0" kern="0" baseline="-25000" dirty="0" smtClean="0"/>
              <a:t>i</a:t>
            </a:r>
            <a:r>
              <a:rPr lang="en-US" sz="1400" i="0" kern="0" dirty="0" smtClean="0"/>
              <a:t> = 0.5</a:t>
            </a:r>
          </a:p>
          <a:p>
            <a:pPr marL="457200" lvl="1" indent="-228600">
              <a:lnSpc>
                <a:spcPct val="90000"/>
              </a:lnSpc>
            </a:pPr>
            <a:r>
              <a:rPr lang="en-US" sz="1400" i="0" kern="0" dirty="0" smtClean="0"/>
              <a:t>n</a:t>
            </a:r>
            <a:r>
              <a:rPr lang="en-US" sz="1400" i="0" kern="0" baseline="-25000" dirty="0" smtClean="0"/>
              <a:t>e </a:t>
            </a:r>
            <a:r>
              <a:rPr lang="en-US" sz="1400" i="0" kern="0" dirty="0" smtClean="0"/>
              <a:t>/ </a:t>
            </a:r>
            <a:r>
              <a:rPr lang="en-US" sz="1400" i="0" kern="0" dirty="0" err="1" smtClean="0"/>
              <a:t>n</a:t>
            </a:r>
            <a:r>
              <a:rPr lang="en-US" sz="1400" i="0" kern="0" baseline="-25000" dirty="0" err="1" smtClean="0"/>
              <a:t>Greenwald</a:t>
            </a:r>
            <a:r>
              <a:rPr lang="en-US" sz="1400" i="0" kern="0" dirty="0" smtClean="0"/>
              <a:t> = 0.75, H</a:t>
            </a:r>
            <a:r>
              <a:rPr lang="en-US" sz="1400" i="0" kern="0" baseline="-25000" dirty="0" smtClean="0"/>
              <a:t>98y,2</a:t>
            </a:r>
            <a:r>
              <a:rPr lang="en-US" sz="1400" i="0" kern="0" dirty="0" smtClean="0"/>
              <a:t> = 1.5</a:t>
            </a:r>
          </a:p>
          <a:p>
            <a:pPr marL="457200" lvl="1" indent="-228600">
              <a:lnSpc>
                <a:spcPct val="90000"/>
              </a:lnSpc>
            </a:pPr>
            <a:r>
              <a:rPr lang="en-US" sz="1400" i="0" kern="0" dirty="0" smtClean="0"/>
              <a:t>A=1.75, R=1.7m, B</a:t>
            </a:r>
            <a:r>
              <a:rPr lang="en-US" sz="1400" i="0" kern="0" baseline="-25000" dirty="0" smtClean="0"/>
              <a:t>T </a:t>
            </a:r>
            <a:r>
              <a:rPr lang="en-US" sz="1400" i="0" kern="0" dirty="0" smtClean="0"/>
              <a:t>= 3T, </a:t>
            </a:r>
            <a:r>
              <a:rPr lang="en-US" sz="1400" i="0" kern="0" dirty="0" smtClean="0">
                <a:latin typeface="Symbol" panose="05050102010706020507" pitchFamily="18" charset="2"/>
              </a:rPr>
              <a:t>k</a:t>
            </a:r>
            <a:r>
              <a:rPr lang="en-US" sz="1400" i="0" kern="0" dirty="0" smtClean="0"/>
              <a:t> = 2.8</a:t>
            </a:r>
          </a:p>
          <a:p>
            <a:pPr marL="457200" lvl="1" indent="-228600">
              <a:lnSpc>
                <a:spcPct val="90000"/>
              </a:lnSpc>
            </a:pPr>
            <a:r>
              <a:rPr lang="en-US" sz="1400" i="0" kern="0" dirty="0" smtClean="0">
                <a:sym typeface="Symbol"/>
              </a:rPr>
              <a:t></a:t>
            </a:r>
            <a:r>
              <a:rPr lang="en-US" sz="1400" i="0" kern="0" dirty="0" err="1" smtClean="0">
                <a:sym typeface="Symbol"/>
              </a:rPr>
              <a:t>T</a:t>
            </a:r>
            <a:r>
              <a:rPr lang="en-US" sz="1400" i="0" kern="0" baseline="-25000" dirty="0" err="1" smtClean="0">
                <a:sym typeface="Symbol"/>
              </a:rPr>
              <a:t>e</a:t>
            </a:r>
            <a:r>
              <a:rPr lang="en-US" sz="1400" i="0" kern="0" dirty="0" smtClean="0">
                <a:sym typeface="Symbol"/>
              </a:rPr>
              <a:t>=5.8keV, </a:t>
            </a:r>
            <a:r>
              <a:rPr lang="en-US" sz="1400" i="0" kern="0" dirty="0" err="1" smtClean="0">
                <a:sym typeface="Symbol"/>
              </a:rPr>
              <a:t>T</a:t>
            </a:r>
            <a:r>
              <a:rPr lang="en-US" sz="1400" i="0" kern="0" baseline="-25000" dirty="0" err="1" smtClean="0">
                <a:sym typeface="Symbol"/>
              </a:rPr>
              <a:t>i</a:t>
            </a:r>
            <a:r>
              <a:rPr lang="en-US" sz="1400" i="0" kern="0" dirty="0" smtClean="0">
                <a:sym typeface="Symbol"/>
              </a:rPr>
              <a:t>=7.4keV</a:t>
            </a:r>
            <a:endParaRPr lang="en-US" sz="1400" i="0" kern="0" dirty="0" smtClean="0"/>
          </a:p>
          <a:p>
            <a:pPr lvl="1">
              <a:lnSpc>
                <a:spcPct val="90000"/>
              </a:lnSpc>
            </a:pPr>
            <a:endParaRPr lang="en-US" sz="1600" i="0" kern="0" dirty="0" smtClean="0"/>
          </a:p>
          <a:p>
            <a:pPr>
              <a:lnSpc>
                <a:spcPct val="90000"/>
              </a:lnSpc>
              <a:buFont typeface="Wingdings"/>
              <a:buChar char="à"/>
            </a:pPr>
            <a:endParaRPr lang="en-US" sz="700" i="0" kern="0" dirty="0" smtClean="0">
              <a:solidFill>
                <a:srgbClr val="00808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608906" y="4646770"/>
            <a:ext cx="4230294" cy="8396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800" i="0" kern="0" dirty="0" smtClean="0">
                <a:latin typeface="Arial Narrow" panose="020B0606020202030204" pitchFamily="34" charset="0"/>
              </a:rPr>
              <a:t>Optimal tangency radii: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800" i="0" kern="0" dirty="0" smtClean="0">
                <a:latin typeface="Arial Narrow" panose="020B0606020202030204" pitchFamily="34" charset="0"/>
              </a:rPr>
              <a:t>1.7m ≤ </a:t>
            </a:r>
            <a:r>
              <a:rPr lang="en-US" sz="2800" i="0" kern="0" dirty="0" err="1" smtClean="0">
                <a:latin typeface="Arial Narrow" panose="020B0606020202030204" pitchFamily="34" charset="0"/>
              </a:rPr>
              <a:t>R</a:t>
            </a:r>
            <a:r>
              <a:rPr lang="en-US" sz="2800" i="0" kern="0" baseline="-25000" dirty="0" err="1" smtClean="0">
                <a:latin typeface="Arial Narrow" panose="020B0606020202030204" pitchFamily="34" charset="0"/>
              </a:rPr>
              <a:t>tan</a:t>
            </a:r>
            <a:r>
              <a:rPr lang="en-US" sz="2800" i="0" kern="0" dirty="0" smtClean="0">
                <a:latin typeface="Arial Narrow" panose="020B0606020202030204" pitchFamily="34" charset="0"/>
              </a:rPr>
              <a:t> ≤ 2.4m</a:t>
            </a:r>
            <a:endParaRPr lang="en-US" sz="1000" i="0" kern="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5680604"/>
            <a:ext cx="144780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i="0" dirty="0" smtClean="0">
                <a:latin typeface="Arial Narrow" panose="020B0606020202030204" pitchFamily="34" charset="0"/>
              </a:rPr>
              <a:t>Control q(0), </a:t>
            </a:r>
            <a:r>
              <a:rPr lang="en-US" sz="2400" i="0" dirty="0" err="1" smtClean="0">
                <a:latin typeface="Arial Narrow" panose="020B0606020202030204" pitchFamily="34" charset="0"/>
              </a:rPr>
              <a:t>q</a:t>
            </a:r>
            <a:r>
              <a:rPr lang="en-US" sz="2400" i="0" baseline="-25000" dirty="0" err="1" smtClean="0">
                <a:latin typeface="Arial Narrow" panose="020B0606020202030204" pitchFamily="34" charset="0"/>
              </a:rPr>
              <a:t>min</a:t>
            </a:r>
            <a:endParaRPr lang="en-US" sz="2400" i="0" baseline="-25000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0" y="5717537"/>
            <a:ext cx="15240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i="0" dirty="0" smtClean="0">
                <a:latin typeface="Arial Narrow" panose="020B0606020202030204" pitchFamily="34" charset="0"/>
              </a:rPr>
              <a:t>Shine-thru limit</a:t>
            </a:r>
            <a:endParaRPr lang="en-US" sz="2400" i="0" dirty="0">
              <a:latin typeface="Arial Narrow" panose="020B0606020202030204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6200000">
            <a:off x="5626827" y="5422174"/>
            <a:ext cx="304799" cy="280853"/>
          </a:xfrm>
          <a:prstGeom prst="rightArrow">
            <a:avLst>
              <a:gd name="adj1" fmla="val 73333"/>
              <a:gd name="adj2" fmla="val 50000"/>
            </a:avLst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6200000">
            <a:off x="7455628" y="5422174"/>
            <a:ext cx="304798" cy="280853"/>
          </a:xfrm>
          <a:prstGeom prst="rightArrow">
            <a:avLst>
              <a:gd name="adj1" fmla="val 73333"/>
              <a:gd name="adj2" fmla="val 50000"/>
            </a:avLst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ontent Placeholder 2"/>
          <p:cNvSpPr txBox="1">
            <a:spLocks/>
          </p:cNvSpPr>
          <p:nvPr/>
        </p:nvSpPr>
        <p:spPr bwMode="auto">
          <a:xfrm>
            <a:off x="5029200" y="3427571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i="0" kern="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Maximum efficiency: </a:t>
            </a:r>
            <a:r>
              <a:rPr lang="en-US" b="0" i="0" kern="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</a:t>
            </a:r>
            <a:r>
              <a:rPr lang="en-US" b="0" i="0" kern="0" baseline="-250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tan</a:t>
            </a:r>
            <a:r>
              <a:rPr lang="en-US" b="0" i="0" kern="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=2.3-2.4m</a:t>
            </a: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" y="1066800"/>
            <a:ext cx="4937132" cy="350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Straight Arrow Connector 106"/>
          <p:cNvCxnSpPr/>
          <p:nvPr/>
        </p:nvCxnSpPr>
        <p:spPr bwMode="auto">
          <a:xfrm flipH="1" flipV="1">
            <a:off x="4191126" y="1751171"/>
            <a:ext cx="380874" cy="1915886"/>
          </a:xfrm>
          <a:prstGeom prst="straightConnector1">
            <a:avLst/>
          </a:prstGeom>
          <a:noFill/>
          <a:ln w="444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8" name="Right Brace 107"/>
          <p:cNvSpPr/>
          <p:nvPr/>
        </p:nvSpPr>
        <p:spPr bwMode="auto">
          <a:xfrm>
            <a:off x="4823895" y="1941671"/>
            <a:ext cx="304800" cy="1104900"/>
          </a:xfrm>
          <a:prstGeom prst="rightBrace">
            <a:avLst>
              <a:gd name="adj1" fmla="val 22781"/>
              <a:gd name="adj2" fmla="val 46724"/>
            </a:avLst>
          </a:prstGeom>
          <a:noFill/>
          <a:ln w="444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 bwMode="auto">
          <a:xfrm flipH="1">
            <a:off x="4546318" y="3667057"/>
            <a:ext cx="429977" cy="0"/>
          </a:xfrm>
          <a:prstGeom prst="straightConnector1">
            <a:avLst/>
          </a:prstGeom>
          <a:noFill/>
          <a:ln w="444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 flipH="1">
            <a:off x="1435736" y="2589371"/>
            <a:ext cx="609599" cy="193675"/>
          </a:xfrm>
          <a:prstGeom prst="straightConnector1">
            <a:avLst/>
          </a:prstGeom>
          <a:noFill/>
          <a:ln w="762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flipH="1">
            <a:off x="2045336" y="2494121"/>
            <a:ext cx="346220" cy="95250"/>
          </a:xfrm>
          <a:prstGeom prst="straightConnector1">
            <a:avLst/>
          </a:prstGeom>
          <a:noFill/>
          <a:ln w="762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 flipH="1">
            <a:off x="2391556" y="2055971"/>
            <a:ext cx="796780" cy="438150"/>
          </a:xfrm>
          <a:prstGeom prst="straightConnector1">
            <a:avLst/>
          </a:prstGeom>
          <a:noFill/>
          <a:ln w="762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 flipH="1">
            <a:off x="3178429" y="1903571"/>
            <a:ext cx="390906" cy="155575"/>
          </a:xfrm>
          <a:prstGeom prst="straightConnector1">
            <a:avLst/>
          </a:prstGeom>
          <a:noFill/>
          <a:ln w="762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H="1">
            <a:off x="3559809" y="1751171"/>
            <a:ext cx="475488" cy="152400"/>
          </a:xfrm>
          <a:prstGeom prst="straightConnector1">
            <a:avLst/>
          </a:prstGeom>
          <a:noFill/>
          <a:ln w="762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flipH="1">
            <a:off x="4026534" y="1751171"/>
            <a:ext cx="329184" cy="0"/>
          </a:xfrm>
          <a:prstGeom prst="straightConnector1">
            <a:avLst/>
          </a:prstGeom>
          <a:noFill/>
          <a:ln w="762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Arrow Connector 116"/>
          <p:cNvCxnSpPr/>
          <p:nvPr/>
        </p:nvCxnSpPr>
        <p:spPr bwMode="auto">
          <a:xfrm flipH="1" flipV="1">
            <a:off x="4337431" y="1749583"/>
            <a:ext cx="423875" cy="306388"/>
          </a:xfrm>
          <a:prstGeom prst="straightConnector1">
            <a:avLst/>
          </a:prstGeom>
          <a:noFill/>
          <a:ln w="762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TextBox 117"/>
          <p:cNvSpPr txBox="1"/>
          <p:nvPr/>
        </p:nvSpPr>
        <p:spPr>
          <a:xfrm>
            <a:off x="963295" y="2647950"/>
            <a:ext cx="4572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i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0.50</a:t>
            </a:r>
            <a:endParaRPr lang="en-US" sz="1600" i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8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/>
              <a:t>F</a:t>
            </a:r>
            <a:r>
              <a:rPr lang="en-US" sz="2800" dirty="0" smtClean="0"/>
              <a:t>ree-boundary TRANSP/NUBEAM used to compute profiles for 100% non-inductive plasmas with Q</a:t>
            </a:r>
            <a:r>
              <a:rPr lang="en-US" sz="2800" baseline="-25000" dirty="0" smtClean="0"/>
              <a:t>DT </a:t>
            </a:r>
            <a:r>
              <a:rPr lang="en-US" sz="2800" dirty="0" smtClean="0"/>
              <a:t>~2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396228"/>
            <a:ext cx="3124200" cy="401397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168275" indent="-168275"/>
            <a:r>
              <a:rPr lang="en-US" sz="2000" b="1" dirty="0" smtClean="0">
                <a:solidFill>
                  <a:srgbClr val="FF0000"/>
                </a:solidFill>
              </a:rPr>
              <a:t>Neoclassical </a:t>
            </a:r>
            <a:r>
              <a:rPr lang="en-US" sz="20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ion</a:t>
            </a:r>
            <a:endParaRPr lang="en-US" sz="2000" b="1" baseline="-25000" dirty="0" smtClean="0">
              <a:solidFill>
                <a:srgbClr val="FF0000"/>
              </a:solidFill>
            </a:endParaRPr>
          </a:p>
          <a:p>
            <a:pPr marL="168275" indent="-168275"/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 / </a:t>
            </a:r>
            <a:r>
              <a:rPr lang="en-US" sz="2000" b="1" dirty="0" err="1" smtClean="0">
                <a:solidFill>
                  <a:srgbClr val="FF0000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Greenwald</a:t>
            </a:r>
            <a:r>
              <a:rPr lang="en-US" sz="2000" b="1" dirty="0" smtClean="0">
                <a:solidFill>
                  <a:srgbClr val="FF0000"/>
                </a:solidFill>
              </a:rPr>
              <a:t> = 0.7</a:t>
            </a:r>
          </a:p>
          <a:p>
            <a:pPr marL="168275" indent="-168275"/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</a:rPr>
              <a:t>98,y2 </a:t>
            </a:r>
            <a:r>
              <a:rPr lang="en-US" sz="2000" b="1" dirty="0">
                <a:solidFill>
                  <a:srgbClr val="FF0000"/>
                </a:solidFill>
              </a:rPr>
              <a:t>= 1.4</a:t>
            </a:r>
          </a:p>
          <a:p>
            <a:pPr marL="168275" indent="-168275"/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</a:rPr>
              <a:t> = 8.9MA, B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 = 2.9T</a:t>
            </a:r>
          </a:p>
          <a:p>
            <a:pPr marL="168275" indent="-168275"/>
            <a:r>
              <a:rPr lang="en-US" sz="2000" b="1" dirty="0" err="1">
                <a:solidFill>
                  <a:srgbClr val="FF0000"/>
                </a:solidFill>
              </a:rPr>
              <a:t>f</a:t>
            </a:r>
            <a:r>
              <a:rPr lang="en-US" sz="2000" b="1" baseline="-25000" dirty="0" err="1">
                <a:solidFill>
                  <a:srgbClr val="FF0000"/>
                </a:solidFill>
              </a:rPr>
              <a:t>NICD</a:t>
            </a:r>
            <a:r>
              <a:rPr lang="en-US" sz="2000" b="1" dirty="0">
                <a:solidFill>
                  <a:srgbClr val="FF0000"/>
                </a:solidFill>
              </a:rPr>
              <a:t> = 100%, </a:t>
            </a:r>
            <a:r>
              <a:rPr lang="en-US" sz="2000" b="1" dirty="0" err="1">
                <a:solidFill>
                  <a:srgbClr val="FF0000"/>
                </a:solidFill>
              </a:rPr>
              <a:t>f</a:t>
            </a:r>
            <a:r>
              <a:rPr lang="en-US" sz="2000" b="1" baseline="-25000" dirty="0" err="1">
                <a:solidFill>
                  <a:srgbClr val="FF0000"/>
                </a:solidFill>
              </a:rPr>
              <a:t>BS</a:t>
            </a:r>
            <a:r>
              <a:rPr lang="en-US" sz="2000" b="1" baseline="-25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 65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endParaRPr lang="en-US" sz="2000" b="1" dirty="0" smtClean="0"/>
          </a:p>
          <a:p>
            <a:pPr marL="168275" indent="-168275"/>
            <a:r>
              <a:rPr lang="en-US" sz="2000" b="1" dirty="0" smtClean="0"/>
              <a:t>P</a:t>
            </a:r>
            <a:r>
              <a:rPr lang="en-US" sz="2000" b="1" baseline="-25000" dirty="0" smtClean="0"/>
              <a:t>NNBI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smtClean="0"/>
              <a:t>80MW (0.5MeV)</a:t>
            </a:r>
          </a:p>
          <a:p>
            <a:pPr marL="168275" indent="-168275"/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fus</a:t>
            </a:r>
            <a:r>
              <a:rPr lang="en-US" sz="2000" b="1" dirty="0" smtClean="0"/>
              <a:t> </a:t>
            </a:r>
            <a:r>
              <a:rPr lang="en-US" sz="2000" b="1" dirty="0"/>
              <a:t>= 200MW </a:t>
            </a:r>
            <a:r>
              <a:rPr lang="en-US" sz="2000" dirty="0">
                <a:latin typeface="Arial Narrow" panose="020B0606020202030204" pitchFamily="34" charset="0"/>
              </a:rPr>
              <a:t>(50-50 DT</a:t>
            </a:r>
            <a:r>
              <a:rPr lang="en-US" sz="2000" dirty="0" smtClean="0">
                <a:latin typeface="Arial Narrow" panose="020B0606020202030204" pitchFamily="34" charset="0"/>
              </a:rPr>
              <a:t>)</a:t>
            </a:r>
          </a:p>
          <a:p>
            <a:pPr marL="347663" lvl="1" indent="-173038"/>
            <a:r>
              <a:rPr lang="en-US" sz="1600" b="1" dirty="0" smtClean="0"/>
              <a:t>2.6</a:t>
            </a:r>
            <a:r>
              <a:rPr lang="en-US" sz="1600" b="1" dirty="0"/>
              <a:t>% alpha bad orbit loss</a:t>
            </a:r>
          </a:p>
          <a:p>
            <a:pPr marL="168275" indent="-168275"/>
            <a:r>
              <a:rPr lang="en-US" sz="2000" b="1" dirty="0"/>
              <a:t>Q</a:t>
            </a:r>
            <a:r>
              <a:rPr lang="en-US" sz="2000" b="1" baseline="-25000" dirty="0"/>
              <a:t>DT</a:t>
            </a:r>
            <a:r>
              <a:rPr lang="en-US" sz="2000" b="1" dirty="0"/>
              <a:t> = </a:t>
            </a:r>
            <a:r>
              <a:rPr lang="en-US" sz="2000" b="1" dirty="0" smtClean="0"/>
              <a:t>2.5</a:t>
            </a:r>
            <a:endParaRPr lang="en-US" sz="1100" dirty="0" smtClean="0"/>
          </a:p>
          <a:p>
            <a:pPr marL="168275" indent="-168275"/>
            <a:r>
              <a:rPr lang="en-US" sz="2000" b="1" dirty="0" smtClean="0"/>
              <a:t> </a:t>
            </a:r>
            <a:r>
              <a:rPr lang="en-US" sz="2000" b="1" dirty="0" err="1" smtClean="0">
                <a:latin typeface="Symbol" panose="05050102010706020507" pitchFamily="18" charset="2"/>
              </a:rPr>
              <a:t>b</a:t>
            </a:r>
            <a:r>
              <a:rPr lang="en-US" sz="2000" b="1" baseline="-25000" dirty="0" err="1" smtClean="0"/>
              <a:t>N</a:t>
            </a:r>
            <a:r>
              <a:rPr lang="en-US" sz="2000" b="1" dirty="0" smtClean="0"/>
              <a:t> = 5.5, </a:t>
            </a:r>
            <a:r>
              <a:rPr lang="en-US" sz="2000" b="1" dirty="0" err="1" smtClean="0"/>
              <a:t>W</a:t>
            </a:r>
            <a:r>
              <a:rPr lang="en-US" sz="2000" b="1" baseline="-25000" dirty="0" err="1" smtClean="0"/>
              <a:t>tot</a:t>
            </a:r>
            <a:r>
              <a:rPr lang="en-US" sz="2000" b="1" dirty="0" smtClean="0"/>
              <a:t> = 58MJ</a:t>
            </a:r>
          </a:p>
          <a:p>
            <a:pPr marL="347663" lvl="1" indent="-173038"/>
            <a:r>
              <a:rPr lang="en-US" sz="1600" b="1" dirty="0" err="1" smtClean="0"/>
              <a:t>W</a:t>
            </a:r>
            <a:r>
              <a:rPr lang="en-US" sz="1600" b="1" baseline="-25000" dirty="0" err="1" smtClean="0"/>
              <a:t>fast</a:t>
            </a:r>
            <a:r>
              <a:rPr lang="en-US" sz="1600" b="1" dirty="0" smtClean="0"/>
              <a:t> / </a:t>
            </a:r>
            <a:r>
              <a:rPr lang="en-US" sz="1600" b="1" dirty="0" err="1" smtClean="0"/>
              <a:t>W</a:t>
            </a:r>
            <a:r>
              <a:rPr lang="en-US" sz="1600" b="1" baseline="-25000" dirty="0" err="1" smtClean="0"/>
              <a:t>tot</a:t>
            </a:r>
            <a:r>
              <a:rPr lang="en-US" sz="1600" b="1" dirty="0" smtClean="0"/>
              <a:t> = 14%</a:t>
            </a: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" y="1143000"/>
            <a:ext cx="556618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40" y="2971800"/>
            <a:ext cx="13811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 rot="17187908">
            <a:off x="3471146" y="5214064"/>
            <a:ext cx="1003120" cy="151308"/>
          </a:xfrm>
          <a:prstGeom prst="rightArrow">
            <a:avLst>
              <a:gd name="adj1" fmla="val 73333"/>
              <a:gd name="adj2" fmla="val 50000"/>
            </a:avLst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895600" y="58674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68275" indent="-168275">
              <a:lnSpc>
                <a:spcPct val="85000"/>
              </a:lnSpc>
            </a:pPr>
            <a:r>
              <a:rPr lang="en-US" sz="2000" b="1" i="0" kern="0" dirty="0" smtClean="0">
                <a:solidFill>
                  <a:schemeClr val="accent2"/>
                </a:solidFill>
              </a:rPr>
              <a:t>Maintain </a:t>
            </a:r>
            <a:r>
              <a:rPr lang="en-US" sz="2000" b="1" i="0" kern="0" dirty="0" err="1" smtClean="0">
                <a:solidFill>
                  <a:schemeClr val="accent2"/>
                </a:solidFill>
              </a:rPr>
              <a:t>q</a:t>
            </a:r>
            <a:r>
              <a:rPr lang="en-US" sz="2000" b="1" i="0" kern="0" baseline="-25000" dirty="0" err="1" smtClean="0">
                <a:solidFill>
                  <a:schemeClr val="accent2"/>
                </a:solidFill>
              </a:rPr>
              <a:t>min</a:t>
            </a:r>
            <a:r>
              <a:rPr lang="en-US" sz="2000" b="1" i="0" kern="0" dirty="0" smtClean="0">
                <a:solidFill>
                  <a:schemeClr val="accent2"/>
                </a:solidFill>
              </a:rPr>
              <a:t> &gt; 2</a:t>
            </a:r>
          </a:p>
          <a:p>
            <a:pPr marL="168275" indent="-168275">
              <a:lnSpc>
                <a:spcPct val="85000"/>
              </a:lnSpc>
            </a:pPr>
            <a:r>
              <a:rPr lang="en-US" sz="2000" i="0" kern="0" dirty="0" smtClean="0">
                <a:solidFill>
                  <a:schemeClr val="accent2"/>
                </a:solidFill>
              </a:rPr>
              <a:t>q(0) / </a:t>
            </a:r>
            <a:r>
              <a:rPr lang="en-US" sz="2000" i="0" kern="0" dirty="0" err="1" smtClean="0">
                <a:solidFill>
                  <a:schemeClr val="accent2"/>
                </a:solidFill>
              </a:rPr>
              <a:t>q</a:t>
            </a:r>
            <a:r>
              <a:rPr lang="en-US" sz="2000" i="0" kern="0" baseline="-25000" dirty="0" err="1" smtClean="0">
                <a:solidFill>
                  <a:schemeClr val="accent2"/>
                </a:solidFill>
              </a:rPr>
              <a:t>min</a:t>
            </a:r>
            <a:r>
              <a:rPr lang="en-US" sz="2000" b="1" i="0" kern="0" dirty="0" smtClean="0">
                <a:solidFill>
                  <a:schemeClr val="accent2"/>
                </a:solidFill>
              </a:rPr>
              <a:t> controllabl</a:t>
            </a:r>
            <a:r>
              <a:rPr lang="en-US" sz="2000" i="0" kern="0" dirty="0" smtClean="0">
                <a:solidFill>
                  <a:schemeClr val="accent2"/>
                </a:solidFill>
              </a:rPr>
              <a:t>e via </a:t>
            </a:r>
            <a:r>
              <a:rPr lang="en-US" sz="2000" i="0" kern="0" dirty="0" err="1" smtClean="0">
                <a:solidFill>
                  <a:schemeClr val="accent2"/>
                </a:solidFill>
              </a:rPr>
              <a:t>R</a:t>
            </a:r>
            <a:r>
              <a:rPr lang="en-US" sz="2000" i="0" kern="0" baseline="-25000" dirty="0" err="1" smtClean="0">
                <a:solidFill>
                  <a:schemeClr val="accent2"/>
                </a:solidFill>
              </a:rPr>
              <a:t>tan</a:t>
            </a:r>
            <a:r>
              <a:rPr lang="en-US" sz="2000" i="0" kern="0" dirty="0" smtClean="0">
                <a:solidFill>
                  <a:schemeClr val="accent2"/>
                </a:solidFill>
              </a:rPr>
              <a:t> and density</a:t>
            </a:r>
            <a:endParaRPr lang="en-US" sz="2000" b="1" i="0" kern="0" baseline="-25000" dirty="0">
              <a:solidFill>
                <a:schemeClr val="accent2"/>
              </a:solidFill>
            </a:endParaRPr>
          </a:p>
        </p:txBody>
      </p:sp>
      <p:sp>
        <p:nvSpPr>
          <p:cNvPr id="9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9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noFill/>
        <a:ln w="76200" cap="flat" cmpd="sng" algn="ctr">
          <a:solidFill>
            <a:schemeClr val="accent5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80794</TotalTime>
  <Words>1844</Words>
  <Application>Microsoft Office PowerPoint</Application>
  <PresentationFormat>On-screen Show (4:3)</PresentationFormat>
  <Paragraphs>359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Blank Presentation</vt:lpstr>
      <vt:lpstr>PowerPoint Presentation</vt:lpstr>
      <vt:lpstr>There are several possible pathways  from ITER to a commercial fusion power plant</vt:lpstr>
      <vt:lpstr>This talk considers possible spherical tokamak (ST) Fusion Nuclear Science Facility (FNSF) options</vt:lpstr>
      <vt:lpstr>Overview</vt:lpstr>
      <vt:lpstr>Outline</vt:lpstr>
      <vt:lpstr>PF coil set identified that supports combined  Super-X + snowflake divertor for range of equilibria</vt:lpstr>
      <vt:lpstr>Up/down-symmetric Super-X/snowflake projected to  maintain peak divertor heat flux below material limits</vt:lpstr>
      <vt:lpstr>0.5 MeV NNBI favorable for heating and  current drive (CD) for R=1.7m ST-FNSF</vt:lpstr>
      <vt:lpstr>Free-boundary TRANSP/NUBEAM used to compute profiles for 100% non-inductive plasmas with QDT ~2</vt:lpstr>
      <vt:lpstr>Outline</vt:lpstr>
      <vt:lpstr>PowerPoint Presentation</vt:lpstr>
      <vt:lpstr>ST-FNSF shielding and TBR analyzed with  sophisticated 3-D neutronics codes </vt:lpstr>
      <vt:lpstr>Two sizes (R=1.7m, 1m) assessed for shielding, TBR</vt:lpstr>
      <vt:lpstr>Peak Damage at OB FW and Insulator of Cu Magnets</vt:lpstr>
      <vt:lpstr>Mapping of dpa and FW/blanket lifetime (R=1.7 m Device)</vt:lpstr>
      <vt:lpstr>TBR contributions by blanket region</vt:lpstr>
      <vt:lpstr>Impact of TBM, MTM, NBI ports on TBR</vt:lpstr>
      <vt:lpstr>Options to increase TBR &gt; 1</vt:lpstr>
      <vt:lpstr>R0 = 1m ST-FNSF achieves TBR = 0.88</vt:lpstr>
      <vt:lpstr>Summary:  R = 1m and 1.7m STs with Γn = 1MW/m2 and QDT = 1-2 assessed for FNS mission</vt:lpstr>
      <vt:lpstr>PowerPoint Presentation</vt:lpstr>
      <vt:lpstr>FNSF center-stack can build upon NSTX-U design  and incorporate NSTX stability results</vt:lpstr>
      <vt:lpstr>PowerPoint Presentation</vt:lpstr>
      <vt:lpstr>PF coil currents and current densities</vt:lpstr>
      <vt:lpstr>PowerPoint Presentation</vt:lpstr>
      <vt:lpstr>Summary of ST-FNSF TBR vs. device size </vt:lpstr>
      <vt:lpstr>MgO insulation appears to have good  radiation resistance for divertor PF coils</vt:lpstr>
      <vt:lpstr>Up/down-symmetric Super-X/snowflake  q-divertor &lt; 10MW/m2   even under attached conditions (if integral heat-flux width lq-int &gt; 2mm)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Jonathan E. Menard</cp:lastModifiedBy>
  <cp:revision>12912</cp:revision>
  <dcterms:created xsi:type="dcterms:W3CDTF">2003-10-01T16:23:57Z</dcterms:created>
  <dcterms:modified xsi:type="dcterms:W3CDTF">2014-11-10T04:12:58Z</dcterms:modified>
</cp:coreProperties>
</file>