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1" r:id="rId5"/>
    <p:sldId id="265" r:id="rId6"/>
    <p:sldId id="266" r:id="rId7"/>
    <p:sldId id="267" r:id="rId8"/>
    <p:sldId id="272" r:id="rId9"/>
    <p:sldId id="273" r:id="rId10"/>
    <p:sldId id="271" r:id="rId11"/>
    <p:sldId id="274" r:id="rId12"/>
    <p:sldId id="275" r:id="rId13"/>
    <p:sldId id="276" r:id="rId14"/>
    <p:sldId id="268" r:id="rId15"/>
    <p:sldId id="277" r:id="rId16"/>
    <p:sldId id="278" r:id="rId17"/>
    <p:sldId id="279" r:id="rId18"/>
    <p:sldId id="269" r:id="rId19"/>
    <p:sldId id="262" r:id="rId20"/>
    <p:sldId id="263" r:id="rId21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6EA7"/>
    <a:srgbClr val="2F5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475" y="-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B302E77-4F5B-4C7E-B582-794E17425C0C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74AD7C78-DAFF-414F-B953-E97010CB6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3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9347E-BE0B-49F7-896E-508644C5F3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9347E-BE0B-49F7-896E-508644C5F3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4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FFDDC-59CC-4602-A25F-9C8A620216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58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FFDDC-59CC-4602-A25F-9C8A620216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5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FFDDC-59CC-4602-A25F-9C8A620216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5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EA741-1F05-4F07-886B-C70A43895552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5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2EB9-B25A-4DA6-B074-B758C55955A7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6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C8D8E-A1B6-4F37-AE0D-4A41FD9F1938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86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4C1D-FD45-430C-8BCB-FE05A2758DD4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1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65347-6A2A-49A0-B574-11632BADC50B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0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663CF-81DC-470A-905F-7F57B3603F28}" type="datetime1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8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C9CC1-812C-4C1F-A3DD-9222DE7AD1ED}" type="datetime1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4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63D7-4D3D-43D6-886C-9C3E7DD62DB0}" type="datetime1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9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CE192-ECA1-4549-8C1B-DC61060458FF}" type="datetime1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1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CA93-8267-4FCA-94D9-AE09EE9F0267}" type="datetime1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429A6-0F60-46CA-A654-DB0201C9EEDA}" type="datetime1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67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EBD98-DC45-4636-9588-41026C47F351}" type="datetime1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CA1CB-F9CA-429D-AAAF-A6D895A2F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7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19" y="685800"/>
            <a:ext cx="5638800" cy="5496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447800"/>
            <a:ext cx="3886200" cy="1527175"/>
          </a:xfrm>
          <a:effectLst>
            <a:outerShdw blurRad="50800" dist="50800" dir="5400000" sx="1000" sy="1000" algn="ctr" rotWithShape="0">
              <a:srgbClr val="000000">
                <a:alpha val="51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F6EA7"/>
                </a:solidFill>
              </a:rPr>
              <a:t>PPPL ST-FNSF</a:t>
            </a:r>
            <a:br>
              <a:rPr lang="en-US" sz="3600" b="1" dirty="0" smtClean="0">
                <a:solidFill>
                  <a:srgbClr val="3F6EA7"/>
                </a:solidFill>
              </a:rPr>
            </a:br>
            <a:r>
              <a:rPr lang="en-US" sz="2400" b="1" dirty="0" smtClean="0">
                <a:solidFill>
                  <a:srgbClr val="3F6EA7"/>
                </a:solidFill>
              </a:rPr>
              <a:t>Engineering Design Details</a:t>
            </a:r>
            <a:endParaRPr lang="en-US" sz="2400" b="1" dirty="0">
              <a:solidFill>
                <a:srgbClr val="3F6EA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2667000" cy="1752600"/>
          </a:xfrm>
        </p:spPr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Brown</a:t>
            </a:r>
          </a:p>
          <a:p>
            <a:endParaRPr lang="en-US" sz="24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TOFE Conference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10, 2014</a:t>
            </a: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1" y="5638800"/>
            <a:ext cx="1098429" cy="6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6" descr="1405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0" y="609600"/>
            <a:ext cx="169386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UW_huge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1"/>
          <a:stretch>
            <a:fillRect/>
          </a:stretch>
        </p:blipFill>
        <p:spPr bwMode="auto">
          <a:xfrm>
            <a:off x="28117800" y="3581400"/>
            <a:ext cx="4343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875311" y="5515901"/>
            <a:ext cx="856615" cy="910780"/>
            <a:chOff x="2743200" y="895350"/>
            <a:chExt cx="4343400" cy="4618038"/>
          </a:xfrm>
        </p:grpSpPr>
        <p:pic>
          <p:nvPicPr>
            <p:cNvPr id="16" name="Picture 106" descr="1405_log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895350"/>
              <a:ext cx="1693863" cy="268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UW_huge_logo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31"/>
            <a:stretch>
              <a:fillRect/>
            </a:stretch>
          </p:blipFill>
          <p:spPr bwMode="auto">
            <a:xfrm>
              <a:off x="2743200" y="3867150"/>
              <a:ext cx="4343400" cy="1646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117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76200" y="6400800"/>
            <a:ext cx="3945413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10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/>
          <a:stretch/>
        </p:blipFill>
        <p:spPr>
          <a:xfrm>
            <a:off x="375249" y="1509623"/>
            <a:ext cx="8393499" cy="475359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TF center post details</a:t>
            </a:r>
            <a:endParaRPr lang="en-US" sz="3600" dirty="0">
              <a:solidFill>
                <a:srgbClr val="2F52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2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46482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11</a:t>
            </a:fld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404651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Impact of solenoid free start-up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295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esign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features were added to a DCLL blanket segment to support the requirements of a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coaxial Helicity injection (CHI)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start-up scenario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1" y="2057400"/>
            <a:ext cx="7113671" cy="42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8600" y="6400800"/>
            <a:ext cx="44196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" b="-1"/>
          <a:stretch/>
        </p:blipFill>
        <p:spPr>
          <a:xfrm>
            <a:off x="990600" y="2993366"/>
            <a:ext cx="6519743" cy="33839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NNBI / facility layout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170029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Four angled beams were placed in the 1.7m device (three for the 1m) with tangency values ranging from R0, R0+a/2 to R0+.75a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ITER building was used in sizing the test cell for the 1.7m case, resulting in a building of similar length but somewhat reduced width and height</a:t>
            </a:r>
          </a:p>
        </p:txBody>
      </p:sp>
    </p:spTree>
    <p:extLst>
      <p:ext uri="{BB962C8B-B14F-4D97-AF65-F5344CB8AC3E}">
        <p14:creationId xmlns:p14="http://schemas.microsoft.com/office/powerpoint/2010/main" val="181487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324600"/>
            <a:ext cx="46482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98659"/>
            <a:ext cx="4946056" cy="324014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TF power supplies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55" y="113407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86m wide by 162m long single floor building was needed to locate an arrangement of twenty-four 1 MA units each comprising four groups of ABB 250 KA power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supplies.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514600"/>
            <a:ext cx="3182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high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penalty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unless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compact low-voltage / high-current power supply technology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developed such as a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homopolar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generator.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F6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2800" b="1" dirty="0">
                <a:solidFill>
                  <a:srgbClr val="3F6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Superconductor (HTS) ST Pilot Plant design was </a:t>
            </a:r>
            <a:r>
              <a:rPr lang="en-US" sz="2800" b="1" dirty="0" smtClean="0">
                <a:solidFill>
                  <a:srgbClr val="3F6E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developed* </a:t>
            </a:r>
            <a:endParaRPr lang="en-US" sz="2800" b="1" dirty="0">
              <a:solidFill>
                <a:srgbClr val="3F6E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400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under a contract with Tokamak Energy (UK)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9" y="2249937"/>
            <a:ext cx="4486285" cy="4138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4128" y="2261958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1.8 aspect ratio, 1.4m </a:t>
            </a:r>
            <a:r>
              <a:rPr lang="en-US" sz="1600" dirty="0" smtClean="0"/>
              <a:t>R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, </a:t>
            </a:r>
            <a:r>
              <a:rPr lang="en-US" sz="1600" dirty="0"/>
              <a:t>3.2T </a:t>
            </a:r>
            <a:r>
              <a:rPr lang="en-US" sz="1600" dirty="0" smtClean="0"/>
              <a:t>B</a:t>
            </a:r>
            <a:r>
              <a:rPr lang="en-US" sz="1600" baseline="-25000" dirty="0" smtClean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P</a:t>
            </a:r>
            <a:r>
              <a:rPr lang="en-US" sz="1600" baseline="-25000" dirty="0" err="1" smtClean="0"/>
              <a:t>fusion</a:t>
            </a:r>
            <a:r>
              <a:rPr lang="en-US" sz="1600" dirty="0" smtClean="0"/>
              <a:t> </a:t>
            </a:r>
            <a:r>
              <a:rPr lang="en-US" sz="1600" dirty="0"/>
              <a:t>~ 100MW, Q</a:t>
            </a:r>
            <a:r>
              <a:rPr lang="en-US" sz="1600" baseline="-25000" dirty="0"/>
              <a:t>DT</a:t>
            </a:r>
            <a:r>
              <a:rPr lang="en-US" sz="1600" dirty="0"/>
              <a:t> ~ </a:t>
            </a:r>
            <a:r>
              <a:rPr lang="en-US" sz="1600" dirty="0" smtClean="0"/>
              <a:t>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PF </a:t>
            </a:r>
            <a:r>
              <a:rPr lang="en-US" sz="1600" dirty="0"/>
              <a:t>coils configured for a Super-X/snowflake divertor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negative </a:t>
            </a:r>
            <a:r>
              <a:rPr lang="en-US" sz="1600" dirty="0"/>
              <a:t>neutral beam injection for </a:t>
            </a:r>
            <a:r>
              <a:rPr lang="en-US" sz="1600" dirty="0" smtClean="0"/>
              <a:t>heating and current drive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4319358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2.35m HTS-ST device has been developed with 0.5m of inboard shield.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596" y="1447800"/>
            <a:ext cx="779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expand ST DEMO operations and evaluate possible FNSF feasibility, high temperature S/C options are being investigated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14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" y="1248840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10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4800" y="6324600"/>
            <a:ext cx="39624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15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CONCLUSIONS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52400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Significant progress was made within the ST-FNSF study these past few years to develop physics, engineering and neutronics details to enhance the selection process of an FNSF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program.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ST-FNSF designs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support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ex-vessel PF coils to form a Super-X/snowflake divertor that operate with low heat loads, a credible vertical maintenance scheme and an internal arrangement of blanket modules that provide proper port cut-outs to support NNBI yet leave sufficient blanket material to generate high TBR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values.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study found that for a copper TF device, 1.7m was the threshold major radius to operate with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TBR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that a device sized at 1m could provide sufficiently high tritium breeding with lower capital and operating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cost.</a:t>
            </a:r>
          </a:p>
        </p:txBody>
      </p:sp>
    </p:spTree>
    <p:extLst>
      <p:ext uri="{BB962C8B-B14F-4D97-AF65-F5344CB8AC3E}">
        <p14:creationId xmlns:p14="http://schemas.microsoft.com/office/powerpoint/2010/main" val="15703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4800" y="6324600"/>
            <a:ext cx="39624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16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CONCLUSIONS (cont.)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8001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1.7m device size and power supply details make it less favorable when compared to other potential FNSF options; the 1m design appears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be a more cost attractive approach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that should be further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evaluated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HTS ST design was found to have merit in defining a feasible ST power plant and should be pursued to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see if it fits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expectations of an FNSF mission.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455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62200" y="25146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 UP SLIDES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91200" y="1901190"/>
            <a:ext cx="2286000" cy="918210"/>
            <a:chOff x="3724655" y="1779716"/>
            <a:chExt cx="2286000" cy="918210"/>
          </a:xfrm>
        </p:grpSpPr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3735141" y="1779716"/>
              <a:ext cx="22240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Arial" charset="0"/>
                </a:rPr>
                <a:t>PPPL 4.0-m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Arial" charset="0"/>
                </a:rPr>
                <a:t>AT Pilot Plant</a:t>
              </a: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3724655" y="2236261"/>
              <a:ext cx="2286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Arial" charset="0"/>
                </a:rPr>
                <a:t>Q</a:t>
              </a:r>
              <a:r>
                <a:rPr lang="en-US" altLang="en-US" sz="1200" baseline="-25000" dirty="0">
                  <a:latin typeface="Arial" charset="0"/>
                </a:rPr>
                <a:t>engr </a:t>
              </a:r>
              <a:r>
                <a:rPr lang="en-US" altLang="en-US" sz="1200" dirty="0">
                  <a:latin typeface="Arial" charset="0"/>
                </a:rPr>
                <a:t>≥ 1, TBR &gt;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Arial" charset="0"/>
                </a:rPr>
                <a:t>&lt; W</a:t>
              </a:r>
              <a:r>
                <a:rPr lang="en-US" altLang="en-US" sz="1200" baseline="-25000" dirty="0">
                  <a:latin typeface="Arial" charset="0"/>
                </a:rPr>
                <a:t>n</a:t>
              </a:r>
              <a:r>
                <a:rPr lang="en-US" altLang="en-US" sz="1200" dirty="0">
                  <a:latin typeface="Arial" charset="0"/>
                </a:rPr>
                <a:t> &gt; 1.7-2.2 MW/m</a:t>
              </a:r>
              <a:r>
                <a:rPr lang="en-US" altLang="en-US" sz="1200" baseline="30000" dirty="0">
                  <a:latin typeface="Arial" charset="0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971800" y="1896374"/>
            <a:ext cx="1981200" cy="961833"/>
            <a:chOff x="1957510" y="1974651"/>
            <a:chExt cx="1981200" cy="961833"/>
          </a:xfrm>
        </p:grpSpPr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1957510" y="2474819"/>
              <a:ext cx="198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latin typeface="Arial" charset="0"/>
                  <a:cs typeface="Arial" charset="0"/>
                </a:rPr>
                <a:t>Q</a:t>
              </a:r>
              <a:r>
                <a:rPr lang="en-US" altLang="en-US" sz="1200" baseline="-25000" dirty="0" smtClean="0">
                  <a:latin typeface="Arial" charset="0"/>
                  <a:cs typeface="Arial" charset="0"/>
                </a:rPr>
                <a:t>engr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&lt;</a:t>
              </a:r>
              <a:r>
                <a:rPr lang="en-US" altLang="en-US" sz="1200" dirty="0" smtClean="0">
                  <a:latin typeface="Arial" charset="0"/>
                  <a:cs typeface="Arial" charset="0"/>
                </a:rPr>
                <a:t>1, 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TBR </a:t>
              </a:r>
              <a:r>
                <a:rPr lang="en-US" altLang="en-US" sz="1200" dirty="0" smtClean="0">
                  <a:latin typeface="Arial" charset="0"/>
                  <a:cs typeface="Arial" charset="0"/>
                </a:rPr>
                <a:t>~ 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1</a:t>
              </a: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200" dirty="0">
                  <a:latin typeface="Arial" charset="0"/>
                  <a:cs typeface="Arial" charset="0"/>
                </a:rPr>
                <a:t>&lt; W</a:t>
              </a:r>
              <a:r>
                <a:rPr lang="en-US" altLang="en-US" sz="1200" baseline="-25000" dirty="0">
                  <a:latin typeface="Arial" charset="0"/>
                  <a:cs typeface="Arial" charset="0"/>
                </a:rPr>
                <a:t>n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 &gt;  </a:t>
              </a:r>
              <a:r>
                <a:rPr lang="en-US" altLang="en-US" sz="1200" dirty="0" smtClean="0">
                  <a:latin typeface="Arial" charset="0"/>
                  <a:cs typeface="Arial" charset="0"/>
                </a:rPr>
                <a:t>~1 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MW/m</a:t>
              </a:r>
              <a:r>
                <a:rPr lang="en-US" altLang="en-US" sz="1200" baseline="30000" dirty="0"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25" name="TextBox 6"/>
            <p:cNvSpPr txBox="1">
              <a:spLocks noChangeArrowheads="1"/>
            </p:cNvSpPr>
            <p:nvPr/>
          </p:nvSpPr>
          <p:spPr bwMode="auto">
            <a:xfrm>
              <a:off x="2057400" y="1974651"/>
              <a:ext cx="18726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 smtClean="0">
                  <a:latin typeface="Arial" charset="0"/>
                </a:rPr>
                <a:t>Cu ST-FNSF 1.7-m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 smtClean="0">
                  <a:latin typeface="Arial" charset="0"/>
                </a:rPr>
                <a:t>Super-X </a:t>
              </a:r>
              <a:r>
                <a:rPr lang="en-US" altLang="en-US" sz="1400" b="1" dirty="0">
                  <a:latin typeface="Arial" charset="0"/>
                </a:rPr>
                <a:t>device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91673" y="380999"/>
            <a:ext cx="68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Design option size comparisons for pilot plant size device – cu vs. S/C</a:t>
            </a:r>
            <a:endParaRPr lang="en-US" sz="36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3551" y="6324600"/>
            <a:ext cx="42672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18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33400" y="2238567"/>
            <a:ext cx="1981200" cy="961833"/>
            <a:chOff x="1957510" y="1974651"/>
            <a:chExt cx="1981200" cy="961833"/>
          </a:xfrm>
        </p:grpSpPr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1957510" y="2474819"/>
              <a:ext cx="198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Arial" charset="0"/>
                  <a:cs typeface="Arial" charset="0"/>
                </a:rPr>
                <a:t>Q</a:t>
              </a:r>
              <a:r>
                <a:rPr lang="en-US" altLang="en-US" sz="1200" baseline="-25000" dirty="0">
                  <a:latin typeface="Arial" charset="0"/>
                  <a:cs typeface="Arial" charset="0"/>
                </a:rPr>
                <a:t>engr 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&lt;1, TBR </a:t>
              </a:r>
              <a:r>
                <a:rPr lang="en-US" altLang="en-US" sz="1200" dirty="0" smtClean="0">
                  <a:latin typeface="Arial" charset="0"/>
                  <a:cs typeface="Arial" charset="0"/>
                </a:rPr>
                <a:t>&lt; 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1</a:t>
              </a:r>
            </a:p>
            <a:p>
              <a:pPr algn="ctr"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200" dirty="0">
                  <a:latin typeface="Arial" charset="0"/>
                  <a:cs typeface="Arial" charset="0"/>
                </a:rPr>
                <a:t>&lt; W</a:t>
              </a:r>
              <a:r>
                <a:rPr lang="en-US" altLang="en-US" sz="1200" baseline="-25000" dirty="0">
                  <a:latin typeface="Arial" charset="0"/>
                  <a:cs typeface="Arial" charset="0"/>
                </a:rPr>
                <a:t>n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 &gt;  </a:t>
              </a:r>
              <a:r>
                <a:rPr lang="en-US" altLang="en-US" sz="1200" dirty="0" smtClean="0">
                  <a:latin typeface="Arial" charset="0"/>
                  <a:cs typeface="Arial" charset="0"/>
                </a:rPr>
                <a:t>~1 </a:t>
              </a:r>
              <a:r>
                <a:rPr lang="en-US" altLang="en-US" sz="1200" dirty="0">
                  <a:latin typeface="Arial" charset="0"/>
                  <a:cs typeface="Arial" charset="0"/>
                </a:rPr>
                <a:t>MW/m</a:t>
              </a:r>
              <a:r>
                <a:rPr lang="en-US" altLang="en-US" sz="1200" baseline="30000" dirty="0">
                  <a:latin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23" name="TextBox 6"/>
            <p:cNvSpPr txBox="1">
              <a:spLocks noChangeArrowheads="1"/>
            </p:cNvSpPr>
            <p:nvPr/>
          </p:nvSpPr>
          <p:spPr bwMode="auto">
            <a:xfrm>
              <a:off x="2057400" y="1974651"/>
              <a:ext cx="18726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Arial" charset="0"/>
                </a:rPr>
                <a:t>Cu </a:t>
              </a:r>
              <a:r>
                <a:rPr lang="en-US" altLang="en-US" sz="1400" b="1" dirty="0" smtClean="0">
                  <a:latin typeface="Arial" charset="0"/>
                </a:rPr>
                <a:t>ST-FNSF 1.0-m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 smtClean="0">
                  <a:latin typeface="Arial" charset="0"/>
                </a:rPr>
                <a:t>Super-X </a:t>
              </a:r>
              <a:r>
                <a:rPr lang="en-US" altLang="en-US" sz="1400" b="1" dirty="0">
                  <a:latin typeface="Arial" charset="0"/>
                </a:rPr>
                <a:t>device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69785" y="2806663"/>
            <a:ext cx="7736015" cy="3218422"/>
            <a:chOff x="569785" y="2806663"/>
            <a:chExt cx="7736015" cy="32184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85" y="2806663"/>
              <a:ext cx="5069015" cy="3218422"/>
            </a:xfrm>
            <a:prstGeom prst="rect">
              <a:avLst/>
            </a:prstGeom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5" t="18462" r="23918" b="9744"/>
            <a:stretch>
              <a:fillRect/>
            </a:stretch>
          </p:blipFill>
          <p:spPr bwMode="auto">
            <a:xfrm>
              <a:off x="5651849" y="2879611"/>
              <a:ext cx="2653951" cy="3054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5393984" y="5694132"/>
              <a:ext cx="164321" cy="25083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2370304" y="5387962"/>
              <a:ext cx="164321" cy="25083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5525684" y="4898745"/>
              <a:ext cx="164321" cy="250838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>
          <a:xfrm>
            <a:off x="609600" y="5147732"/>
            <a:ext cx="8001000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8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938431" y="3223935"/>
            <a:ext cx="2468881" cy="2157622"/>
            <a:chOff x="1523999" y="1266551"/>
            <a:chExt cx="5943601" cy="525194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9" t="17509" r="7423" b="9148"/>
            <a:stretch/>
          </p:blipFill>
          <p:spPr bwMode="auto">
            <a:xfrm>
              <a:off x="1523999" y="1266551"/>
              <a:ext cx="5943598" cy="525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7086599" y="5471807"/>
              <a:ext cx="381001" cy="583182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 rot="16200000">
            <a:off x="2696997" y="4536151"/>
            <a:ext cx="20993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825628" y="3347510"/>
            <a:ext cx="2185027" cy="2443690"/>
            <a:chOff x="5000802" y="3092246"/>
            <a:chExt cx="2185027" cy="244369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5" t="18462" r="23918" b="9744"/>
            <a:stretch>
              <a:fillRect/>
            </a:stretch>
          </p:blipFill>
          <p:spPr bwMode="auto">
            <a:xfrm>
              <a:off x="5000802" y="3092246"/>
              <a:ext cx="2123160" cy="24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5281" y="4737283"/>
              <a:ext cx="100548" cy="243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735141" y="1796650"/>
            <a:ext cx="22240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PPPL 4.0-m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AT Pilot Plant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5934455" y="2902356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charset="0"/>
                <a:cs typeface="Arial" charset="0"/>
              </a:rPr>
              <a:t>Q</a:t>
            </a:r>
            <a:r>
              <a:rPr lang="en-US" altLang="en-US" sz="1200" baseline="-25000" dirty="0">
                <a:latin typeface="Arial" charset="0"/>
                <a:cs typeface="Arial" charset="0"/>
              </a:rPr>
              <a:t>engr </a:t>
            </a:r>
            <a:r>
              <a:rPr lang="en-US" altLang="en-US" sz="1200" dirty="0" smtClean="0">
                <a:latin typeface="Arial" charset="0"/>
                <a:cs typeface="Arial" charset="0"/>
              </a:rPr>
              <a:t>~1</a:t>
            </a:r>
            <a:r>
              <a:rPr lang="en-US" altLang="en-US" sz="1200" dirty="0">
                <a:latin typeface="Arial" charset="0"/>
                <a:cs typeface="Arial" charset="0"/>
              </a:rPr>
              <a:t>, TBR </a:t>
            </a:r>
            <a:r>
              <a:rPr lang="en-US" altLang="en-US" sz="1200" dirty="0" smtClean="0">
                <a:latin typeface="Arial" charset="0"/>
                <a:cs typeface="Arial" charset="0"/>
              </a:rPr>
              <a:t>&lt; </a:t>
            </a:r>
            <a:r>
              <a:rPr lang="en-US" altLang="en-US" sz="1200" dirty="0">
                <a:latin typeface="Arial" charset="0"/>
                <a:cs typeface="Arial" charset="0"/>
              </a:rPr>
              <a:t>1</a:t>
            </a:r>
          </a:p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1200" dirty="0">
                <a:latin typeface="Arial" charset="0"/>
                <a:cs typeface="Arial" charset="0"/>
              </a:rPr>
              <a:t>&lt; W</a:t>
            </a:r>
            <a:r>
              <a:rPr lang="en-US" altLang="en-US" sz="1200" baseline="-25000" dirty="0">
                <a:latin typeface="Arial" charset="0"/>
                <a:cs typeface="Arial" charset="0"/>
              </a:rPr>
              <a:t>n</a:t>
            </a:r>
            <a:r>
              <a:rPr lang="en-US" altLang="en-US" sz="1200" dirty="0">
                <a:latin typeface="Arial" charset="0"/>
                <a:cs typeface="Arial" charset="0"/>
              </a:rPr>
              <a:t> &gt;  </a:t>
            </a:r>
            <a:r>
              <a:rPr lang="en-US" altLang="en-US" sz="1200" dirty="0" smtClean="0">
                <a:latin typeface="Arial" charset="0"/>
                <a:cs typeface="Arial" charset="0"/>
              </a:rPr>
              <a:t>~1 </a:t>
            </a:r>
            <a:r>
              <a:rPr lang="en-US" altLang="en-US" sz="1200" dirty="0">
                <a:latin typeface="Arial" charset="0"/>
                <a:cs typeface="Arial" charset="0"/>
              </a:rPr>
              <a:t>MW/m</a:t>
            </a:r>
            <a:r>
              <a:rPr lang="en-US" altLang="en-US" sz="1200" baseline="30000" dirty="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3724655" y="2357735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charset="0"/>
              </a:rPr>
              <a:t>Q</a:t>
            </a:r>
            <a:r>
              <a:rPr lang="en-US" altLang="en-US" sz="1200" baseline="-25000" dirty="0">
                <a:latin typeface="Arial" charset="0"/>
              </a:rPr>
              <a:t>engr </a:t>
            </a:r>
            <a:r>
              <a:rPr lang="en-US" altLang="en-US" sz="1200" dirty="0">
                <a:latin typeface="Arial" charset="0"/>
              </a:rPr>
              <a:t>≥ 1, TBR &gt;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charset="0"/>
              </a:rPr>
              <a:t>&lt; W</a:t>
            </a:r>
            <a:r>
              <a:rPr lang="en-US" altLang="en-US" sz="1200" baseline="-25000" dirty="0">
                <a:latin typeface="Arial" charset="0"/>
              </a:rPr>
              <a:t>n</a:t>
            </a:r>
            <a:r>
              <a:rPr lang="en-US" altLang="en-US" sz="1200" dirty="0">
                <a:latin typeface="Arial" charset="0"/>
              </a:rPr>
              <a:t> &gt; 1.7-2.2 MW/m</a:t>
            </a:r>
            <a:r>
              <a:rPr lang="en-US" altLang="en-US" sz="1200" baseline="30000" dirty="0">
                <a:latin typeface="Arial" charset="0"/>
              </a:rPr>
              <a:t>2</a:t>
            </a: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6042971" y="2164010"/>
            <a:ext cx="187268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latin typeface="Arial" charset="0"/>
              </a:rPr>
              <a:t>TE 1.4-m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latin typeface="Arial" charset="0"/>
              </a:rPr>
              <a:t>HTS ST-FNSF Super-X </a:t>
            </a:r>
            <a:r>
              <a:rPr lang="en-US" altLang="en-US" sz="1400" b="1" dirty="0">
                <a:latin typeface="Arial" charset="0"/>
              </a:rPr>
              <a:t>device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240999" y="3859246"/>
            <a:ext cx="1590488" cy="1541068"/>
            <a:chOff x="7418962" y="3613710"/>
            <a:chExt cx="1590488" cy="1541068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8" t="15255" r="18419" b="5029"/>
            <a:stretch/>
          </p:blipFill>
          <p:spPr bwMode="auto">
            <a:xfrm>
              <a:off x="7418962" y="3613710"/>
              <a:ext cx="1488332" cy="154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902" y="4734821"/>
              <a:ext cx="100548" cy="243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97220"/>
            <a:ext cx="100548" cy="243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44042" y="5223685"/>
            <a:ext cx="7256958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1024963" y="1793189"/>
            <a:ext cx="22240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PPPL </a:t>
            </a:r>
            <a:r>
              <a:rPr lang="en-US" altLang="en-US" sz="1400" b="1" dirty="0" smtClean="0">
                <a:latin typeface="Arial" charset="0"/>
              </a:rPr>
              <a:t>2.35-m </a:t>
            </a:r>
            <a:endParaRPr lang="en-US" altLang="en-US" sz="14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latin typeface="Arial" charset="0"/>
              </a:rPr>
              <a:t>HTS ST-FNSF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latin typeface="Arial" charset="0"/>
              </a:rPr>
              <a:t>Super-X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00" b="1" dirty="0" smtClean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Arial" charset="0"/>
              </a:rPr>
              <a:t>Q</a:t>
            </a:r>
            <a:r>
              <a:rPr lang="en-US" altLang="en-US" sz="1400" baseline="-25000" dirty="0">
                <a:latin typeface="Arial" charset="0"/>
              </a:rPr>
              <a:t>engr </a:t>
            </a:r>
            <a:r>
              <a:rPr lang="en-US" altLang="en-US" sz="1400" dirty="0">
                <a:latin typeface="Arial" charset="0"/>
              </a:rPr>
              <a:t>≥ 1, TBR &gt;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Arial" charset="0"/>
              </a:rPr>
              <a:t>360 MW fusion power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673" y="380999"/>
            <a:ext cx="68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Design option size comparisons for pilot plant size with S/C magnets</a:t>
            </a:r>
            <a:endParaRPr lang="en-US" sz="36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5471" y="6324600"/>
            <a:ext cx="41148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8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751" y="2133600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Some </a:t>
            </a:r>
            <a:r>
              <a:rPr lang="en-US" sz="2000" dirty="0"/>
              <a:t>suggest to move from ITER by constructing a prototypical demonstration device (DEMO) that precedes a power plant; others </a:t>
            </a: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Define </a:t>
            </a:r>
            <a:r>
              <a:rPr lang="en-US" sz="2000" dirty="0"/>
              <a:t>a smaller scale “Pilot Plant” that generates net electricity Q</a:t>
            </a:r>
            <a:r>
              <a:rPr lang="en-US" sz="2000" baseline="-25000" dirty="0"/>
              <a:t>eng</a:t>
            </a:r>
            <a:r>
              <a:rPr lang="en-US" sz="2000" dirty="0"/>
              <a:t> ≥ 1 as quickly as possible before building DEMO </a:t>
            </a:r>
            <a:r>
              <a:rPr lang="en-US" sz="2000" dirty="0" smtClean="0"/>
              <a:t>and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Some suggest that prior to building a DEMO device or Pilot Plant, it would be best to first operate a smaller Fusion Nuclear Science Facility (FNSF) to develop the blanket technology used for thermal power conversion and tritium breeding. 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" y="1143000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" y="1447800"/>
            <a:ext cx="8376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number of roadmaps have been prescribed that lead to a fusion power plant from </a:t>
            </a:r>
            <a:r>
              <a:rPr lang="en-US" sz="2800" b="1" dirty="0" smtClean="0"/>
              <a:t>ITER 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382438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Fusion Roadmaps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52400" y="6324600"/>
            <a:ext cx="41148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350435" y="2590800"/>
            <a:ext cx="2026075" cy="1096575"/>
            <a:chOff x="6481099" y="2756534"/>
            <a:chExt cx="2026075" cy="1096575"/>
          </a:xfrm>
        </p:grpSpPr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6752832" y="2756534"/>
              <a:ext cx="1600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Arial" charset="0"/>
                </a:rPr>
                <a:t>PPPL 4.0-m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Arial" charset="0"/>
                </a:rPr>
                <a:t>AT Pilot Plant</a:t>
              </a: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6481099" y="3206778"/>
              <a:ext cx="20260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Arial" charset="0"/>
                </a:rPr>
                <a:t>Q</a:t>
              </a:r>
              <a:r>
                <a:rPr lang="en-US" altLang="en-US" sz="1200" baseline="-25000" dirty="0">
                  <a:latin typeface="Arial" charset="0"/>
                </a:rPr>
                <a:t>engr </a:t>
              </a:r>
              <a:r>
                <a:rPr lang="en-US" altLang="en-US" sz="1200" dirty="0">
                  <a:latin typeface="Arial" charset="0"/>
                </a:rPr>
                <a:t>≥ 1, TBR &gt; </a:t>
              </a:r>
              <a:r>
                <a:rPr lang="en-US" altLang="en-US" sz="1200" dirty="0" smtClean="0">
                  <a:latin typeface="Arial" charset="0"/>
                </a:rPr>
                <a:t>1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en-US" sz="1200" dirty="0">
                  <a:latin typeface="Arial" charset="0"/>
                </a:rPr>
                <a:t>&lt; W</a:t>
              </a:r>
              <a:r>
                <a:rPr lang="en-US" altLang="en-US" sz="1200" baseline="-25000" dirty="0">
                  <a:latin typeface="Arial" charset="0"/>
                </a:rPr>
                <a:t>n</a:t>
              </a:r>
              <a:r>
                <a:rPr lang="en-US" altLang="en-US" sz="1200" dirty="0">
                  <a:latin typeface="Arial" charset="0"/>
                </a:rPr>
                <a:t> &gt; 1.7-2.2 </a:t>
              </a:r>
              <a:r>
                <a:rPr lang="en-US" altLang="en-US" sz="1200" dirty="0" smtClean="0">
                  <a:latin typeface="Arial" charset="0"/>
                </a:rPr>
                <a:t>MW/m</a:t>
              </a:r>
              <a:r>
                <a:rPr lang="en-US" altLang="en-US" sz="1200" baseline="30000" dirty="0" smtClean="0">
                  <a:latin typeface="Arial" charset="0"/>
                </a:rPr>
                <a:t>2</a:t>
              </a:r>
              <a:endParaRPr lang="en-US" altLang="en-US" sz="1200" dirty="0" smtClean="0">
                <a:latin typeface="Arial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>
                  <a:latin typeface="Arial" charset="0"/>
                </a:rPr>
                <a:t>510-647 MW fusion power</a:t>
              </a:r>
              <a:endParaRPr lang="en-US" altLang="en-US" sz="1200" dirty="0"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4400" y="1840704"/>
            <a:ext cx="3009270" cy="750096"/>
            <a:chOff x="687544" y="1534998"/>
            <a:chExt cx="3009270" cy="750096"/>
          </a:xfrm>
        </p:grpSpPr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687544" y="1534998"/>
              <a:ext cx="2743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 smtClean="0">
                  <a:latin typeface="Arial" charset="0"/>
                </a:rPr>
                <a:t>K-DEMO </a:t>
              </a:r>
              <a:r>
                <a:rPr lang="en-US" altLang="en-US" sz="1400" b="1" dirty="0">
                  <a:latin typeface="Arial" charset="0"/>
                </a:rPr>
                <a:t>6.8-m device</a:t>
              </a: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1039339" y="1823429"/>
              <a:ext cx="26574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latin typeface="Arial" charset="0"/>
                  <a:ea typeface="Symbol" pitchFamily="18" charset="2"/>
                  <a:cs typeface="Symbol" pitchFamily="18" charset="2"/>
                </a:rPr>
                <a:t>P</a:t>
              </a:r>
              <a:r>
                <a:rPr lang="en-US" altLang="en-US" sz="1200" baseline="-25000" dirty="0">
                  <a:latin typeface="Arial" charset="0"/>
                  <a:ea typeface="Symbol" pitchFamily="18" charset="2"/>
                  <a:cs typeface="Symbol" pitchFamily="18" charset="2"/>
                </a:rPr>
                <a:t>elec </a:t>
              </a:r>
              <a:r>
                <a:rPr lang="en-US" altLang="en-US" sz="1200" dirty="0">
                  <a:latin typeface="Arial" charset="0"/>
                  <a:ea typeface="Symbol" pitchFamily="18" charset="2"/>
                  <a:cs typeface="Symbol" pitchFamily="18" charset="2"/>
                </a:rPr>
                <a:t>~ 200-600 MW, </a:t>
              </a:r>
              <a:r>
                <a:rPr lang="en-US" altLang="en-US" sz="1200" dirty="0">
                  <a:latin typeface="Arial" charset="0"/>
                </a:rPr>
                <a:t>TBR &gt; 1</a:t>
              </a:r>
            </a:p>
            <a:p>
              <a:pPr eaLnBrk="1" hangingPunct="1">
                <a:spcBef>
                  <a:spcPct val="0"/>
                </a:spcBef>
                <a:buFont typeface="Arial" charset="0"/>
                <a:buNone/>
              </a:pPr>
              <a:r>
                <a:rPr lang="en-US" altLang="en-US" sz="1200" dirty="0">
                  <a:latin typeface="Arial" charset="0"/>
                </a:rPr>
                <a:t>&lt; W</a:t>
              </a:r>
              <a:r>
                <a:rPr lang="en-US" altLang="en-US" sz="1200" baseline="-25000" dirty="0">
                  <a:latin typeface="Arial" charset="0"/>
                </a:rPr>
                <a:t>n</a:t>
              </a:r>
              <a:r>
                <a:rPr lang="en-US" altLang="en-US" sz="1200" dirty="0">
                  <a:latin typeface="Arial" charset="0"/>
                </a:rPr>
                <a:t> &gt; 2.09 MW/m</a:t>
              </a:r>
              <a:r>
                <a:rPr lang="en-US" altLang="en-US" sz="1200" baseline="30000" dirty="0">
                  <a:latin typeface="Arial" charset="0"/>
                </a:rPr>
                <a:t>2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54144" y="96508"/>
            <a:ext cx="8305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On the road to Demo - size comparisons with S/C magnets</a:t>
            </a:r>
            <a:endParaRPr lang="en-US" sz="3600" b="1" dirty="0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425695" y="3896296"/>
            <a:ext cx="1975105" cy="1726098"/>
            <a:chOff x="1523999" y="1266551"/>
            <a:chExt cx="5943601" cy="525194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9" t="17509" r="7423" b="9148"/>
            <a:stretch/>
          </p:blipFill>
          <p:spPr bwMode="auto">
            <a:xfrm>
              <a:off x="1523999" y="1266551"/>
              <a:ext cx="5943598" cy="525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7367" r="39184" b="52613"/>
            <a:stretch/>
          </p:blipFill>
          <p:spPr>
            <a:xfrm>
              <a:off x="7086598" y="5419313"/>
              <a:ext cx="381002" cy="583182"/>
            </a:xfrm>
            <a:prstGeom prst="rect">
              <a:avLst/>
            </a:prstGeom>
          </p:spPr>
        </p:pic>
      </p:grp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t="20500" r="12936" b="11533"/>
          <a:stretch/>
        </p:blipFill>
        <p:spPr bwMode="auto">
          <a:xfrm>
            <a:off x="609600" y="2839024"/>
            <a:ext cx="3463132" cy="31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6557778" y="3939578"/>
            <a:ext cx="1748022" cy="1954952"/>
            <a:chOff x="5000802" y="3092246"/>
            <a:chExt cx="2185027" cy="244369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5" t="18462" r="23918" b="9744"/>
            <a:stretch>
              <a:fillRect/>
            </a:stretch>
          </p:blipFill>
          <p:spPr bwMode="auto">
            <a:xfrm>
              <a:off x="5000802" y="3092246"/>
              <a:ext cx="2123160" cy="24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5281" y="4737283"/>
              <a:ext cx="100548" cy="243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64968"/>
            <a:ext cx="80438" cy="194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09600" y="5446809"/>
            <a:ext cx="7850343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6200000">
            <a:off x="5194249" y="4946069"/>
            <a:ext cx="167946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31" y="5314924"/>
            <a:ext cx="80438" cy="194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4252913" y="2438400"/>
            <a:ext cx="22240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PPPL </a:t>
            </a:r>
            <a:r>
              <a:rPr lang="en-US" altLang="en-US" sz="1400" b="1" dirty="0" smtClean="0">
                <a:latin typeface="Arial" charset="0"/>
              </a:rPr>
              <a:t>2.35-m </a:t>
            </a:r>
            <a:endParaRPr lang="en-US" altLang="en-US" sz="14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latin typeface="Arial" charset="0"/>
              </a:rPr>
              <a:t>HTS ST-FNSF design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400" dirty="0">
                <a:latin typeface="Arial" charset="0"/>
              </a:rPr>
              <a:t>Q</a:t>
            </a:r>
            <a:r>
              <a:rPr lang="en-US" altLang="en-US" sz="1400" baseline="-25000" dirty="0">
                <a:latin typeface="Arial" charset="0"/>
              </a:rPr>
              <a:t>engr </a:t>
            </a:r>
            <a:r>
              <a:rPr lang="en-US" altLang="en-US" sz="1400" dirty="0">
                <a:latin typeface="Arial" charset="0"/>
              </a:rPr>
              <a:t>≥ 1, TBR &gt; 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latin typeface="Arial" charset="0"/>
              </a:rPr>
              <a:t>360 MW fusion power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9813" y="6400800"/>
            <a:ext cx="3963768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2400" y="6327447"/>
            <a:ext cx="43434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28600" y="1143000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2000" y="376687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ST-FNSF Study Objectives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694" y="1452113"/>
            <a:ext cx="81879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96875">
              <a:buFont typeface="Wingdings" panose="05000000000000000000" pitchFamily="2" charset="2"/>
              <a:buChar char="q"/>
            </a:pPr>
            <a:r>
              <a:rPr lang="en-US" sz="2000" dirty="0"/>
              <a:t>P</a:t>
            </a:r>
            <a:r>
              <a:rPr lang="en-US" sz="2000" dirty="0" smtClean="0"/>
              <a:t>rovide </a:t>
            </a:r>
            <a:r>
              <a:rPr lang="en-US" sz="2000" dirty="0"/>
              <a:t>a fusion-relevant neutron wall loading (1MW/m</a:t>
            </a:r>
            <a:r>
              <a:rPr lang="en-US" sz="2000" baseline="30000" dirty="0"/>
              <a:t>2</a:t>
            </a:r>
            <a:r>
              <a:rPr lang="en-US" sz="2000" dirty="0"/>
              <a:t>) and neutron fluence of 6MW-yr/m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to </a:t>
            </a:r>
            <a:r>
              <a:rPr lang="en-US" sz="2000" dirty="0"/>
              <a:t>develop and test fusion </a:t>
            </a:r>
            <a:r>
              <a:rPr lang="en-US" sz="2000" dirty="0" smtClean="0"/>
              <a:t>blankets </a:t>
            </a:r>
          </a:p>
          <a:p>
            <a:pPr marL="396875" indent="-396875">
              <a:buFont typeface="Wingdings" panose="05000000000000000000" pitchFamily="2" charset="2"/>
              <a:buChar char="q"/>
            </a:pPr>
            <a:endParaRPr lang="en-US" sz="1000" dirty="0"/>
          </a:p>
          <a:p>
            <a:pPr marL="396875" indent="-396875">
              <a:buFont typeface="Wingdings" panose="05000000000000000000" pitchFamily="2" charset="2"/>
              <a:buChar char="q"/>
            </a:pPr>
            <a:r>
              <a:rPr lang="en-US" sz="2000" dirty="0"/>
              <a:t>O</a:t>
            </a:r>
            <a:r>
              <a:rPr lang="en-US" sz="2000" dirty="0" smtClean="0"/>
              <a:t>btain </a:t>
            </a:r>
            <a:r>
              <a:rPr lang="en-US" sz="2000" dirty="0"/>
              <a:t>a better understanding of the copper ST option in sizing a device to achieve a tritium breeding ratio TBR ≥ </a:t>
            </a:r>
            <a:r>
              <a:rPr lang="en-US" sz="2000" dirty="0" smtClean="0"/>
              <a:t>1</a:t>
            </a:r>
          </a:p>
          <a:p>
            <a:endParaRPr lang="en-US" sz="1000" dirty="0"/>
          </a:p>
          <a:p>
            <a:pPr marL="396875" indent="-396875">
              <a:buFont typeface="Wingdings" panose="05000000000000000000" pitchFamily="2" charset="2"/>
              <a:buChar char="q"/>
            </a:pPr>
            <a:r>
              <a:rPr lang="en-US" sz="2000" dirty="0"/>
              <a:t>U</a:t>
            </a:r>
            <a:r>
              <a:rPr lang="en-US" sz="2000" dirty="0" smtClean="0"/>
              <a:t>nderstand </a:t>
            </a:r>
            <a:r>
              <a:rPr lang="en-US" sz="2000" dirty="0"/>
              <a:t>the opportunities offered by a smaller (TBR &lt; 1) </a:t>
            </a:r>
            <a:r>
              <a:rPr lang="en-US" sz="2000" dirty="0" smtClean="0"/>
              <a:t>device</a:t>
            </a:r>
          </a:p>
          <a:p>
            <a:pPr marL="396875" indent="-396875">
              <a:buFont typeface="Wingdings" panose="05000000000000000000" pitchFamily="2" charset="2"/>
              <a:buChar char="q"/>
            </a:pPr>
            <a:endParaRPr lang="en-US" sz="1000" dirty="0"/>
          </a:p>
          <a:p>
            <a:pPr marL="396875" indent="-396875">
              <a:buFont typeface="Wingdings" panose="05000000000000000000" pitchFamily="2" charset="2"/>
              <a:buChar char="q"/>
            </a:pPr>
            <a:r>
              <a:rPr lang="en-US" sz="2000" dirty="0" smtClean="0"/>
              <a:t>Review </a:t>
            </a:r>
            <a:r>
              <a:rPr lang="en-US" sz="2000" dirty="0"/>
              <a:t>the engineering details in developing the </a:t>
            </a:r>
            <a:r>
              <a:rPr lang="en-US" sz="2000" dirty="0" smtClean="0"/>
              <a:t>ST approach </a:t>
            </a:r>
            <a:r>
              <a:rPr lang="en-US" sz="2000" dirty="0"/>
              <a:t>for FNSF balancing physics requirements and engineering constraints within a developed configuration arrangement that is amenable to in-vessel component maintenance.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094" y="4885701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Broader mission requirements for FNSF </a:t>
            </a:r>
            <a:r>
              <a:rPr lang="en-US" sz="2800" b="1" dirty="0" smtClean="0">
                <a:solidFill>
                  <a:srgbClr val="FF0000"/>
                </a:solidFill>
              </a:rPr>
              <a:t>will impact design options and the </a:t>
            </a:r>
            <a:r>
              <a:rPr lang="en-US" sz="2800" b="1" dirty="0">
                <a:solidFill>
                  <a:srgbClr val="FF0000"/>
                </a:solidFill>
              </a:rPr>
              <a:t>selection </a:t>
            </a:r>
            <a:r>
              <a:rPr lang="en-US" sz="2800" b="1" dirty="0" smtClean="0">
                <a:solidFill>
                  <a:srgbClr val="FF0000"/>
                </a:solidFill>
              </a:rPr>
              <a:t>process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8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9" y="1040408"/>
            <a:ext cx="1903519" cy="178366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0" t="14126" r="26801" b="3326"/>
          <a:stretch/>
        </p:blipFill>
        <p:spPr bwMode="auto">
          <a:xfrm>
            <a:off x="304800" y="3419183"/>
            <a:ext cx="2079960" cy="251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59391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ITER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5246" y="4569529"/>
            <a:ext cx="31881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parameters:  4m, 6T B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Double-null divertor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sz="1400" dirty="0" smtClean="0">
                <a:latin typeface="Arial" charset="0"/>
              </a:rPr>
              <a:t>Q</a:t>
            </a:r>
            <a:r>
              <a:rPr lang="en-US" altLang="en-US" sz="1400" baseline="-25000" dirty="0" smtClean="0">
                <a:latin typeface="Arial" charset="0"/>
              </a:rPr>
              <a:t>engr </a:t>
            </a:r>
            <a:r>
              <a:rPr lang="en-US" altLang="en-US" sz="1400" dirty="0" smtClean="0">
                <a:latin typeface="Arial" charset="0"/>
              </a:rPr>
              <a:t>≥ 1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teady-state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 self-sufficient with TBR  ≥1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DEMO blankets and divertors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plant prototyped RM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3545" y="5615969"/>
            <a:ext cx="189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AT-Pilot Plant </a:t>
            </a:r>
          </a:p>
          <a:p>
            <a:pPr algn="ctr"/>
            <a:r>
              <a:rPr lang="en-US" sz="1600" dirty="0" smtClean="0"/>
              <a:t>S/C magnets 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7711" y="4679158"/>
            <a:ext cx="914400" cy="536520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42317" y="3024131"/>
            <a:ext cx="1039483" cy="611428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73008" y="2774550"/>
            <a:ext cx="108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ST-FNSF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7592" y="1258302"/>
            <a:ext cx="31881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Device size:  1 - 1.7m,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Double-null divertor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Steady-state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TBR:  0.88 to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DEMO blankets and divertors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46684" y="2709684"/>
            <a:ext cx="1110916" cy="871716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10200" y="2121486"/>
            <a:ext cx="1219200" cy="0"/>
          </a:xfrm>
          <a:prstGeom prst="straightConnector1">
            <a:avLst/>
          </a:prstGeom>
          <a:ln w="1111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6756128" y="1481027"/>
            <a:ext cx="2091690" cy="2154532"/>
            <a:chOff x="1324155" y="1371600"/>
            <a:chExt cx="4648200" cy="4787848"/>
          </a:xfrm>
        </p:grpSpPr>
        <p:pic>
          <p:nvPicPr>
            <p:cNvPr id="3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8" t="20500" r="12936" b="11533"/>
            <a:stretch/>
          </p:blipFill>
          <p:spPr bwMode="auto">
            <a:xfrm>
              <a:off x="1447800" y="1524000"/>
              <a:ext cx="4328915" cy="3901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1324155" y="1371600"/>
              <a:ext cx="4648200" cy="4701396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97428" y="5407106"/>
              <a:ext cx="2388160" cy="752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K-DEMO</a:t>
              </a:r>
              <a:endParaRPr lang="en-US" sz="1600" b="1" dirty="0"/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652318" y="3332886"/>
            <a:ext cx="1966524" cy="2199321"/>
            <a:chOff x="5000802" y="3092246"/>
            <a:chExt cx="2185027" cy="2443690"/>
          </a:xfrm>
        </p:grpSpPr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5" t="18462" r="23918" b="9744"/>
            <a:stretch>
              <a:fillRect/>
            </a:stretch>
          </p:blipFill>
          <p:spPr bwMode="auto">
            <a:xfrm>
              <a:off x="5000802" y="3092246"/>
              <a:ext cx="2123160" cy="244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5281" y="4737283"/>
              <a:ext cx="100548" cy="243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35306"/>
            <a:ext cx="7391400" cy="365125"/>
          </a:xfrm>
        </p:spPr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4</a:t>
            </a:fld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28600" y="91296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3733" y="262968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Fusion Roadmap options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45533" y="946830"/>
            <a:ext cx="2296784" cy="2232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002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Significant progress has been made in ST-FNSF Studies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438400"/>
            <a:ext cx="8153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Ex-vessel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PF coils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have been arranged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Super-X /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snowflake divertor that operate with low heat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loads,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credible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vertical maintenance scheme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developed to gain access to internal blanket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modules, and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cut-outs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were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to support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NNBI yet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left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sufficient blanket material to generate high TBR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values.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400800"/>
            <a:ext cx="4076700" cy="365125"/>
          </a:xfrm>
        </p:spPr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5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1219200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6906" y="473018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F527D"/>
                </a:solidFill>
              </a:rPr>
              <a:t>Progress made</a:t>
            </a:r>
            <a:endParaRPr lang="en-US" sz="3600" dirty="0">
              <a:solidFill>
                <a:srgbClr val="2F52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47166"/>
            <a:ext cx="2698973" cy="4060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74902" y="2640349"/>
            <a:ext cx="1611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TF horizontal legs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096001" y="3325482"/>
            <a:ext cx="1351884" cy="55178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13002" y="1524000"/>
            <a:ext cx="180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Magnet system upper beam structure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6378686" y="1754833"/>
            <a:ext cx="734316" cy="34252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47885" y="4378565"/>
            <a:ext cx="152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Blanket system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308742" y="4365584"/>
            <a:ext cx="1280010" cy="15148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21116" y="3002316"/>
            <a:ext cx="154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VV lid with S/C PF coils embedded in local cryostat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445054" y="2487103"/>
            <a:ext cx="776062" cy="29174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378687" y="2778848"/>
            <a:ext cx="842429" cy="46151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12367" y="3738763"/>
            <a:ext cx="1198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TF center post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3657" y="6400800"/>
            <a:ext cx="4173180" cy="365125"/>
          </a:xfrm>
        </p:spPr>
        <p:txBody>
          <a:bodyPr/>
          <a:lstStyle/>
          <a:p>
            <a:r>
              <a:rPr lang="en-US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6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2400" y="1219200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6906" y="473018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F527D"/>
                </a:solidFill>
              </a:rPr>
              <a:t>PPPL 1.7-m ST-FNSF Device</a:t>
            </a:r>
            <a:endParaRPr lang="en-US" sz="3600" dirty="0">
              <a:solidFill>
                <a:srgbClr val="2F527D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5166543" cy="39184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59436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Section Isometric view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34000" y="594572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Exploded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400800"/>
            <a:ext cx="41148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133600"/>
            <a:ext cx="2057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Field on axis: 3T</a:t>
            </a:r>
            <a:endParaRPr lang="en-US" sz="14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Double-null divertor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&lt;W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&gt;:  1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MW/m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fus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 116 MW 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teady-state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TBR  ~1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DEMO blankets and divertors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Paux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ST-FNSF Device Size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123536"/>
            <a:ext cx="2208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Field on axis: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4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Double-null divertor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&lt;W</a:t>
            </a:r>
            <a:r>
              <a:rPr lang="en-US" sz="1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&gt;:  1 MW/m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fus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 62  MW </a:t>
            </a:r>
            <a:endParaRPr lang="en-US" sz="14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teady-state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TBR  0.88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DEMO blankets and divertors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Paux: 60 MW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78" y="1219200"/>
            <a:ext cx="4287643" cy="51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78" y="1281100"/>
            <a:ext cx="4835485" cy="470587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390797"/>
            <a:ext cx="42672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In-vessel details</a:t>
            </a:r>
            <a:endParaRPr lang="en-US" sz="3600" dirty="0">
              <a:solidFill>
                <a:srgbClr val="2F52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351402"/>
            <a:ext cx="3554128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MgO Cu Bitter plate PF pair located within TF center post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PF arrangement defines a Super-X/snowflake divertor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ouble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wall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VV structure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that contains tungsten carbide (WC) balls and borated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External S/C PF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coils contained in local cryostat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Plasma contoured outboard breeding blanket with local blanket above (below) divertor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Shielding sufficient to meet operation at 6 FPY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0268" y="595779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MgO Cu Bitter plate PF coils</a:t>
            </a:r>
            <a:endParaRPr lang="en-US" sz="1200" dirty="0"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35128" y="4572002"/>
            <a:ext cx="484472" cy="146186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935128" y="3810002"/>
            <a:ext cx="446372" cy="222386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935128" y="6051121"/>
            <a:ext cx="332072" cy="4517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5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0577" y="6324600"/>
            <a:ext cx="4343400" cy="365125"/>
          </a:xfrm>
        </p:spPr>
        <p:txBody>
          <a:bodyPr/>
          <a:lstStyle/>
          <a:p>
            <a:r>
              <a:rPr lang="en-US" dirty="0" smtClean="0"/>
              <a:t>ANS 2014 Winter Meeting and embedded topical meeting          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A1CB-F9CA-429D-AAAF-A6D895A2FE8D}" type="slidenum">
              <a:rPr lang="en-US" smtClean="0"/>
              <a:t>9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" y="1050982"/>
            <a:ext cx="85344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1000" y="404651"/>
            <a:ext cx="5375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F527D"/>
                </a:solidFill>
              </a:rPr>
              <a:t>Reduced divertor heat load</a:t>
            </a:r>
            <a:endParaRPr lang="en-US" sz="3600" dirty="0">
              <a:solidFill>
                <a:srgbClr val="2F527D"/>
              </a:solidFill>
            </a:endParaRPr>
          </a:p>
        </p:txBody>
      </p:sp>
      <p:pic>
        <p:nvPicPr>
          <p:cNvPr id="1028" name="Picture 4" descr="heat_flux_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"/>
            <a:ext cx="2547917" cy="575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1447800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projected Super-X/snowflake divertor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peak heat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flux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be reduced by up to a factor of 3 relative to a conventional divertor to ≤ 10MW/m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even for nominally attached conditions for surface-average neutron wall loading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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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= 1MW/m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0386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ability to operate with a Super-X/snowflake divertor places higher requirements on the PF system – more coils operating at higher currents, for coils located a distance from the plasma.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1370</Words>
  <Application>Microsoft Office PowerPoint</Application>
  <PresentationFormat>On-screen Show (4:3)</PresentationFormat>
  <Paragraphs>201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PPPL ST-FNSF Engineering Design Details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G. Brown</dc:creator>
  <cp:lastModifiedBy>Thomas G. Brown</cp:lastModifiedBy>
  <cp:revision>64</cp:revision>
  <cp:lastPrinted>2014-10-30T19:19:53Z</cp:lastPrinted>
  <dcterms:created xsi:type="dcterms:W3CDTF">2014-10-27T15:39:55Z</dcterms:created>
  <dcterms:modified xsi:type="dcterms:W3CDTF">2014-11-06T18:52:13Z</dcterms:modified>
</cp:coreProperties>
</file>