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600" r:id="rId3"/>
    <p:sldId id="496" r:id="rId4"/>
    <p:sldId id="519" r:id="rId5"/>
    <p:sldId id="608" r:id="rId6"/>
    <p:sldId id="606" r:id="rId7"/>
    <p:sldId id="588" r:id="rId8"/>
    <p:sldId id="583" r:id="rId9"/>
    <p:sldId id="591" r:id="rId10"/>
    <p:sldId id="502" r:id="rId11"/>
    <p:sldId id="607" r:id="rId12"/>
    <p:sldId id="501" r:id="rId13"/>
    <p:sldId id="537" r:id="rId14"/>
    <p:sldId id="603" r:id="rId15"/>
    <p:sldId id="547" r:id="rId16"/>
    <p:sldId id="512" r:id="rId17"/>
    <p:sldId id="510" r:id="rId18"/>
    <p:sldId id="511" r:id="rId19"/>
    <p:sldId id="593" r:id="rId20"/>
    <p:sldId id="594" r:id="rId21"/>
    <p:sldId id="571" r:id="rId22"/>
    <p:sldId id="508" r:id="rId23"/>
    <p:sldId id="604" r:id="rId24"/>
    <p:sldId id="520" r:id="rId25"/>
    <p:sldId id="596" r:id="rId26"/>
    <p:sldId id="521" r:id="rId27"/>
    <p:sldId id="525" r:id="rId28"/>
    <p:sldId id="503" r:id="rId29"/>
    <p:sldId id="504" r:id="rId30"/>
    <p:sldId id="524" r:id="rId31"/>
    <p:sldId id="592" r:id="rId32"/>
    <p:sldId id="531" r:id="rId33"/>
    <p:sldId id="506" r:id="rId34"/>
    <p:sldId id="507" r:id="rId35"/>
    <p:sldId id="517" r:id="rId36"/>
    <p:sldId id="545" r:id="rId37"/>
    <p:sldId id="535" r:id="rId38"/>
    <p:sldId id="536" r:id="rId39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FF9933"/>
    <a:srgbClr val="339933"/>
    <a:srgbClr val="009973"/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5" autoAdjust="0"/>
  </p:normalViewPr>
  <p:slideViewPr>
    <p:cSldViewPr snapToGrid="0" snapToObjects="1">
      <p:cViewPr>
        <p:scale>
          <a:sx n="100" d="100"/>
          <a:sy n="100" d="100"/>
        </p:scale>
        <p:origin x="-1848" y="-414"/>
      </p:cViewPr>
      <p:guideLst>
        <p:guide orient="horz" pos="18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>
                <a:effectLst/>
              </a:rPr>
              <a:t>Max B</a:t>
            </a:r>
            <a:r>
              <a:rPr lang="en-US" sz="2000" b="1" i="0" baseline="-25000">
                <a:effectLst/>
              </a:rPr>
              <a:t>T</a:t>
            </a:r>
            <a:r>
              <a:rPr lang="en-US" sz="2000" b="1" i="0" baseline="0">
                <a:effectLst/>
              </a:rPr>
              <a:t> at TF coil [T]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7230874131603383"/>
          <c:y val="1.120098804904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67833419430921E-2"/>
          <c:y val="0.11293607652239646"/>
          <c:w val="0.84625860433463607"/>
          <c:h val="0.68062602754062052"/>
        </c:manualLayout>
      </c:layout>
      <c:scatterChart>
        <c:scatterStyle val="lineMarker"/>
        <c:varyColors val="0"/>
        <c:ser>
          <c:idx val="0"/>
          <c:order val="0"/>
          <c:tx>
            <c:v>160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Parameters!$C$539:$N$539</c:f>
              <c:numCache>
                <c:formatCode>0.00</c:formatCode>
                <c:ptCount val="12"/>
                <c:pt idx="0">
                  <c:v>18.321410814908994</c:v>
                </c:pt>
                <c:pt idx="1">
                  <c:v>18.762151977689136</c:v>
                </c:pt>
                <c:pt idx="2">
                  <c:v>19.000000000000181</c:v>
                </c:pt>
                <c:pt idx="3">
                  <c:v>19.000000000000004</c:v>
                </c:pt>
                <c:pt idx="4">
                  <c:v>19.000000000000004</c:v>
                </c:pt>
                <c:pt idx="5">
                  <c:v>19.000000000000004</c:v>
                </c:pt>
                <c:pt idx="6">
                  <c:v>19.000000000000004</c:v>
                </c:pt>
                <c:pt idx="7">
                  <c:v>19.000000000000004</c:v>
                </c:pt>
                <c:pt idx="8">
                  <c:v>19.000000000000004</c:v>
                </c:pt>
                <c:pt idx="9">
                  <c:v>19.000000000000007</c:v>
                </c:pt>
                <c:pt idx="10">
                  <c:v>19.000000000000004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1"/>
          <c:order val="1"/>
          <c:tx>
            <c:v>80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Parameters!$P$539:$AA$539</c:f>
              <c:numCache>
                <c:formatCode>0.00</c:formatCode>
                <c:ptCount val="12"/>
                <c:pt idx="0">
                  <c:v>16.433044494267179</c:v>
                </c:pt>
                <c:pt idx="1">
                  <c:v>17.160214889652998</c:v>
                </c:pt>
                <c:pt idx="2">
                  <c:v>17.757648974632708</c:v>
                </c:pt>
                <c:pt idx="3">
                  <c:v>18.129383609933829</c:v>
                </c:pt>
                <c:pt idx="4">
                  <c:v>18.440911154953788</c:v>
                </c:pt>
                <c:pt idx="5">
                  <c:v>18.704428125533443</c:v>
                </c:pt>
                <c:pt idx="6">
                  <c:v>18.993548314828715</c:v>
                </c:pt>
                <c:pt idx="7">
                  <c:v>18.999584483786709</c:v>
                </c:pt>
                <c:pt idx="8">
                  <c:v>18.999924943368182</c:v>
                </c:pt>
                <c:pt idx="9">
                  <c:v>18.999976539590872</c:v>
                </c:pt>
                <c:pt idx="10">
                  <c:v>18.999994890126505</c:v>
                </c:pt>
                <c:pt idx="11">
                  <c:v>18.99999804207793</c:v>
                </c:pt>
              </c:numCache>
            </c:numRef>
          </c:yVal>
          <c:smooth val="0"/>
        </c:ser>
        <c:ser>
          <c:idx val="2"/>
          <c:order val="2"/>
          <c:tx>
            <c:v>40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Parameters!$AC$539:$AN$539</c:f>
              <c:numCache>
                <c:formatCode>0.00</c:formatCode>
                <c:ptCount val="12"/>
                <c:pt idx="0">
                  <c:v>11.265981872395248</c:v>
                </c:pt>
                <c:pt idx="1">
                  <c:v>13.891234827846997</c:v>
                </c:pt>
                <c:pt idx="2">
                  <c:v>16.035745788433367</c:v>
                </c:pt>
                <c:pt idx="3">
                  <c:v>16.49347844773785</c:v>
                </c:pt>
                <c:pt idx="4">
                  <c:v>16.868297644292056</c:v>
                </c:pt>
                <c:pt idx="5">
                  <c:v>17.179722030946465</c:v>
                </c:pt>
                <c:pt idx="6">
                  <c:v>17.627748961777652</c:v>
                </c:pt>
                <c:pt idx="7">
                  <c:v>18.276970295310754</c:v>
                </c:pt>
                <c:pt idx="8">
                  <c:v>18.821441689734087</c:v>
                </c:pt>
                <c:pt idx="9">
                  <c:v>19.000000000000014</c:v>
                </c:pt>
                <c:pt idx="10">
                  <c:v>19.000000000000004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3"/>
          <c:order val="3"/>
          <c:tx>
            <c:v>30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Parameters!$AP$539:$BA$539</c:f>
              <c:numCache>
                <c:formatCode>0.00</c:formatCode>
                <c:ptCount val="12"/>
                <c:pt idx="0">
                  <c:v>8.4494864042964366</c:v>
                </c:pt>
                <c:pt idx="1">
                  <c:v>10.418426120885247</c:v>
                </c:pt>
                <c:pt idx="2">
                  <c:v>12.177682804329443</c:v>
                </c:pt>
                <c:pt idx="3">
                  <c:v>13.30566925091478</c:v>
                </c:pt>
                <c:pt idx="4">
                  <c:v>14.276969485357</c:v>
                </c:pt>
                <c:pt idx="5">
                  <c:v>15.113512153388569</c:v>
                </c:pt>
                <c:pt idx="6">
                  <c:v>16.37989949636162</c:v>
                </c:pt>
                <c:pt idx="7">
                  <c:v>17.282866182195388</c:v>
                </c:pt>
                <c:pt idx="8">
                  <c:v>17.865913809383983</c:v>
                </c:pt>
                <c:pt idx="9">
                  <c:v>18.319204965620145</c:v>
                </c:pt>
                <c:pt idx="10">
                  <c:v>18.975548894019713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4"/>
          <c:order val="4"/>
          <c:tx>
            <c:v>20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Parameters!$BC$539:$BN$539</c:f>
              <c:numCache>
                <c:formatCode>0.00</c:formatCode>
                <c:ptCount val="12"/>
                <c:pt idx="0">
                  <c:v>5.6329909361976238</c:v>
                </c:pt>
                <c:pt idx="1">
                  <c:v>6.9456174139234985</c:v>
                </c:pt>
                <c:pt idx="2">
                  <c:v>8.1184552028862935</c:v>
                </c:pt>
                <c:pt idx="3">
                  <c:v>8.8704461672765227</c:v>
                </c:pt>
                <c:pt idx="4">
                  <c:v>9.517979656904668</c:v>
                </c:pt>
                <c:pt idx="5">
                  <c:v>10.075674768925712</c:v>
                </c:pt>
                <c:pt idx="6">
                  <c:v>10.919932997574413</c:v>
                </c:pt>
                <c:pt idx="7">
                  <c:v>12.223095104875298</c:v>
                </c:pt>
                <c:pt idx="8">
                  <c:v>13.385746596116086</c:v>
                </c:pt>
                <c:pt idx="9">
                  <c:v>14.329924320387315</c:v>
                </c:pt>
                <c:pt idx="10">
                  <c:v>15.749604134679025</c:v>
                </c:pt>
                <c:pt idx="11">
                  <c:v>16.739344909380403</c:v>
                </c:pt>
              </c:numCache>
            </c:numRef>
          </c:yVal>
          <c:smooth val="0"/>
        </c:ser>
        <c:ser>
          <c:idx val="5"/>
          <c:order val="5"/>
          <c:tx>
            <c:v>20 (12T)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Parameters!$BP$539:$CA$539</c:f>
              <c:numCache>
                <c:formatCode>0.00</c:formatCode>
                <c:ptCount val="12"/>
                <c:pt idx="0">
                  <c:v>5.6329909361976238</c:v>
                </c:pt>
                <c:pt idx="1">
                  <c:v>6.9456174139234985</c:v>
                </c:pt>
                <c:pt idx="2">
                  <c:v>8.1184552028862935</c:v>
                </c:pt>
                <c:pt idx="3">
                  <c:v>8.8704461672765227</c:v>
                </c:pt>
                <c:pt idx="4">
                  <c:v>9.517979656904668</c:v>
                </c:pt>
                <c:pt idx="5">
                  <c:v>10.075674768925712</c:v>
                </c:pt>
                <c:pt idx="6">
                  <c:v>10.919932997574413</c:v>
                </c:pt>
                <c:pt idx="7">
                  <c:v>12.00000000000006</c:v>
                </c:pt>
                <c:pt idx="8">
                  <c:v>12.000000000000004</c:v>
                </c:pt>
                <c:pt idx="9">
                  <c:v>12.000000000000004</c:v>
                </c:pt>
                <c:pt idx="10">
                  <c:v>12.000000000000005</c:v>
                </c:pt>
                <c:pt idx="11">
                  <c:v>12.000000000000005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566400"/>
        <c:axId val="126567552"/>
      </c:scatterChart>
      <c:valAx>
        <c:axId val="126566400"/>
        <c:scaling>
          <c:orientation val="minMax"/>
          <c:max val="4.0999999999999996"/>
          <c:min val="1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A</a:t>
                </a:r>
                <a:endParaRPr lang="en-US" sz="2400" baseline="3000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26567552"/>
        <c:crosses val="autoZero"/>
        <c:crossBetween val="midCat"/>
        <c:majorUnit val="0.5"/>
      </c:valAx>
      <c:valAx>
        <c:axId val="126567552"/>
        <c:scaling>
          <c:orientation val="minMax"/>
          <c:max val="20"/>
          <c:min val="8"/>
        </c:scaling>
        <c:delete val="0"/>
        <c:axPos val="l"/>
        <c:majorGridlines/>
        <c:min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26566400"/>
        <c:crosses val="autoZero"/>
        <c:crossBetween val="midCat"/>
        <c:majorUnit val="2"/>
        <c:min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B</a:t>
            </a:r>
            <a:r>
              <a:rPr lang="en-US" sz="2000" baseline="-25000" dirty="0"/>
              <a:t>T</a:t>
            </a:r>
            <a:r>
              <a:rPr lang="en-US" sz="2000" dirty="0"/>
              <a:t> at geometric center [T]</a:t>
            </a:r>
          </a:p>
        </c:rich>
      </c:tx>
      <c:layout>
        <c:manualLayout>
          <c:xMode val="edge"/>
          <c:yMode val="edge"/>
          <c:x val="0.17997730898846953"/>
          <c:y val="0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467833419430921E-2"/>
          <c:y val="0.16072587700730956"/>
          <c:w val="0.84462730458676938"/>
          <c:h val="0.67039614671821945"/>
        </c:manualLayout>
      </c:layout>
      <c:scatterChart>
        <c:scatterStyle val="lineMarker"/>
        <c:varyColors val="0"/>
        <c:ser>
          <c:idx val="0"/>
          <c:order val="0"/>
          <c:tx>
            <c:v>160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Parameters!$C$536:$N$536</c:f>
              <c:numCache>
                <c:formatCode>0.000</c:formatCode>
                <c:ptCount val="12"/>
                <c:pt idx="0">
                  <c:v>2.1313907914677461</c:v>
                </c:pt>
                <c:pt idx="1">
                  <c:v>2.8724486792509172</c:v>
                </c:pt>
                <c:pt idx="2">
                  <c:v>3.5297777777778108</c:v>
                </c:pt>
                <c:pt idx="3">
                  <c:v>3.927</c:v>
                </c:pt>
                <c:pt idx="4">
                  <c:v>4.2686666666666673</c:v>
                </c:pt>
                <c:pt idx="5">
                  <c:v>4.5627142857142866</c:v>
                </c:pt>
                <c:pt idx="6">
                  <c:v>5.0075555555555562</c:v>
                </c:pt>
                <c:pt idx="7">
                  <c:v>5.6936666666666662</c:v>
                </c:pt>
                <c:pt idx="8">
                  <c:v>6.3054090909090927</c:v>
                </c:pt>
                <c:pt idx="9">
                  <c:v>6.8020000000000014</c:v>
                </c:pt>
                <c:pt idx="10">
                  <c:v>7.5484285714285724</c:v>
                </c:pt>
                <c:pt idx="11">
                  <c:v>8.0686666666666689</c:v>
                </c:pt>
              </c:numCache>
            </c:numRef>
          </c:yVal>
          <c:smooth val="0"/>
        </c:ser>
        <c:ser>
          <c:idx val="1"/>
          <c:order val="1"/>
          <c:tx>
            <c:v>70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Parameters!$P$536:$AA$536</c:f>
              <c:numCache>
                <c:formatCode>0.000</c:formatCode>
                <c:ptCount val="12"/>
                <c:pt idx="0">
                  <c:v>1.9117108428330816</c:v>
                </c:pt>
                <c:pt idx="1">
                  <c:v>2.6271952521256985</c:v>
                </c:pt>
                <c:pt idx="2">
                  <c:v>3.2989765650650984</c:v>
                </c:pt>
                <c:pt idx="3">
                  <c:v>3.747057338747902</c:v>
                </c:pt>
                <c:pt idx="4">
                  <c:v>4.1430580394796168</c:v>
                </c:pt>
                <c:pt idx="5">
                  <c:v>4.4917348112888176</c:v>
                </c:pt>
                <c:pt idx="6">
                  <c:v>5.0058551780859677</c:v>
                </c:pt>
                <c:pt idx="7">
                  <c:v>5.6935421503080823</c:v>
                </c:pt>
                <c:pt idx="8">
                  <c:v>6.3053841823423227</c:v>
                </c:pt>
                <c:pt idx="9">
                  <c:v>6.8019916011735306</c:v>
                </c:pt>
                <c:pt idx="10">
                  <c:v>7.5484265413488298</c:v>
                </c:pt>
                <c:pt idx="11">
                  <c:v>8.0686658352024274</c:v>
                </c:pt>
              </c:numCache>
            </c:numRef>
          </c:yVal>
          <c:smooth val="0"/>
        </c:ser>
        <c:ser>
          <c:idx val="2"/>
          <c:order val="2"/>
          <c:tx>
            <c:v>40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Parameters!$AC$536:$AN$536</c:f>
              <c:numCache>
                <c:formatCode>0.000</c:formatCode>
                <c:ptCount val="12"/>
                <c:pt idx="0">
                  <c:v>1.3106092244886469</c:v>
                </c:pt>
                <c:pt idx="1">
                  <c:v>2.1267208144280265</c:v>
                </c:pt>
                <c:pt idx="2">
                  <c:v>2.9790852175845091</c:v>
                </c:pt>
                <c:pt idx="3">
                  <c:v>3.4089415718035014</c:v>
                </c:pt>
                <c:pt idx="4">
                  <c:v>3.7897442040842813</c:v>
                </c:pt>
                <c:pt idx="5">
                  <c:v>4.125587533431573</c:v>
                </c:pt>
                <c:pt idx="6">
                  <c:v>4.645891170815176</c:v>
                </c:pt>
                <c:pt idx="7">
                  <c:v>5.4769987651614542</c:v>
                </c:pt>
                <c:pt idx="8">
                  <c:v>6.2461520807612985</c:v>
                </c:pt>
                <c:pt idx="9">
                  <c:v>6.8020000000000049</c:v>
                </c:pt>
                <c:pt idx="10">
                  <c:v>7.5484285714285724</c:v>
                </c:pt>
                <c:pt idx="11">
                  <c:v>8.0686666666666689</c:v>
                </c:pt>
              </c:numCache>
            </c:numRef>
          </c:yVal>
          <c:smooth val="0"/>
        </c:ser>
        <c:ser>
          <c:idx val="3"/>
          <c:order val="3"/>
          <c:tx>
            <c:v>30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Parameters!$AP$536:$BA$536</c:f>
              <c:numCache>
                <c:formatCode>0.000</c:formatCode>
                <c:ptCount val="12"/>
                <c:pt idx="0">
                  <c:v>0.98295691836648535</c:v>
                </c:pt>
                <c:pt idx="1">
                  <c:v>1.5950406108210198</c:v>
                </c:pt>
                <c:pt idx="2">
                  <c:v>2.2623428498709806</c:v>
                </c:pt>
                <c:pt idx="3">
                  <c:v>2.7500717446495968</c:v>
                </c:pt>
                <c:pt idx="4">
                  <c:v>3.2075591443768725</c:v>
                </c:pt>
                <c:pt idx="5">
                  <c:v>3.6294019899780268</c:v>
                </c:pt>
                <c:pt idx="6">
                  <c:v>4.3170135117077511</c:v>
                </c:pt>
                <c:pt idx="7">
                  <c:v>5.1790988992645497</c:v>
                </c:pt>
                <c:pt idx="8">
                  <c:v>5.9290471237414755</c:v>
                </c:pt>
                <c:pt idx="9">
                  <c:v>6.5582753776920102</c:v>
                </c:pt>
                <c:pt idx="10">
                  <c:v>7.5387144963241157</c:v>
                </c:pt>
                <c:pt idx="11">
                  <c:v>8.0686666666666689</c:v>
                </c:pt>
              </c:numCache>
            </c:numRef>
          </c:yVal>
          <c:smooth val="0"/>
        </c:ser>
        <c:ser>
          <c:idx val="4"/>
          <c:order val="4"/>
          <c:tx>
            <c:v>20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Parameters!$BC$536:$BN$536</c:f>
              <c:numCache>
                <c:formatCode>0.000</c:formatCode>
                <c:ptCount val="12"/>
                <c:pt idx="0">
                  <c:v>0.65530461224432346</c:v>
                </c:pt>
                <c:pt idx="1">
                  <c:v>1.0633604072140133</c:v>
                </c:pt>
                <c:pt idx="2">
                  <c:v>1.5082285665806534</c:v>
                </c:pt>
                <c:pt idx="3">
                  <c:v>1.8333811630997314</c:v>
                </c:pt>
                <c:pt idx="4">
                  <c:v>2.138372762917915</c:v>
                </c:pt>
                <c:pt idx="5">
                  <c:v>2.4196013266520175</c:v>
                </c:pt>
                <c:pt idx="6">
                  <c:v>2.8780090078051677</c:v>
                </c:pt>
                <c:pt idx="7">
                  <c:v>3.6628541664276302</c:v>
                </c:pt>
                <c:pt idx="8">
                  <c:v>4.4422425408292519</c:v>
                </c:pt>
                <c:pt idx="9">
                  <c:v>5.1301129066986579</c:v>
                </c:pt>
                <c:pt idx="10">
                  <c:v>6.2570927283631956</c:v>
                </c:pt>
                <c:pt idx="11">
                  <c:v>7.1086418048502118</c:v>
                </c:pt>
              </c:numCache>
            </c:numRef>
          </c:yVal>
          <c:smooth val="0"/>
        </c:ser>
        <c:ser>
          <c:idx val="5"/>
          <c:order val="5"/>
          <c:tx>
            <c:v>20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Parameters!$BP$8:$CA$8</c:f>
              <c:numCache>
                <c:formatCode>0.000</c:formatCode>
                <c:ptCount val="12"/>
                <c:pt idx="0">
                  <c:v>0.65530461224432346</c:v>
                </c:pt>
                <c:pt idx="1">
                  <c:v>1.0633604072140133</c:v>
                </c:pt>
                <c:pt idx="2">
                  <c:v>1.5082285665806534</c:v>
                </c:pt>
                <c:pt idx="3">
                  <c:v>1.8333811630997314</c:v>
                </c:pt>
                <c:pt idx="4">
                  <c:v>2.138372762917915</c:v>
                </c:pt>
                <c:pt idx="5">
                  <c:v>2.4196013266520175</c:v>
                </c:pt>
                <c:pt idx="6">
                  <c:v>2.8780090078051677</c:v>
                </c:pt>
                <c:pt idx="7">
                  <c:v>3.5960000000000192</c:v>
                </c:pt>
                <c:pt idx="8">
                  <c:v>3.9823636363636372</c:v>
                </c:pt>
                <c:pt idx="9">
                  <c:v>4.2960000000000003</c:v>
                </c:pt>
                <c:pt idx="10">
                  <c:v>4.7674285714285727</c:v>
                </c:pt>
                <c:pt idx="11">
                  <c:v>5.0960000000000027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572160"/>
        <c:axId val="126573888"/>
      </c:scatterChart>
      <c:valAx>
        <c:axId val="126572160"/>
        <c:scaling>
          <c:orientation val="minMax"/>
          <c:max val="4.0999999999999996"/>
          <c:min val="1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</a:t>
                </a:r>
                <a:endParaRPr lang="en-US" sz="1800" baseline="30000"/>
              </a:p>
            </c:rich>
          </c:tx>
          <c:layout>
            <c:manualLayout>
              <c:xMode val="edge"/>
              <c:yMode val="edge"/>
              <c:x val="0.48307402868325861"/>
              <c:y val="0.8867383512544803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26573888"/>
        <c:crosses val="autoZero"/>
        <c:crossBetween val="midCat"/>
        <c:majorUnit val="0.5"/>
      </c:valAx>
      <c:valAx>
        <c:axId val="1265738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26572160"/>
        <c:crosses val="autoZero"/>
        <c:crossBetween val="midCat"/>
        <c:majorUnit val="1"/>
        <c:minorUnit val="0.5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000" b="1" i="0" baseline="0">
                <a:effectLst/>
              </a:rPr>
              <a:t>P</a:t>
            </a:r>
            <a:r>
              <a:rPr lang="en-US" sz="2000" b="1" i="0" baseline="-25000">
                <a:effectLst/>
              </a:rPr>
              <a:t>fusion </a:t>
            </a:r>
            <a:r>
              <a:rPr lang="en-US" sz="2000" b="1" i="0" baseline="0">
                <a:effectLst/>
              </a:rPr>
              <a:t>[MW]</a:t>
            </a:r>
            <a:endParaRPr lang="en-US" sz="2400">
              <a:effectLst/>
            </a:endParaRPr>
          </a:p>
        </c:rich>
      </c:tx>
      <c:layout>
        <c:manualLayout>
          <c:xMode val="edge"/>
          <c:yMode val="edge"/>
          <c:x val="0.36655942857435275"/>
          <c:y val="1.0961991737065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3421249779658"/>
          <c:y val="0.14329553153822613"/>
          <c:w val="0.83487690753191812"/>
          <c:h val="0.62758770295668875"/>
        </c:manualLayout>
      </c:layout>
      <c:scatterChart>
        <c:scatterStyle val="lineMarker"/>
        <c:varyColors val="0"/>
        <c:ser>
          <c:idx val="0"/>
          <c:order val="0"/>
          <c:tx>
            <c:v>0.3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Parameters!$C$315:$N$315</c:f>
              <c:numCache>
                <c:formatCode>0.0000</c:formatCode>
                <c:ptCount val="12"/>
                <c:pt idx="0">
                  <c:v>246.00282315721253</c:v>
                </c:pt>
                <c:pt idx="1">
                  <c:v>432.73790074807181</c:v>
                </c:pt>
                <c:pt idx="2">
                  <c:v>583.31617787023902</c:v>
                </c:pt>
                <c:pt idx="3">
                  <c:v>607.55329620740724</c:v>
                </c:pt>
                <c:pt idx="4">
                  <c:v>606.76211098510873</c:v>
                </c:pt>
                <c:pt idx="5">
                  <c:v>589.74187441942991</c:v>
                </c:pt>
                <c:pt idx="6">
                  <c:v>571.43920044923846</c:v>
                </c:pt>
                <c:pt idx="7">
                  <c:v>537.62938170833991</c:v>
                </c:pt>
                <c:pt idx="8">
                  <c:v>500.48516145107504</c:v>
                </c:pt>
                <c:pt idx="9">
                  <c:v>453.34497983415235</c:v>
                </c:pt>
                <c:pt idx="10">
                  <c:v>358.44889026941735</c:v>
                </c:pt>
                <c:pt idx="11">
                  <c:v>278.3809723086577</c:v>
                </c:pt>
              </c:numCache>
            </c:numRef>
          </c:yVal>
          <c:smooth val="0"/>
        </c:ser>
        <c:ser>
          <c:idx val="1"/>
          <c:order val="1"/>
          <c:tx>
            <c:v>0.4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Parameters!$P$315:$AA$315</c:f>
              <c:numCache>
                <c:formatCode>0.0000</c:formatCode>
                <c:ptCount val="12"/>
                <c:pt idx="0">
                  <c:v>174.89191849227987</c:v>
                </c:pt>
                <c:pt idx="1">
                  <c:v>332.4575566099482</c:v>
                </c:pt>
                <c:pt idx="2">
                  <c:v>482.52781743343121</c:v>
                </c:pt>
                <c:pt idx="3">
                  <c:v>533.66206582704433</c:v>
                </c:pt>
                <c:pt idx="4">
                  <c:v>558.89138304429753</c:v>
                </c:pt>
                <c:pt idx="5">
                  <c:v>564.78194574916529</c:v>
                </c:pt>
                <c:pt idx="6">
                  <c:v>570.78577312731625</c:v>
                </c:pt>
                <c:pt idx="7">
                  <c:v>537.58287040461107</c:v>
                </c:pt>
                <c:pt idx="8">
                  <c:v>500.47653549697895</c:v>
                </c:pt>
                <c:pt idx="9">
                  <c:v>453.34233016626138</c:v>
                </c:pt>
                <c:pt idx="10">
                  <c:v>358.44836775147508</c:v>
                </c:pt>
                <c:pt idx="11">
                  <c:v>278.38080394012138</c:v>
                </c:pt>
              </c:numCache>
            </c:numRef>
          </c:yVal>
          <c:smooth val="0"/>
        </c:ser>
        <c:ser>
          <c:idx val="2"/>
          <c:order val="2"/>
          <c:tx>
            <c:v>0.5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Parameters!$AC$315:$AN$315</c:f>
              <c:numCache>
                <c:formatCode>0.0000</c:formatCode>
                <c:ptCount val="12"/>
                <c:pt idx="0">
                  <c:v>51.186925015224624</c:v>
                </c:pt>
                <c:pt idx="1">
                  <c:v>172.99432551572937</c:v>
                </c:pt>
                <c:pt idx="2">
                  <c:v>358.59033100417696</c:v>
                </c:pt>
                <c:pt idx="3">
                  <c:v>407.25268604243888</c:v>
                </c:pt>
                <c:pt idx="4">
                  <c:v>434.18473497129821</c:v>
                </c:pt>
                <c:pt idx="5">
                  <c:v>444.11345688636555</c:v>
                </c:pt>
                <c:pt idx="6">
                  <c:v>462.4800053397197</c:v>
                </c:pt>
                <c:pt idx="7">
                  <c:v>481.37691245636262</c:v>
                </c:pt>
                <c:pt idx="8">
                  <c:v>487.015203951015</c:v>
                </c:pt>
                <c:pt idx="9">
                  <c:v>453.34497983415247</c:v>
                </c:pt>
                <c:pt idx="10">
                  <c:v>358.44889026941695</c:v>
                </c:pt>
                <c:pt idx="11">
                  <c:v>278.3809723086577</c:v>
                </c:pt>
              </c:numCache>
            </c:numRef>
          </c:yVal>
          <c:smooth val="0"/>
        </c:ser>
        <c:ser>
          <c:idx val="3"/>
          <c:order val="3"/>
          <c:tx>
            <c:v>0.6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Parameters!$AP$315:$BA$315</c:f>
              <c:numCache>
                <c:formatCode>0.0000</c:formatCode>
                <c:ptCount val="12"/>
                <c:pt idx="0">
                  <c:v>19.804813415884027</c:v>
                </c:pt>
                <c:pt idx="1">
                  <c:v>68.115867543124025</c:v>
                </c:pt>
                <c:pt idx="2">
                  <c:v>153.22790225717503</c:v>
                </c:pt>
                <c:pt idx="3">
                  <c:v>212.68467408060343</c:v>
                </c:pt>
                <c:pt idx="4">
                  <c:v>264.12962963181184</c:v>
                </c:pt>
                <c:pt idx="5">
                  <c:v>304.16567857972552</c:v>
                </c:pt>
                <c:pt idx="6">
                  <c:v>373.38904236654639</c:v>
                </c:pt>
                <c:pt idx="7">
                  <c:v>409.14096987264708</c:v>
                </c:pt>
                <c:pt idx="8">
                  <c:v>418.14665988388845</c:v>
                </c:pt>
                <c:pt idx="9">
                  <c:v>406.71896046453327</c:v>
                </c:pt>
                <c:pt idx="10">
                  <c:v>357.0235494649732</c:v>
                </c:pt>
                <c:pt idx="11">
                  <c:v>278.3809723086577</c:v>
                </c:pt>
              </c:numCache>
            </c:numRef>
          </c:yVal>
          <c:smooth val="0"/>
        </c:ser>
        <c:ser>
          <c:idx val="4"/>
          <c:order val="4"/>
          <c:tx>
            <c:v>0.7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Parameters!$BC$315:$BN$315</c:f>
              <c:numCache>
                <c:formatCode>0.0000</c:formatCode>
                <c:ptCount val="12"/>
                <c:pt idx="0">
                  <c:v>5.343028139572823</c:v>
                </c:pt>
                <c:pt idx="1">
                  <c:v>17.859921384271122</c:v>
                </c:pt>
                <c:pt idx="2">
                  <c:v>40.687379736825179</c:v>
                </c:pt>
                <c:pt idx="3">
                  <c:v>57.345956099151053</c:v>
                </c:pt>
                <c:pt idx="4">
                  <c:v>72.197934158393153</c:v>
                </c:pt>
                <c:pt idx="5">
                  <c:v>83.985991602363356</c:v>
                </c:pt>
                <c:pt idx="6">
                  <c:v>104.83704767967994</c:v>
                </c:pt>
                <c:pt idx="7">
                  <c:v>139.6141857697524</c:v>
                </c:pt>
                <c:pt idx="8">
                  <c:v>171.0165482345389</c:v>
                </c:pt>
                <c:pt idx="9">
                  <c:v>189.37411192954008</c:v>
                </c:pt>
                <c:pt idx="10">
                  <c:v>197.50586636060947</c:v>
                </c:pt>
                <c:pt idx="11">
                  <c:v>184.06847281702917</c:v>
                </c:pt>
              </c:numCache>
            </c:numRef>
          </c:yVal>
          <c:smooth val="0"/>
        </c:ser>
        <c:ser>
          <c:idx val="5"/>
          <c:order val="5"/>
          <c:tx>
            <c:v>20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Parameters!$BP$315:$CA$315</c:f>
              <c:numCache>
                <c:formatCode>0.0000</c:formatCode>
                <c:ptCount val="12"/>
                <c:pt idx="0">
                  <c:v>5.3430281395728265</c:v>
                </c:pt>
                <c:pt idx="1">
                  <c:v>17.859921384271122</c:v>
                </c:pt>
                <c:pt idx="2">
                  <c:v>40.687379736825143</c:v>
                </c:pt>
                <c:pt idx="3">
                  <c:v>57.345956099151053</c:v>
                </c:pt>
                <c:pt idx="4">
                  <c:v>72.197934158393153</c:v>
                </c:pt>
                <c:pt idx="5">
                  <c:v>83.985991602363356</c:v>
                </c:pt>
                <c:pt idx="6">
                  <c:v>104.83704767967987</c:v>
                </c:pt>
                <c:pt idx="7">
                  <c:v>131.5216965178877</c:v>
                </c:pt>
                <c:pt idx="8">
                  <c:v>119.89119298409199</c:v>
                </c:pt>
                <c:pt idx="9">
                  <c:v>105.97398820710106</c:v>
                </c:pt>
                <c:pt idx="10">
                  <c:v>79.807715571888878</c:v>
                </c:pt>
                <c:pt idx="11">
                  <c:v>59.400959851481467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592704"/>
        <c:axId val="126593280"/>
      </c:scatterChart>
      <c:valAx>
        <c:axId val="126592704"/>
        <c:scaling>
          <c:orientation val="minMax"/>
          <c:max val="4.0999999999999996"/>
          <c:min val="1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A</a:t>
                </a:r>
                <a:endParaRPr lang="en-US" sz="2400" baseline="3000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low"/>
        <c:crossAx val="126593280"/>
        <c:crosses val="autoZero"/>
        <c:crossBetween val="midCat"/>
        <c:majorUnit val="0.5"/>
        <c:minorUnit val="0.1"/>
      </c:valAx>
      <c:valAx>
        <c:axId val="12659328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2659270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>
                <a:effectLst/>
              </a:rPr>
              <a:t>P</a:t>
            </a:r>
            <a:r>
              <a:rPr lang="en-US" sz="2000" b="1" i="0" baseline="-25000">
                <a:effectLst/>
              </a:rPr>
              <a:t>net </a:t>
            </a:r>
            <a:r>
              <a:rPr lang="en-US" sz="2000" b="1" i="0" baseline="0">
                <a:effectLst/>
              </a:rPr>
              <a:t>[MWe]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40905178244603052"/>
          <c:y val="7.0934333805242088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53975981156732"/>
          <c:y val="0.12903490577548055"/>
          <c:w val="0.82619362454947454"/>
          <c:h val="0.68861297430942292"/>
        </c:manualLayout>
      </c:layout>
      <c:scatterChart>
        <c:scatterStyle val="lineMarker"/>
        <c:varyColors val="0"/>
        <c:ser>
          <c:idx val="0"/>
          <c:order val="0"/>
          <c:tx>
            <c:v>0.3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Parameters!$C$381:$N$381</c:f>
              <c:numCache>
                <c:formatCode>0.0000</c:formatCode>
                <c:ptCount val="12"/>
                <c:pt idx="0">
                  <c:v>-42.577879940234169</c:v>
                </c:pt>
                <c:pt idx="1">
                  <c:v>36.680220904630687</c:v>
                </c:pt>
                <c:pt idx="2">
                  <c:v>100.59187814207587</c:v>
                </c:pt>
                <c:pt idx="3">
                  <c:v>110.87911498123648</c:v>
                </c:pt>
                <c:pt idx="4">
                  <c:v>110.54330320476194</c:v>
                </c:pt>
                <c:pt idx="5">
                  <c:v>103.31920988748121</c:v>
                </c:pt>
                <c:pt idx="6">
                  <c:v>95.550797021643064</c:v>
                </c:pt>
                <c:pt idx="7">
                  <c:v>81.200509663292422</c:v>
                </c:pt>
                <c:pt idx="8">
                  <c:v>65.434964202120398</c:v>
                </c:pt>
                <c:pt idx="9">
                  <c:v>45.426718742070932</c:v>
                </c:pt>
                <c:pt idx="10">
                  <c:v>5.1488880659063057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1"/>
          <c:order val="1"/>
          <c:tx>
            <c:v>0.4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Parameters!$P$381:$AA$381</c:f>
              <c:numCache>
                <c:formatCode>0.0000</c:formatCode>
                <c:ptCount val="12"/>
                <c:pt idx="0">
                  <c:v>-72.760293038351392</c:v>
                </c:pt>
                <c:pt idx="1">
                  <c:v>-5.8829104659079405</c:v>
                </c:pt>
                <c:pt idx="2">
                  <c:v>57.813123674433285</c:v>
                </c:pt>
                <c:pt idx="3">
                  <c:v>79.516616543347595</c:v>
                </c:pt>
                <c:pt idx="4">
                  <c:v>90.224983683513983</c:v>
                </c:pt>
                <c:pt idx="5">
                  <c:v>92.725182356493718</c:v>
                </c:pt>
                <c:pt idx="6">
                  <c:v>95.275430645910404</c:v>
                </c:pt>
                <c:pt idx="7">
                  <c:v>81.181025930173774</c:v>
                </c:pt>
                <c:pt idx="8">
                  <c:v>65.431363864093498</c:v>
                </c:pt>
                <c:pt idx="9">
                  <c:v>45.425615465074202</c:v>
                </c:pt>
                <c:pt idx="10">
                  <c:v>5.1486709359573695</c:v>
                </c:pt>
                <c:pt idx="11">
                  <c:v>-28.835322286301079</c:v>
                </c:pt>
              </c:numCache>
            </c:numRef>
          </c:yVal>
          <c:smooth val="0"/>
        </c:ser>
        <c:ser>
          <c:idx val="2"/>
          <c:order val="2"/>
          <c:tx>
            <c:v>0.5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Parameters!$AC$381:$AN$381</c:f>
              <c:numCache>
                <c:formatCode>0.0000</c:formatCode>
                <c:ptCount val="12"/>
                <c:pt idx="0">
                  <c:v>-125.26581570638731</c:v>
                </c:pt>
                <c:pt idx="1">
                  <c:v>-73.56571009648971</c:v>
                </c:pt>
                <c:pt idx="2">
                  <c:v>5.208921371719839</c:v>
                </c:pt>
                <c:pt idx="3">
                  <c:v>25.863240274897294</c:v>
                </c:pt>
                <c:pt idx="4">
                  <c:v>37.294317271792806</c:v>
                </c:pt>
                <c:pt idx="5">
                  <c:v>41.508478065562969</c:v>
                </c:pt>
                <c:pt idx="6">
                  <c:v>49.304001907513566</c:v>
                </c:pt>
                <c:pt idx="7">
                  <c:v>57.32463193176909</c:v>
                </c:pt>
                <c:pt idx="8">
                  <c:v>59.717756360458537</c:v>
                </c:pt>
                <c:pt idx="9">
                  <c:v>45.426718742070932</c:v>
                </c:pt>
                <c:pt idx="10">
                  <c:v>5.1488880659060499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3"/>
          <c:order val="3"/>
          <c:tx>
            <c:v>0.6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Parameters!$AP$381:$BA$381</c:f>
              <c:numCache>
                <c:formatCode>0.0000</c:formatCode>
                <c:ptCount val="12"/>
                <c:pt idx="0">
                  <c:v>-138.5856836067025</c:v>
                </c:pt>
                <c:pt idx="1">
                  <c:v>-118.08047135982062</c:v>
                </c:pt>
                <c:pt idx="2">
                  <c:v>-81.955398783696907</c:v>
                </c:pt>
                <c:pt idx="3">
                  <c:v>-56.71948232981859</c:v>
                </c:pt>
                <c:pt idx="4">
                  <c:v>-34.884112523343305</c:v>
                </c:pt>
                <c:pt idx="5">
                  <c:v>-17.891155196406601</c:v>
                </c:pt>
                <c:pt idx="6">
                  <c:v>11.49010738489423</c:v>
                </c:pt>
                <c:pt idx="7">
                  <c:v>26.66470613856481</c:v>
                </c:pt>
                <c:pt idx="8">
                  <c:v>30.487093963590695</c:v>
                </c:pt>
                <c:pt idx="9">
                  <c:v>25.636705034583144</c:v>
                </c:pt>
                <c:pt idx="10">
                  <c:v>4.5439143958577688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4"/>
          <c:order val="4"/>
          <c:tx>
            <c:v>0.7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Parameters!$BC$381:$BN$381</c:f>
              <c:numCache>
                <c:formatCode>0.0000</c:formatCode>
                <c:ptCount val="12"/>
                <c:pt idx="0">
                  <c:v>-144.72386423465088</c:v>
                </c:pt>
                <c:pt idx="1">
                  <c:v>-139.41117633556024</c:v>
                </c:pt>
                <c:pt idx="2">
                  <c:v>-129.72225757706744</c:v>
                </c:pt>
                <c:pt idx="3">
                  <c:v>-122.65166782879334</c:v>
                </c:pt>
                <c:pt idx="4">
                  <c:v>-116.34787322334553</c:v>
                </c:pt>
                <c:pt idx="5">
                  <c:v>-111.34453342391953</c:v>
                </c:pt>
                <c:pt idx="6">
                  <c:v>-102.49448164672313</c:v>
                </c:pt>
                <c:pt idx="7">
                  <c:v>-87.733623893591059</c:v>
                </c:pt>
                <c:pt idx="8">
                  <c:v>-74.405160687260519</c:v>
                </c:pt>
                <c:pt idx="9">
                  <c:v>-66.613450348872277</c:v>
                </c:pt>
                <c:pt idx="10">
                  <c:v>-63.161996979433539</c:v>
                </c:pt>
                <c:pt idx="11">
                  <c:v>-68.86538332927995</c:v>
                </c:pt>
              </c:numCache>
            </c:numRef>
          </c:yVal>
          <c:smooth val="0"/>
        </c:ser>
        <c:ser>
          <c:idx val="5"/>
          <c:order val="5"/>
          <c:tx>
            <c:v>20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Parameters!$BP$381:$CA$381</c:f>
              <c:numCache>
                <c:formatCode>0.0000</c:formatCode>
                <c:ptCount val="12"/>
                <c:pt idx="0">
                  <c:v>-144.72386423465088</c:v>
                </c:pt>
                <c:pt idx="1">
                  <c:v>-139.41117633556024</c:v>
                </c:pt>
                <c:pt idx="2">
                  <c:v>-129.72225757706747</c:v>
                </c:pt>
                <c:pt idx="3">
                  <c:v>-122.65166782879334</c:v>
                </c:pt>
                <c:pt idx="4">
                  <c:v>-116.34787322334553</c:v>
                </c:pt>
                <c:pt idx="5">
                  <c:v>-111.34453342391953</c:v>
                </c:pt>
                <c:pt idx="6">
                  <c:v>-102.49448164672316</c:v>
                </c:pt>
                <c:pt idx="7">
                  <c:v>-91.168411494748639</c:v>
                </c:pt>
                <c:pt idx="8">
                  <c:v>-96.104878889363391</c:v>
                </c:pt>
                <c:pt idx="9">
                  <c:v>-102.0119169987763</c:v>
                </c:pt>
                <c:pt idx="10">
                  <c:v>-113.11796682086603</c:v>
                </c:pt>
                <c:pt idx="11">
                  <c:v>-121.77943912521977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55168"/>
        <c:axId val="153055744"/>
      </c:scatterChart>
      <c:valAx>
        <c:axId val="153055168"/>
        <c:scaling>
          <c:orientation val="minMax"/>
          <c:max val="4.0999999999999996"/>
          <c:min val="1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A</a:t>
                </a:r>
                <a:endParaRPr lang="en-US" sz="2400" baseline="30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low"/>
        <c:crossAx val="153055744"/>
        <c:crosses val="autoZero"/>
        <c:crossBetween val="midCat"/>
        <c:majorUnit val="0.5"/>
        <c:minorUnit val="0.1"/>
      </c:valAx>
      <c:valAx>
        <c:axId val="153055744"/>
        <c:scaling>
          <c:orientation val="minMax"/>
          <c:min val="-150"/>
        </c:scaling>
        <c:delete val="0"/>
        <c:axPos val="l"/>
        <c:maj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5305516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D07C-21C5-4254-9A79-14AA80BAC31E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B3AA5-57E0-4076-8D01-088CF454B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FB9AE8-1515-48C2-9D70-1664FFD40581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E05D9-62B6-4E95-839D-5D3281CAC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24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CC3E88-505E-4BE3-8F12-4456468DA4FA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EE8C-CD57-4C5F-8ADE-99618EB18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45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35861-9125-4DD5-9325-9816DB6AD87D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4AB9-FE80-403C-A2FE-2B5DF08DD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84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FB70E6AC-0527-47BD-9D7C-F0D59884516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686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B6582C-354F-46B3-AA55-EEDC9150C470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9D66F-2AE9-4CD8-A8F7-01D697BC3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87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817139-EB08-4F00-B1C0-461E13B9983E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5DF9-87CA-4B87-BCDB-6C5BABD0E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1D0775-8A41-444A-B2E7-515E0D268D28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A98B8-EA9A-4BCB-9FE2-A68805688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6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A294CF-0CD8-4ACC-AA17-D5B7854FA4D9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C4EF-D637-4786-82F5-157092B01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6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47852B-F9E0-48A5-8472-675DA21CC2BF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1FD35-422D-49B4-A256-A165F4158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2CA749-2729-4E2F-985B-99D6D8007B1A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60D0-9294-4C48-B129-A8B7077F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F1E0A5-94D8-47B4-90CC-5B7B4DF841F6}" type="datetime1">
              <a:rPr lang="en-US" altLang="en-US"/>
              <a:pPr/>
              <a:t>8/22/2016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2AA6-544E-4856-B0CA-B23FD3F97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27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60" y="886047"/>
            <a:ext cx="8952614" cy="42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5564188"/>
            <a:ext cx="2133600" cy="1243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fld id="{68642C7A-E939-4503-BD3C-7338B5559E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CC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00CC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F0000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6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22803" y="466725"/>
            <a:ext cx="8702122" cy="174307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Studies of Next-Step Spherical Tokamaks Using </a:t>
            </a:r>
            <a:r>
              <a:rPr lang="en-US" b="1" dirty="0" smtClean="0">
                <a:solidFill>
                  <a:srgbClr val="FF0000"/>
                </a:solidFill>
              </a:rPr>
              <a:t>High-Temperature Superconductors</a:t>
            </a:r>
            <a:endParaRPr lang="en-US" alt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57201" y="2500916"/>
            <a:ext cx="8266113" cy="196190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cs typeface="ＭＳ Ｐゴシック" charset="0"/>
              </a:rPr>
              <a:t>Jonathan Menard (PPPL)</a:t>
            </a:r>
            <a:endParaRPr lang="en-US" sz="2800" b="1" dirty="0">
              <a:solidFill>
                <a:schemeClr val="tx1"/>
              </a:solidFill>
              <a:cs typeface="ＭＳ Ｐゴシック" charset="0"/>
            </a:endParaRPr>
          </a:p>
          <a:p>
            <a:endParaRPr lang="en-US" sz="1600" b="1" dirty="0">
              <a:solidFill>
                <a:srgbClr val="3366FF"/>
              </a:solidFill>
              <a:cs typeface="ＭＳ Ｐゴシック" charset="0"/>
            </a:endParaRPr>
          </a:p>
          <a:p>
            <a:r>
              <a:rPr lang="en-US" sz="2000" b="1" dirty="0" smtClean="0">
                <a:solidFill>
                  <a:srgbClr val="3366FF"/>
                </a:solidFill>
                <a:cs typeface="ＭＳ Ｐゴシック" charset="0"/>
              </a:rPr>
              <a:t>22</a:t>
            </a:r>
            <a:r>
              <a:rPr lang="en-US" sz="2000" b="1" baseline="30000" dirty="0" smtClean="0">
                <a:solidFill>
                  <a:srgbClr val="3366FF"/>
                </a:solidFill>
                <a:cs typeface="ＭＳ Ｐゴシック" charset="0"/>
              </a:rPr>
              <a:t>nd</a:t>
            </a:r>
            <a:r>
              <a:rPr lang="en-US" sz="2000" b="1" dirty="0" smtClean="0">
                <a:solidFill>
                  <a:srgbClr val="3366FF"/>
                </a:solidFill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3366FF"/>
                </a:solidFill>
                <a:cs typeface="ＭＳ Ｐゴシック" charset="0"/>
              </a:rPr>
              <a:t>Topical Meeting on the </a:t>
            </a:r>
            <a:r>
              <a:rPr lang="en-US" sz="2000" b="1" dirty="0" smtClean="0">
                <a:solidFill>
                  <a:srgbClr val="3366FF"/>
                </a:solidFill>
                <a:cs typeface="ＭＳ Ｐゴシック" charset="0"/>
              </a:rPr>
              <a:t>Technology </a:t>
            </a:r>
            <a:r>
              <a:rPr lang="en-US" sz="2000" b="1" dirty="0">
                <a:solidFill>
                  <a:srgbClr val="3366FF"/>
                </a:solidFill>
                <a:cs typeface="ＭＳ Ｐゴシック" charset="0"/>
              </a:rPr>
              <a:t>of Fusion Energy (TOFE</a:t>
            </a:r>
            <a:r>
              <a:rPr lang="en-US" sz="2000" b="1" dirty="0" smtClean="0">
                <a:solidFill>
                  <a:srgbClr val="3366FF"/>
                </a:solidFill>
                <a:cs typeface="ＭＳ Ｐゴシック" charset="0"/>
              </a:rPr>
              <a:t>)</a:t>
            </a:r>
          </a:p>
          <a:p>
            <a:r>
              <a:rPr lang="en-US" sz="2000" b="1" dirty="0">
                <a:solidFill>
                  <a:srgbClr val="3366FF"/>
                </a:solidFill>
                <a:cs typeface="ＭＳ Ｐゴシック" charset="0"/>
              </a:rPr>
              <a:t>Philadelphia, PA</a:t>
            </a:r>
          </a:p>
          <a:p>
            <a:r>
              <a:rPr lang="en-US" sz="2000" b="1" dirty="0" smtClean="0">
                <a:solidFill>
                  <a:srgbClr val="3366FF"/>
                </a:solidFill>
                <a:cs typeface="ＭＳ Ｐゴシック" charset="0"/>
              </a:rPr>
              <a:t>August </a:t>
            </a:r>
            <a:r>
              <a:rPr lang="en-US" sz="2000" b="1" dirty="0">
                <a:solidFill>
                  <a:srgbClr val="3366FF"/>
                </a:solidFill>
                <a:cs typeface="ＭＳ Ｐゴシック" charset="0"/>
              </a:rPr>
              <a:t>22-25, 2016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5001941"/>
            <a:ext cx="21478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2" y="4906691"/>
            <a:ext cx="19970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PPL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4903764"/>
            <a:ext cx="12382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135"/>
          </a:xfrm>
        </p:spPr>
        <p:txBody>
          <a:bodyPr>
            <a:normAutofit/>
          </a:bodyPr>
          <a:lstStyle/>
          <a:p>
            <a:r>
              <a:rPr lang="en-US" b="1" dirty="0" smtClean="0"/>
              <a:t>A ≤ 2 maximizes TF magnet utilization</a:t>
            </a:r>
            <a:endParaRPr lang="en-US" b="1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77200" y="5410730"/>
            <a:ext cx="1066800" cy="304271"/>
          </a:xfrm>
        </p:spPr>
        <p:txBody>
          <a:bodyPr/>
          <a:lstStyle/>
          <a:p>
            <a:fld id="{AA7AC2CF-FFDF-49CC-9F09-650D9EB9ED68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7481526" cy="449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563261" y="1664344"/>
            <a:ext cx="1480429" cy="1991488"/>
            <a:chOff x="7534685" y="1997212"/>
            <a:chExt cx="1480429" cy="2389785"/>
          </a:xfrm>
        </p:grpSpPr>
        <p:sp>
          <p:nvSpPr>
            <p:cNvPr id="32" name="Rectangle 31"/>
            <p:cNvSpPr/>
            <p:nvPr/>
          </p:nvSpPr>
          <p:spPr>
            <a:xfrm>
              <a:off x="7534685" y="1997212"/>
              <a:ext cx="1480429" cy="2366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Freeform 201"/>
            <p:cNvSpPr>
              <a:spLocks/>
            </p:cNvSpPr>
            <p:nvPr/>
          </p:nvSpPr>
          <p:spPr bwMode="auto">
            <a:xfrm>
              <a:off x="7753350" y="2914579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4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9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9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4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81BD"/>
            </a:solidFill>
            <a:ln w="1588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202"/>
            <p:cNvSpPr>
              <a:spLocks/>
            </p:cNvSpPr>
            <p:nvPr/>
          </p:nvSpPr>
          <p:spPr bwMode="auto">
            <a:xfrm>
              <a:off x="7910490" y="2864936"/>
              <a:ext cx="151722" cy="136518"/>
            </a:xfrm>
            <a:custGeom>
              <a:avLst/>
              <a:gdLst>
                <a:gd name="T0" fmla="*/ 56 w 111"/>
                <a:gd name="T1" fmla="*/ 0 h 112"/>
                <a:gd name="T2" fmla="*/ 111 w 111"/>
                <a:gd name="T3" fmla="*/ 56 h 112"/>
                <a:gd name="T4" fmla="*/ 56 w 111"/>
                <a:gd name="T5" fmla="*/ 112 h 112"/>
                <a:gd name="T6" fmla="*/ 0 w 111"/>
                <a:gd name="T7" fmla="*/ 56 h 112"/>
                <a:gd name="T8" fmla="*/ 56 w 11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0"/>
                  </a:moveTo>
                  <a:lnTo>
                    <a:pt x="111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203"/>
            <p:cNvSpPr>
              <a:spLocks noEditPoints="1"/>
            </p:cNvSpPr>
            <p:nvPr/>
          </p:nvSpPr>
          <p:spPr bwMode="auto">
            <a:xfrm>
              <a:off x="7902363" y="2857489"/>
              <a:ext cx="167977" cy="151411"/>
            </a:xfrm>
            <a:custGeom>
              <a:avLst/>
              <a:gdLst>
                <a:gd name="T0" fmla="*/ 58 w 123"/>
                <a:gd name="T1" fmla="*/ 2 h 123"/>
                <a:gd name="T2" fmla="*/ 62 w 123"/>
                <a:gd name="T3" fmla="*/ 0 h 123"/>
                <a:gd name="T4" fmla="*/ 65 w 123"/>
                <a:gd name="T5" fmla="*/ 2 h 123"/>
                <a:gd name="T6" fmla="*/ 121 w 123"/>
                <a:gd name="T7" fmla="*/ 57 h 123"/>
                <a:gd name="T8" fmla="*/ 123 w 123"/>
                <a:gd name="T9" fmla="*/ 61 h 123"/>
                <a:gd name="T10" fmla="*/ 121 w 123"/>
                <a:gd name="T11" fmla="*/ 65 h 123"/>
                <a:gd name="T12" fmla="*/ 65 w 123"/>
                <a:gd name="T13" fmla="*/ 123 h 123"/>
                <a:gd name="T14" fmla="*/ 62 w 123"/>
                <a:gd name="T15" fmla="*/ 123 h 123"/>
                <a:gd name="T16" fmla="*/ 58 w 123"/>
                <a:gd name="T17" fmla="*/ 123 h 123"/>
                <a:gd name="T18" fmla="*/ 0 w 123"/>
                <a:gd name="T19" fmla="*/ 65 h 123"/>
                <a:gd name="T20" fmla="*/ 0 w 123"/>
                <a:gd name="T21" fmla="*/ 61 h 123"/>
                <a:gd name="T22" fmla="*/ 0 w 123"/>
                <a:gd name="T23" fmla="*/ 57 h 123"/>
                <a:gd name="T24" fmla="*/ 58 w 123"/>
                <a:gd name="T25" fmla="*/ 2 h 123"/>
                <a:gd name="T26" fmla="*/ 10 w 123"/>
                <a:gd name="T27" fmla="*/ 65 h 123"/>
                <a:gd name="T28" fmla="*/ 10 w 123"/>
                <a:gd name="T29" fmla="*/ 57 h 123"/>
                <a:gd name="T30" fmla="*/ 65 w 123"/>
                <a:gd name="T31" fmla="*/ 113 h 123"/>
                <a:gd name="T32" fmla="*/ 58 w 123"/>
                <a:gd name="T33" fmla="*/ 113 h 123"/>
                <a:gd name="T34" fmla="*/ 113 w 123"/>
                <a:gd name="T35" fmla="*/ 57 h 123"/>
                <a:gd name="T36" fmla="*/ 113 w 123"/>
                <a:gd name="T37" fmla="*/ 65 h 123"/>
                <a:gd name="T38" fmla="*/ 58 w 123"/>
                <a:gd name="T39" fmla="*/ 9 h 123"/>
                <a:gd name="T40" fmla="*/ 65 w 123"/>
                <a:gd name="T41" fmla="*/ 9 h 123"/>
                <a:gd name="T42" fmla="*/ 10 w 123"/>
                <a:gd name="T43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3">
                  <a:moveTo>
                    <a:pt x="58" y="2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121" y="57"/>
                  </a:lnTo>
                  <a:lnTo>
                    <a:pt x="123" y="61"/>
                  </a:lnTo>
                  <a:lnTo>
                    <a:pt x="121" y="65"/>
                  </a:lnTo>
                  <a:lnTo>
                    <a:pt x="65" y="123"/>
                  </a:lnTo>
                  <a:lnTo>
                    <a:pt x="62" y="123"/>
                  </a:lnTo>
                  <a:lnTo>
                    <a:pt x="58" y="12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58" y="2"/>
                  </a:lnTo>
                  <a:close/>
                  <a:moveTo>
                    <a:pt x="10" y="65"/>
                  </a:moveTo>
                  <a:lnTo>
                    <a:pt x="10" y="57"/>
                  </a:lnTo>
                  <a:lnTo>
                    <a:pt x="65" y="113"/>
                  </a:lnTo>
                  <a:lnTo>
                    <a:pt x="58" y="113"/>
                  </a:lnTo>
                  <a:lnTo>
                    <a:pt x="113" y="57"/>
                  </a:lnTo>
                  <a:lnTo>
                    <a:pt x="113" y="65"/>
                  </a:lnTo>
                  <a:lnTo>
                    <a:pt x="58" y="9"/>
                  </a:lnTo>
                  <a:lnTo>
                    <a:pt x="65" y="9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4A7EBB"/>
            </a:solidFill>
            <a:ln w="1588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Rectangle 204"/>
            <p:cNvSpPr>
              <a:spLocks noChangeArrowheads="1"/>
            </p:cNvSpPr>
            <p:nvPr/>
          </p:nvSpPr>
          <p:spPr bwMode="auto">
            <a:xfrm>
              <a:off x="8297456" y="2727551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205"/>
            <p:cNvSpPr>
              <a:spLocks/>
            </p:cNvSpPr>
            <p:nvPr/>
          </p:nvSpPr>
          <p:spPr bwMode="auto">
            <a:xfrm>
              <a:off x="7753350" y="3217400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3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8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8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3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3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8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E4B48"/>
            </a:solidFill>
            <a:ln w="158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Rectangle 206"/>
            <p:cNvSpPr>
              <a:spLocks noChangeArrowheads="1"/>
            </p:cNvSpPr>
            <p:nvPr/>
          </p:nvSpPr>
          <p:spPr bwMode="auto">
            <a:xfrm>
              <a:off x="7910490" y="3170240"/>
              <a:ext cx="151722" cy="13651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07"/>
            <p:cNvSpPr>
              <a:spLocks noEditPoints="1"/>
            </p:cNvSpPr>
            <p:nvPr/>
          </p:nvSpPr>
          <p:spPr bwMode="auto">
            <a:xfrm>
              <a:off x="7902363" y="3162793"/>
              <a:ext cx="167977" cy="151411"/>
            </a:xfrm>
            <a:custGeom>
              <a:avLst/>
              <a:gdLst>
                <a:gd name="T0" fmla="*/ 0 w 123"/>
                <a:gd name="T1" fmla="*/ 6 h 123"/>
                <a:gd name="T2" fmla="*/ 0 w 123"/>
                <a:gd name="T3" fmla="*/ 0 h 123"/>
                <a:gd name="T4" fmla="*/ 6 w 123"/>
                <a:gd name="T5" fmla="*/ 0 h 123"/>
                <a:gd name="T6" fmla="*/ 117 w 123"/>
                <a:gd name="T7" fmla="*/ 0 h 123"/>
                <a:gd name="T8" fmla="*/ 121 w 123"/>
                <a:gd name="T9" fmla="*/ 0 h 123"/>
                <a:gd name="T10" fmla="*/ 123 w 123"/>
                <a:gd name="T11" fmla="*/ 6 h 123"/>
                <a:gd name="T12" fmla="*/ 123 w 123"/>
                <a:gd name="T13" fmla="*/ 118 h 123"/>
                <a:gd name="T14" fmla="*/ 121 w 123"/>
                <a:gd name="T15" fmla="*/ 121 h 123"/>
                <a:gd name="T16" fmla="*/ 117 w 123"/>
                <a:gd name="T17" fmla="*/ 123 h 123"/>
                <a:gd name="T18" fmla="*/ 6 w 123"/>
                <a:gd name="T19" fmla="*/ 123 h 123"/>
                <a:gd name="T20" fmla="*/ 0 w 123"/>
                <a:gd name="T21" fmla="*/ 121 h 123"/>
                <a:gd name="T22" fmla="*/ 0 w 123"/>
                <a:gd name="T23" fmla="*/ 118 h 123"/>
                <a:gd name="T24" fmla="*/ 0 w 123"/>
                <a:gd name="T25" fmla="*/ 6 h 123"/>
                <a:gd name="T26" fmla="*/ 12 w 123"/>
                <a:gd name="T27" fmla="*/ 118 h 123"/>
                <a:gd name="T28" fmla="*/ 6 w 123"/>
                <a:gd name="T29" fmla="*/ 112 h 123"/>
                <a:gd name="T30" fmla="*/ 117 w 123"/>
                <a:gd name="T31" fmla="*/ 112 h 123"/>
                <a:gd name="T32" fmla="*/ 112 w 123"/>
                <a:gd name="T33" fmla="*/ 118 h 123"/>
                <a:gd name="T34" fmla="*/ 112 w 123"/>
                <a:gd name="T35" fmla="*/ 6 h 123"/>
                <a:gd name="T36" fmla="*/ 117 w 123"/>
                <a:gd name="T37" fmla="*/ 12 h 123"/>
                <a:gd name="T38" fmla="*/ 6 w 123"/>
                <a:gd name="T39" fmla="*/ 12 h 123"/>
                <a:gd name="T40" fmla="*/ 12 w 123"/>
                <a:gd name="T41" fmla="*/ 6 h 123"/>
                <a:gd name="T42" fmla="*/ 12 w 123"/>
                <a:gd name="T43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3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3" y="6"/>
                  </a:lnTo>
                  <a:lnTo>
                    <a:pt x="123" y="118"/>
                  </a:lnTo>
                  <a:lnTo>
                    <a:pt x="121" y="121"/>
                  </a:lnTo>
                  <a:lnTo>
                    <a:pt x="117" y="123"/>
                  </a:lnTo>
                  <a:lnTo>
                    <a:pt x="6" y="123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0" y="6"/>
                  </a:lnTo>
                  <a:close/>
                  <a:moveTo>
                    <a:pt x="12" y="118"/>
                  </a:moveTo>
                  <a:lnTo>
                    <a:pt x="6" y="112"/>
                  </a:lnTo>
                  <a:lnTo>
                    <a:pt x="117" y="112"/>
                  </a:lnTo>
                  <a:lnTo>
                    <a:pt x="112" y="118"/>
                  </a:lnTo>
                  <a:lnTo>
                    <a:pt x="112" y="6"/>
                  </a:lnTo>
                  <a:lnTo>
                    <a:pt x="117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BE4B48"/>
            </a:solidFill>
            <a:ln w="158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Rectangle 208"/>
            <p:cNvSpPr>
              <a:spLocks noChangeArrowheads="1"/>
            </p:cNvSpPr>
            <p:nvPr/>
          </p:nvSpPr>
          <p:spPr bwMode="auto">
            <a:xfrm>
              <a:off x="8297456" y="3032854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209"/>
            <p:cNvSpPr>
              <a:spLocks/>
            </p:cNvSpPr>
            <p:nvPr/>
          </p:nvSpPr>
          <p:spPr bwMode="auto">
            <a:xfrm>
              <a:off x="7753350" y="3520220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3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8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8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3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3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8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8B954"/>
            </a:solidFill>
            <a:ln w="158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10"/>
            <p:cNvSpPr>
              <a:spLocks/>
            </p:cNvSpPr>
            <p:nvPr/>
          </p:nvSpPr>
          <p:spPr bwMode="auto">
            <a:xfrm>
              <a:off x="7910490" y="3473061"/>
              <a:ext cx="151722" cy="136518"/>
            </a:xfrm>
            <a:custGeom>
              <a:avLst/>
              <a:gdLst>
                <a:gd name="T0" fmla="*/ 56 w 111"/>
                <a:gd name="T1" fmla="*/ 0 h 111"/>
                <a:gd name="T2" fmla="*/ 111 w 111"/>
                <a:gd name="T3" fmla="*/ 111 h 111"/>
                <a:gd name="T4" fmla="*/ 0 w 111"/>
                <a:gd name="T5" fmla="*/ 111 h 111"/>
                <a:gd name="T6" fmla="*/ 56 w 111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111" y="111"/>
                  </a:lnTo>
                  <a:lnTo>
                    <a:pt x="0" y="1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12"/>
            <p:cNvSpPr>
              <a:spLocks noEditPoints="1"/>
            </p:cNvSpPr>
            <p:nvPr/>
          </p:nvSpPr>
          <p:spPr bwMode="auto">
            <a:xfrm>
              <a:off x="7902362" y="3465613"/>
              <a:ext cx="167977" cy="151411"/>
            </a:xfrm>
            <a:custGeom>
              <a:avLst/>
              <a:gdLst>
                <a:gd name="T0" fmla="*/ 56 w 123"/>
                <a:gd name="T1" fmla="*/ 2 h 123"/>
                <a:gd name="T2" fmla="*/ 62 w 123"/>
                <a:gd name="T3" fmla="*/ 0 h 123"/>
                <a:gd name="T4" fmla="*/ 65 w 123"/>
                <a:gd name="T5" fmla="*/ 2 h 123"/>
                <a:gd name="T6" fmla="*/ 123 w 123"/>
                <a:gd name="T7" fmla="*/ 116 h 123"/>
                <a:gd name="T8" fmla="*/ 121 w 123"/>
                <a:gd name="T9" fmla="*/ 121 h 123"/>
                <a:gd name="T10" fmla="*/ 117 w 123"/>
                <a:gd name="T11" fmla="*/ 123 h 123"/>
                <a:gd name="T12" fmla="*/ 6 w 123"/>
                <a:gd name="T13" fmla="*/ 123 h 123"/>
                <a:gd name="T14" fmla="*/ 0 w 123"/>
                <a:gd name="T15" fmla="*/ 121 h 123"/>
                <a:gd name="T16" fmla="*/ 0 w 123"/>
                <a:gd name="T17" fmla="*/ 116 h 123"/>
                <a:gd name="T18" fmla="*/ 56 w 123"/>
                <a:gd name="T19" fmla="*/ 2 h 123"/>
                <a:gd name="T20" fmla="*/ 10 w 123"/>
                <a:gd name="T21" fmla="*/ 121 h 123"/>
                <a:gd name="T22" fmla="*/ 6 w 123"/>
                <a:gd name="T23" fmla="*/ 112 h 123"/>
                <a:gd name="T24" fmla="*/ 117 w 123"/>
                <a:gd name="T25" fmla="*/ 112 h 123"/>
                <a:gd name="T26" fmla="*/ 112 w 123"/>
                <a:gd name="T27" fmla="*/ 121 h 123"/>
                <a:gd name="T28" fmla="*/ 56 w 123"/>
                <a:gd name="T29" fmla="*/ 8 h 123"/>
                <a:gd name="T30" fmla="*/ 65 w 123"/>
                <a:gd name="T31" fmla="*/ 8 h 123"/>
                <a:gd name="T32" fmla="*/ 10 w 123"/>
                <a:gd name="T33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23">
                  <a:moveTo>
                    <a:pt x="56" y="2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123" y="116"/>
                  </a:lnTo>
                  <a:lnTo>
                    <a:pt x="121" y="121"/>
                  </a:lnTo>
                  <a:lnTo>
                    <a:pt x="117" y="123"/>
                  </a:lnTo>
                  <a:lnTo>
                    <a:pt x="6" y="123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56" y="2"/>
                  </a:lnTo>
                  <a:close/>
                  <a:moveTo>
                    <a:pt x="10" y="121"/>
                  </a:moveTo>
                  <a:lnTo>
                    <a:pt x="6" y="112"/>
                  </a:lnTo>
                  <a:lnTo>
                    <a:pt x="117" y="112"/>
                  </a:lnTo>
                  <a:lnTo>
                    <a:pt x="112" y="121"/>
                  </a:lnTo>
                  <a:lnTo>
                    <a:pt x="56" y="8"/>
                  </a:lnTo>
                  <a:lnTo>
                    <a:pt x="65" y="8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98B954"/>
            </a:solidFill>
            <a:ln w="158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Rectangle 213"/>
            <p:cNvSpPr>
              <a:spLocks noChangeArrowheads="1"/>
            </p:cNvSpPr>
            <p:nvPr/>
          </p:nvSpPr>
          <p:spPr bwMode="auto">
            <a:xfrm>
              <a:off x="8297454" y="3335675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214"/>
            <p:cNvSpPr>
              <a:spLocks/>
            </p:cNvSpPr>
            <p:nvPr/>
          </p:nvSpPr>
          <p:spPr bwMode="auto">
            <a:xfrm>
              <a:off x="7753350" y="3825524"/>
              <a:ext cx="463294" cy="42197"/>
            </a:xfrm>
            <a:custGeom>
              <a:avLst/>
              <a:gdLst>
                <a:gd name="T0" fmla="*/ 17 w 341"/>
                <a:gd name="T1" fmla="*/ 0 h 35"/>
                <a:gd name="T2" fmla="*/ 324 w 341"/>
                <a:gd name="T3" fmla="*/ 0 h 35"/>
                <a:gd name="T4" fmla="*/ 330 w 341"/>
                <a:gd name="T5" fmla="*/ 0 h 35"/>
                <a:gd name="T6" fmla="*/ 336 w 341"/>
                <a:gd name="T7" fmla="*/ 4 h 35"/>
                <a:gd name="T8" fmla="*/ 340 w 341"/>
                <a:gd name="T9" fmla="*/ 10 h 35"/>
                <a:gd name="T10" fmla="*/ 341 w 341"/>
                <a:gd name="T11" fmla="*/ 18 h 35"/>
                <a:gd name="T12" fmla="*/ 340 w 341"/>
                <a:gd name="T13" fmla="*/ 23 h 35"/>
                <a:gd name="T14" fmla="*/ 336 w 341"/>
                <a:gd name="T15" fmla="*/ 29 h 35"/>
                <a:gd name="T16" fmla="*/ 330 w 341"/>
                <a:gd name="T17" fmla="*/ 33 h 35"/>
                <a:gd name="T18" fmla="*/ 324 w 341"/>
                <a:gd name="T19" fmla="*/ 35 h 35"/>
                <a:gd name="T20" fmla="*/ 17 w 341"/>
                <a:gd name="T21" fmla="*/ 35 h 35"/>
                <a:gd name="T22" fmla="*/ 9 w 341"/>
                <a:gd name="T23" fmla="*/ 33 h 35"/>
                <a:gd name="T24" fmla="*/ 4 w 341"/>
                <a:gd name="T25" fmla="*/ 29 h 35"/>
                <a:gd name="T26" fmla="*/ 0 w 341"/>
                <a:gd name="T27" fmla="*/ 23 h 35"/>
                <a:gd name="T28" fmla="*/ 0 w 341"/>
                <a:gd name="T29" fmla="*/ 18 h 35"/>
                <a:gd name="T30" fmla="*/ 0 w 341"/>
                <a:gd name="T31" fmla="*/ 10 h 35"/>
                <a:gd name="T32" fmla="*/ 4 w 341"/>
                <a:gd name="T33" fmla="*/ 4 h 35"/>
                <a:gd name="T34" fmla="*/ 9 w 341"/>
                <a:gd name="T35" fmla="*/ 0 h 35"/>
                <a:gd name="T36" fmla="*/ 17 w 341"/>
                <a:gd name="T37" fmla="*/ 0 h 35"/>
                <a:gd name="T38" fmla="*/ 17 w 341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5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10"/>
                  </a:lnTo>
                  <a:lnTo>
                    <a:pt x="341" y="18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3"/>
                  </a:lnTo>
                  <a:lnTo>
                    <a:pt x="324" y="35"/>
                  </a:lnTo>
                  <a:lnTo>
                    <a:pt x="17" y="35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D60A0"/>
            </a:solidFill>
            <a:ln w="158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15"/>
            <p:cNvSpPr>
              <a:spLocks noEditPoints="1"/>
            </p:cNvSpPr>
            <p:nvPr/>
          </p:nvSpPr>
          <p:spPr bwMode="auto">
            <a:xfrm>
              <a:off x="7910490" y="3775881"/>
              <a:ext cx="151722" cy="139000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0 h 111"/>
                <a:gd name="T4" fmla="*/ 111 w 111"/>
                <a:gd name="T5" fmla="*/ 111 h 111"/>
                <a:gd name="T6" fmla="*/ 0 w 111"/>
                <a:gd name="T7" fmla="*/ 111 h 111"/>
                <a:gd name="T8" fmla="*/ 111 w 111"/>
                <a:gd name="T9" fmla="*/ 0 h 111"/>
                <a:gd name="T10" fmla="*/ 0 w 111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0"/>
                  </a:lnTo>
                  <a:lnTo>
                    <a:pt x="111" y="111"/>
                  </a:lnTo>
                  <a:close/>
                  <a:moveTo>
                    <a:pt x="0" y="111"/>
                  </a:moveTo>
                  <a:lnTo>
                    <a:pt x="111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16"/>
            <p:cNvSpPr>
              <a:spLocks noEditPoints="1"/>
            </p:cNvSpPr>
            <p:nvPr/>
          </p:nvSpPr>
          <p:spPr bwMode="auto">
            <a:xfrm>
              <a:off x="7902362" y="3770917"/>
              <a:ext cx="165269" cy="148928"/>
            </a:xfrm>
            <a:custGeom>
              <a:avLst/>
              <a:gdLst>
                <a:gd name="T0" fmla="*/ 112 w 121"/>
                <a:gd name="T1" fmla="*/ 121 h 121"/>
                <a:gd name="T2" fmla="*/ 0 w 121"/>
                <a:gd name="T3" fmla="*/ 10 h 121"/>
                <a:gd name="T4" fmla="*/ 10 w 121"/>
                <a:gd name="T5" fmla="*/ 0 h 121"/>
                <a:gd name="T6" fmla="*/ 121 w 121"/>
                <a:gd name="T7" fmla="*/ 112 h 121"/>
                <a:gd name="T8" fmla="*/ 112 w 121"/>
                <a:gd name="T9" fmla="*/ 121 h 121"/>
                <a:gd name="T10" fmla="*/ 0 w 121"/>
                <a:gd name="T11" fmla="*/ 112 h 121"/>
                <a:gd name="T12" fmla="*/ 112 w 121"/>
                <a:gd name="T13" fmla="*/ 0 h 121"/>
                <a:gd name="T14" fmla="*/ 121 w 121"/>
                <a:gd name="T15" fmla="*/ 10 h 121"/>
                <a:gd name="T16" fmla="*/ 10 w 121"/>
                <a:gd name="T17" fmla="*/ 121 h 121"/>
                <a:gd name="T18" fmla="*/ 0 w 121"/>
                <a:gd name="T19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112" y="1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21" y="112"/>
                  </a:lnTo>
                  <a:lnTo>
                    <a:pt x="112" y="121"/>
                  </a:lnTo>
                  <a:close/>
                  <a:moveTo>
                    <a:pt x="0" y="112"/>
                  </a:moveTo>
                  <a:lnTo>
                    <a:pt x="112" y="0"/>
                  </a:lnTo>
                  <a:lnTo>
                    <a:pt x="121" y="10"/>
                  </a:lnTo>
                  <a:lnTo>
                    <a:pt x="10" y="121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7D60A0"/>
            </a:solidFill>
            <a:ln w="158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217"/>
            <p:cNvSpPr>
              <a:spLocks noChangeArrowheads="1"/>
            </p:cNvSpPr>
            <p:nvPr/>
          </p:nvSpPr>
          <p:spPr bwMode="auto">
            <a:xfrm>
              <a:off x="8297454" y="3638496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218"/>
            <p:cNvSpPr>
              <a:spLocks/>
            </p:cNvSpPr>
            <p:nvPr/>
          </p:nvSpPr>
          <p:spPr bwMode="auto">
            <a:xfrm>
              <a:off x="7753350" y="4128345"/>
              <a:ext cx="463294" cy="42197"/>
            </a:xfrm>
            <a:custGeom>
              <a:avLst/>
              <a:gdLst>
                <a:gd name="T0" fmla="*/ 17 w 341"/>
                <a:gd name="T1" fmla="*/ 0 h 35"/>
                <a:gd name="T2" fmla="*/ 324 w 341"/>
                <a:gd name="T3" fmla="*/ 0 h 35"/>
                <a:gd name="T4" fmla="*/ 330 w 341"/>
                <a:gd name="T5" fmla="*/ 0 h 35"/>
                <a:gd name="T6" fmla="*/ 336 w 341"/>
                <a:gd name="T7" fmla="*/ 4 h 35"/>
                <a:gd name="T8" fmla="*/ 340 w 341"/>
                <a:gd name="T9" fmla="*/ 10 h 35"/>
                <a:gd name="T10" fmla="*/ 341 w 341"/>
                <a:gd name="T11" fmla="*/ 18 h 35"/>
                <a:gd name="T12" fmla="*/ 340 w 341"/>
                <a:gd name="T13" fmla="*/ 23 h 35"/>
                <a:gd name="T14" fmla="*/ 336 w 341"/>
                <a:gd name="T15" fmla="*/ 29 h 35"/>
                <a:gd name="T16" fmla="*/ 330 w 341"/>
                <a:gd name="T17" fmla="*/ 33 h 35"/>
                <a:gd name="T18" fmla="*/ 324 w 341"/>
                <a:gd name="T19" fmla="*/ 35 h 35"/>
                <a:gd name="T20" fmla="*/ 17 w 341"/>
                <a:gd name="T21" fmla="*/ 35 h 35"/>
                <a:gd name="T22" fmla="*/ 9 w 341"/>
                <a:gd name="T23" fmla="*/ 33 h 35"/>
                <a:gd name="T24" fmla="*/ 4 w 341"/>
                <a:gd name="T25" fmla="*/ 29 h 35"/>
                <a:gd name="T26" fmla="*/ 0 w 341"/>
                <a:gd name="T27" fmla="*/ 23 h 35"/>
                <a:gd name="T28" fmla="*/ 0 w 341"/>
                <a:gd name="T29" fmla="*/ 18 h 35"/>
                <a:gd name="T30" fmla="*/ 0 w 341"/>
                <a:gd name="T31" fmla="*/ 10 h 35"/>
                <a:gd name="T32" fmla="*/ 4 w 341"/>
                <a:gd name="T33" fmla="*/ 4 h 35"/>
                <a:gd name="T34" fmla="*/ 9 w 341"/>
                <a:gd name="T35" fmla="*/ 0 h 35"/>
                <a:gd name="T36" fmla="*/ 17 w 341"/>
                <a:gd name="T37" fmla="*/ 0 h 35"/>
                <a:gd name="T38" fmla="*/ 17 w 341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5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10"/>
                  </a:lnTo>
                  <a:lnTo>
                    <a:pt x="341" y="18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3"/>
                  </a:lnTo>
                  <a:lnTo>
                    <a:pt x="324" y="35"/>
                  </a:lnTo>
                  <a:lnTo>
                    <a:pt x="17" y="35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C5"/>
            </a:solidFill>
            <a:ln w="158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219"/>
            <p:cNvSpPr>
              <a:spLocks noEditPoints="1"/>
            </p:cNvSpPr>
            <p:nvPr/>
          </p:nvSpPr>
          <p:spPr bwMode="auto">
            <a:xfrm>
              <a:off x="7910490" y="4078702"/>
              <a:ext cx="151722" cy="139000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0 h 111"/>
                <a:gd name="T4" fmla="*/ 111 w 111"/>
                <a:gd name="T5" fmla="*/ 111 h 111"/>
                <a:gd name="T6" fmla="*/ 56 w 111"/>
                <a:gd name="T7" fmla="*/ 0 h 111"/>
                <a:gd name="T8" fmla="*/ 56 w 111"/>
                <a:gd name="T9" fmla="*/ 111 h 111"/>
                <a:gd name="T10" fmla="*/ 56 w 111"/>
                <a:gd name="T11" fmla="*/ 0 h 111"/>
                <a:gd name="T12" fmla="*/ 0 w 111"/>
                <a:gd name="T13" fmla="*/ 111 h 111"/>
                <a:gd name="T14" fmla="*/ 111 w 111"/>
                <a:gd name="T15" fmla="*/ 0 h 111"/>
                <a:gd name="T16" fmla="*/ 0 w 111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0"/>
                  </a:lnTo>
                  <a:lnTo>
                    <a:pt x="111" y="111"/>
                  </a:lnTo>
                  <a:close/>
                  <a:moveTo>
                    <a:pt x="56" y="0"/>
                  </a:moveTo>
                  <a:lnTo>
                    <a:pt x="56" y="111"/>
                  </a:lnTo>
                  <a:lnTo>
                    <a:pt x="56" y="0"/>
                  </a:lnTo>
                  <a:close/>
                  <a:moveTo>
                    <a:pt x="0" y="111"/>
                  </a:moveTo>
                  <a:lnTo>
                    <a:pt x="111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220"/>
            <p:cNvSpPr>
              <a:spLocks noEditPoints="1"/>
            </p:cNvSpPr>
            <p:nvPr/>
          </p:nvSpPr>
          <p:spPr bwMode="auto">
            <a:xfrm>
              <a:off x="7902362" y="4073738"/>
              <a:ext cx="165269" cy="148928"/>
            </a:xfrm>
            <a:custGeom>
              <a:avLst/>
              <a:gdLst>
                <a:gd name="T0" fmla="*/ 112 w 121"/>
                <a:gd name="T1" fmla="*/ 121 h 121"/>
                <a:gd name="T2" fmla="*/ 0 w 121"/>
                <a:gd name="T3" fmla="*/ 10 h 121"/>
                <a:gd name="T4" fmla="*/ 10 w 121"/>
                <a:gd name="T5" fmla="*/ 0 h 121"/>
                <a:gd name="T6" fmla="*/ 121 w 121"/>
                <a:gd name="T7" fmla="*/ 111 h 121"/>
                <a:gd name="T8" fmla="*/ 112 w 121"/>
                <a:gd name="T9" fmla="*/ 121 h 121"/>
                <a:gd name="T10" fmla="*/ 67 w 121"/>
                <a:gd name="T11" fmla="*/ 6 h 121"/>
                <a:gd name="T12" fmla="*/ 67 w 121"/>
                <a:gd name="T13" fmla="*/ 117 h 121"/>
                <a:gd name="T14" fmla="*/ 56 w 121"/>
                <a:gd name="T15" fmla="*/ 117 h 121"/>
                <a:gd name="T16" fmla="*/ 56 w 121"/>
                <a:gd name="T17" fmla="*/ 6 h 121"/>
                <a:gd name="T18" fmla="*/ 67 w 121"/>
                <a:gd name="T19" fmla="*/ 6 h 121"/>
                <a:gd name="T20" fmla="*/ 0 w 121"/>
                <a:gd name="T21" fmla="*/ 111 h 121"/>
                <a:gd name="T22" fmla="*/ 112 w 121"/>
                <a:gd name="T23" fmla="*/ 0 h 121"/>
                <a:gd name="T24" fmla="*/ 121 w 121"/>
                <a:gd name="T25" fmla="*/ 10 h 121"/>
                <a:gd name="T26" fmla="*/ 10 w 121"/>
                <a:gd name="T27" fmla="*/ 121 h 121"/>
                <a:gd name="T28" fmla="*/ 0 w 121"/>
                <a:gd name="T2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1">
                  <a:moveTo>
                    <a:pt x="112" y="1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21" y="111"/>
                  </a:lnTo>
                  <a:lnTo>
                    <a:pt x="112" y="121"/>
                  </a:lnTo>
                  <a:close/>
                  <a:moveTo>
                    <a:pt x="67" y="6"/>
                  </a:moveTo>
                  <a:lnTo>
                    <a:pt x="67" y="117"/>
                  </a:lnTo>
                  <a:lnTo>
                    <a:pt x="56" y="117"/>
                  </a:lnTo>
                  <a:lnTo>
                    <a:pt x="56" y="6"/>
                  </a:lnTo>
                  <a:lnTo>
                    <a:pt x="67" y="6"/>
                  </a:lnTo>
                  <a:close/>
                  <a:moveTo>
                    <a:pt x="0" y="111"/>
                  </a:moveTo>
                  <a:lnTo>
                    <a:pt x="112" y="0"/>
                  </a:lnTo>
                  <a:lnTo>
                    <a:pt x="121" y="10"/>
                  </a:lnTo>
                  <a:lnTo>
                    <a:pt x="10" y="12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6AAC5"/>
            </a:solidFill>
            <a:ln w="158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Rectangle 221"/>
            <p:cNvSpPr>
              <a:spLocks noChangeArrowheads="1"/>
            </p:cNvSpPr>
            <p:nvPr/>
          </p:nvSpPr>
          <p:spPr bwMode="auto">
            <a:xfrm>
              <a:off x="8297454" y="3943799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72113" y="2060850"/>
              <a:ext cx="1225014" cy="849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0" dirty="0" smtClean="0">
                  <a:latin typeface="Arial Narrow" panose="020B0606020202030204" pitchFamily="34" charset="0"/>
                </a:rPr>
                <a:t>Eff. shield</a:t>
              </a:r>
            </a:p>
            <a:p>
              <a:pPr algn="ctr"/>
              <a:r>
                <a:rPr lang="en-US" sz="2000" b="1" i="0" dirty="0" smtClean="0">
                  <a:latin typeface="Arial Narrow" panose="020B0606020202030204" pitchFamily="34" charset="0"/>
                </a:rPr>
                <a:t>thickness:</a:t>
              </a:r>
              <a:endParaRPr lang="en-US" sz="2000" b="1" i="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548516" y="5180571"/>
            <a:ext cx="271918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</a:t>
            </a:r>
            <a:r>
              <a:rPr lang="en-US" sz="2400" baseline="-25000" dirty="0" smtClean="0"/>
              <a:t>WP</a:t>
            </a:r>
            <a:r>
              <a:rPr lang="en-US" sz="2400" dirty="0" smtClean="0"/>
              <a:t> = 70MA/m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0285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Need inboard breeding for TBR &gt; 1</a:t>
            </a:r>
            <a:r>
              <a:rPr lang="en-US" sz="3200" b="1" dirty="0"/>
              <a:t> at </a:t>
            </a:r>
            <a:r>
              <a:rPr lang="en-US" sz="3200" b="1" dirty="0" smtClean="0"/>
              <a:t>A=2</a:t>
            </a:r>
            <a:endParaRPr lang="en-US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" y="5011496"/>
            <a:ext cx="489982" cy="5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564188"/>
            <a:ext cx="2133600" cy="124354"/>
          </a:xfrm>
        </p:spPr>
        <p:txBody>
          <a:bodyPr/>
          <a:lstStyle/>
          <a:p>
            <a:fld id="{2781D9C3-7723-B846-AF5F-A26CD1739738}" type="slidenum">
              <a:rPr lang="en-US"/>
              <a:pPr/>
              <a:t>11</a:t>
            </a:fld>
            <a:endParaRPr lang="en-US" b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5611" y="4800601"/>
            <a:ext cx="0" cy="3493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8673" y="5148653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10cm IB </a:t>
            </a:r>
            <a:r>
              <a:rPr lang="en-US" sz="2400" b="1" dirty="0" smtClean="0">
                <a:solidFill>
                  <a:srgbClr val="FF0000"/>
                </a:solidFill>
              </a:rPr>
              <a:t>blanket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sufficient for TBR &gt; 1.04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762001"/>
            <a:ext cx="7172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93282" y="3569695"/>
            <a:ext cx="1573818" cy="6832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Outboard TBR ~ 0.92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772" y="123510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TBR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672" y="1982053"/>
            <a:ext cx="12873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Required TBR = 1.04</a:t>
            </a:r>
          </a:p>
          <a:p>
            <a:pPr algn="r">
              <a:lnSpc>
                <a:spcPct val="75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(4% margin)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33500" y="2339843"/>
            <a:ext cx="38121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67375" y="4780667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IB blanket thickness [cm]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89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71500"/>
          </a:xfrm>
        </p:spPr>
        <p:txBody>
          <a:bodyPr>
            <a:noAutofit/>
          </a:bodyPr>
          <a:lstStyle/>
          <a:p>
            <a:r>
              <a:rPr lang="en-US" b="1" dirty="0" smtClean="0"/>
              <a:t>Model blanket and shield thickness vs. A</a:t>
            </a:r>
            <a:endParaRPr lang="en-US" b="1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77200" y="5410730"/>
            <a:ext cx="1066800" cy="304271"/>
          </a:xfrm>
        </p:spPr>
        <p:txBody>
          <a:bodyPr/>
          <a:lstStyle/>
          <a:p>
            <a:fld id="{AA7AC2CF-FFDF-49CC-9F09-650D9EB9ED68}" type="slidenum">
              <a:rPr lang="en-US" smtClean="0"/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32" y="771525"/>
            <a:ext cx="6443718" cy="494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772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</a:t>
            </a:r>
            <a:r>
              <a:rPr lang="en-US" b="1" dirty="0"/>
              <a:t>≥</a:t>
            </a:r>
            <a:r>
              <a:rPr lang="en-US" sz="3600" b="1" dirty="0" smtClean="0"/>
              <a:t> 3 maximizes blanket utilization</a:t>
            </a:r>
            <a:endParaRPr lang="en-US" sz="3600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932973"/>
            <a:ext cx="7134225" cy="42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57388" y="1642882"/>
            <a:ext cx="1480429" cy="1991488"/>
            <a:chOff x="7534685" y="1997212"/>
            <a:chExt cx="1480429" cy="2389785"/>
          </a:xfrm>
        </p:grpSpPr>
        <p:sp>
          <p:nvSpPr>
            <p:cNvPr id="7" name="Rectangle 6"/>
            <p:cNvSpPr/>
            <p:nvPr/>
          </p:nvSpPr>
          <p:spPr>
            <a:xfrm>
              <a:off x="7534685" y="1997212"/>
              <a:ext cx="1480429" cy="2366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eform 201"/>
            <p:cNvSpPr>
              <a:spLocks/>
            </p:cNvSpPr>
            <p:nvPr/>
          </p:nvSpPr>
          <p:spPr bwMode="auto">
            <a:xfrm>
              <a:off x="7753350" y="2914579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4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9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9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4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81BD"/>
            </a:solidFill>
            <a:ln w="1588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202"/>
            <p:cNvSpPr>
              <a:spLocks/>
            </p:cNvSpPr>
            <p:nvPr/>
          </p:nvSpPr>
          <p:spPr bwMode="auto">
            <a:xfrm>
              <a:off x="7910490" y="2864936"/>
              <a:ext cx="151722" cy="136518"/>
            </a:xfrm>
            <a:custGeom>
              <a:avLst/>
              <a:gdLst>
                <a:gd name="T0" fmla="*/ 56 w 111"/>
                <a:gd name="T1" fmla="*/ 0 h 112"/>
                <a:gd name="T2" fmla="*/ 111 w 111"/>
                <a:gd name="T3" fmla="*/ 56 h 112"/>
                <a:gd name="T4" fmla="*/ 56 w 111"/>
                <a:gd name="T5" fmla="*/ 112 h 112"/>
                <a:gd name="T6" fmla="*/ 0 w 111"/>
                <a:gd name="T7" fmla="*/ 56 h 112"/>
                <a:gd name="T8" fmla="*/ 56 w 11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0"/>
                  </a:moveTo>
                  <a:lnTo>
                    <a:pt x="111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203"/>
            <p:cNvSpPr>
              <a:spLocks noEditPoints="1"/>
            </p:cNvSpPr>
            <p:nvPr/>
          </p:nvSpPr>
          <p:spPr bwMode="auto">
            <a:xfrm>
              <a:off x="7902363" y="2857489"/>
              <a:ext cx="167977" cy="151411"/>
            </a:xfrm>
            <a:custGeom>
              <a:avLst/>
              <a:gdLst>
                <a:gd name="T0" fmla="*/ 58 w 123"/>
                <a:gd name="T1" fmla="*/ 2 h 123"/>
                <a:gd name="T2" fmla="*/ 62 w 123"/>
                <a:gd name="T3" fmla="*/ 0 h 123"/>
                <a:gd name="T4" fmla="*/ 65 w 123"/>
                <a:gd name="T5" fmla="*/ 2 h 123"/>
                <a:gd name="T6" fmla="*/ 121 w 123"/>
                <a:gd name="T7" fmla="*/ 57 h 123"/>
                <a:gd name="T8" fmla="*/ 123 w 123"/>
                <a:gd name="T9" fmla="*/ 61 h 123"/>
                <a:gd name="T10" fmla="*/ 121 w 123"/>
                <a:gd name="T11" fmla="*/ 65 h 123"/>
                <a:gd name="T12" fmla="*/ 65 w 123"/>
                <a:gd name="T13" fmla="*/ 123 h 123"/>
                <a:gd name="T14" fmla="*/ 62 w 123"/>
                <a:gd name="T15" fmla="*/ 123 h 123"/>
                <a:gd name="T16" fmla="*/ 58 w 123"/>
                <a:gd name="T17" fmla="*/ 123 h 123"/>
                <a:gd name="T18" fmla="*/ 0 w 123"/>
                <a:gd name="T19" fmla="*/ 65 h 123"/>
                <a:gd name="T20" fmla="*/ 0 w 123"/>
                <a:gd name="T21" fmla="*/ 61 h 123"/>
                <a:gd name="T22" fmla="*/ 0 w 123"/>
                <a:gd name="T23" fmla="*/ 57 h 123"/>
                <a:gd name="T24" fmla="*/ 58 w 123"/>
                <a:gd name="T25" fmla="*/ 2 h 123"/>
                <a:gd name="T26" fmla="*/ 10 w 123"/>
                <a:gd name="T27" fmla="*/ 65 h 123"/>
                <a:gd name="T28" fmla="*/ 10 w 123"/>
                <a:gd name="T29" fmla="*/ 57 h 123"/>
                <a:gd name="T30" fmla="*/ 65 w 123"/>
                <a:gd name="T31" fmla="*/ 113 h 123"/>
                <a:gd name="T32" fmla="*/ 58 w 123"/>
                <a:gd name="T33" fmla="*/ 113 h 123"/>
                <a:gd name="T34" fmla="*/ 113 w 123"/>
                <a:gd name="T35" fmla="*/ 57 h 123"/>
                <a:gd name="T36" fmla="*/ 113 w 123"/>
                <a:gd name="T37" fmla="*/ 65 h 123"/>
                <a:gd name="T38" fmla="*/ 58 w 123"/>
                <a:gd name="T39" fmla="*/ 9 h 123"/>
                <a:gd name="T40" fmla="*/ 65 w 123"/>
                <a:gd name="T41" fmla="*/ 9 h 123"/>
                <a:gd name="T42" fmla="*/ 10 w 123"/>
                <a:gd name="T43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3">
                  <a:moveTo>
                    <a:pt x="58" y="2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121" y="57"/>
                  </a:lnTo>
                  <a:lnTo>
                    <a:pt x="123" y="61"/>
                  </a:lnTo>
                  <a:lnTo>
                    <a:pt x="121" y="65"/>
                  </a:lnTo>
                  <a:lnTo>
                    <a:pt x="65" y="123"/>
                  </a:lnTo>
                  <a:lnTo>
                    <a:pt x="62" y="123"/>
                  </a:lnTo>
                  <a:lnTo>
                    <a:pt x="58" y="12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58" y="2"/>
                  </a:lnTo>
                  <a:close/>
                  <a:moveTo>
                    <a:pt x="10" y="65"/>
                  </a:moveTo>
                  <a:lnTo>
                    <a:pt x="10" y="57"/>
                  </a:lnTo>
                  <a:lnTo>
                    <a:pt x="65" y="113"/>
                  </a:lnTo>
                  <a:lnTo>
                    <a:pt x="58" y="113"/>
                  </a:lnTo>
                  <a:lnTo>
                    <a:pt x="113" y="57"/>
                  </a:lnTo>
                  <a:lnTo>
                    <a:pt x="113" y="65"/>
                  </a:lnTo>
                  <a:lnTo>
                    <a:pt x="58" y="9"/>
                  </a:lnTo>
                  <a:lnTo>
                    <a:pt x="65" y="9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4A7EBB"/>
            </a:solidFill>
            <a:ln w="1588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Rectangle 204"/>
            <p:cNvSpPr>
              <a:spLocks noChangeArrowheads="1"/>
            </p:cNvSpPr>
            <p:nvPr/>
          </p:nvSpPr>
          <p:spPr bwMode="auto">
            <a:xfrm>
              <a:off x="8297456" y="2727551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205"/>
            <p:cNvSpPr>
              <a:spLocks/>
            </p:cNvSpPr>
            <p:nvPr/>
          </p:nvSpPr>
          <p:spPr bwMode="auto">
            <a:xfrm>
              <a:off x="7753350" y="3217400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3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8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8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3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3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8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E4B48"/>
            </a:solidFill>
            <a:ln w="158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Rectangle 206"/>
            <p:cNvSpPr>
              <a:spLocks noChangeArrowheads="1"/>
            </p:cNvSpPr>
            <p:nvPr/>
          </p:nvSpPr>
          <p:spPr bwMode="auto">
            <a:xfrm>
              <a:off x="7910490" y="3170240"/>
              <a:ext cx="151722" cy="13651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07"/>
            <p:cNvSpPr>
              <a:spLocks noEditPoints="1"/>
            </p:cNvSpPr>
            <p:nvPr/>
          </p:nvSpPr>
          <p:spPr bwMode="auto">
            <a:xfrm>
              <a:off x="7902363" y="3162793"/>
              <a:ext cx="167977" cy="151411"/>
            </a:xfrm>
            <a:custGeom>
              <a:avLst/>
              <a:gdLst>
                <a:gd name="T0" fmla="*/ 0 w 123"/>
                <a:gd name="T1" fmla="*/ 6 h 123"/>
                <a:gd name="T2" fmla="*/ 0 w 123"/>
                <a:gd name="T3" fmla="*/ 0 h 123"/>
                <a:gd name="T4" fmla="*/ 6 w 123"/>
                <a:gd name="T5" fmla="*/ 0 h 123"/>
                <a:gd name="T6" fmla="*/ 117 w 123"/>
                <a:gd name="T7" fmla="*/ 0 h 123"/>
                <a:gd name="T8" fmla="*/ 121 w 123"/>
                <a:gd name="T9" fmla="*/ 0 h 123"/>
                <a:gd name="T10" fmla="*/ 123 w 123"/>
                <a:gd name="T11" fmla="*/ 6 h 123"/>
                <a:gd name="T12" fmla="*/ 123 w 123"/>
                <a:gd name="T13" fmla="*/ 118 h 123"/>
                <a:gd name="T14" fmla="*/ 121 w 123"/>
                <a:gd name="T15" fmla="*/ 121 h 123"/>
                <a:gd name="T16" fmla="*/ 117 w 123"/>
                <a:gd name="T17" fmla="*/ 123 h 123"/>
                <a:gd name="T18" fmla="*/ 6 w 123"/>
                <a:gd name="T19" fmla="*/ 123 h 123"/>
                <a:gd name="T20" fmla="*/ 0 w 123"/>
                <a:gd name="T21" fmla="*/ 121 h 123"/>
                <a:gd name="T22" fmla="*/ 0 w 123"/>
                <a:gd name="T23" fmla="*/ 118 h 123"/>
                <a:gd name="T24" fmla="*/ 0 w 123"/>
                <a:gd name="T25" fmla="*/ 6 h 123"/>
                <a:gd name="T26" fmla="*/ 12 w 123"/>
                <a:gd name="T27" fmla="*/ 118 h 123"/>
                <a:gd name="T28" fmla="*/ 6 w 123"/>
                <a:gd name="T29" fmla="*/ 112 h 123"/>
                <a:gd name="T30" fmla="*/ 117 w 123"/>
                <a:gd name="T31" fmla="*/ 112 h 123"/>
                <a:gd name="T32" fmla="*/ 112 w 123"/>
                <a:gd name="T33" fmla="*/ 118 h 123"/>
                <a:gd name="T34" fmla="*/ 112 w 123"/>
                <a:gd name="T35" fmla="*/ 6 h 123"/>
                <a:gd name="T36" fmla="*/ 117 w 123"/>
                <a:gd name="T37" fmla="*/ 12 h 123"/>
                <a:gd name="T38" fmla="*/ 6 w 123"/>
                <a:gd name="T39" fmla="*/ 12 h 123"/>
                <a:gd name="T40" fmla="*/ 12 w 123"/>
                <a:gd name="T41" fmla="*/ 6 h 123"/>
                <a:gd name="T42" fmla="*/ 12 w 123"/>
                <a:gd name="T43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3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3" y="6"/>
                  </a:lnTo>
                  <a:lnTo>
                    <a:pt x="123" y="118"/>
                  </a:lnTo>
                  <a:lnTo>
                    <a:pt x="121" y="121"/>
                  </a:lnTo>
                  <a:lnTo>
                    <a:pt x="117" y="123"/>
                  </a:lnTo>
                  <a:lnTo>
                    <a:pt x="6" y="123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0" y="6"/>
                  </a:lnTo>
                  <a:close/>
                  <a:moveTo>
                    <a:pt x="12" y="118"/>
                  </a:moveTo>
                  <a:lnTo>
                    <a:pt x="6" y="112"/>
                  </a:lnTo>
                  <a:lnTo>
                    <a:pt x="117" y="112"/>
                  </a:lnTo>
                  <a:lnTo>
                    <a:pt x="112" y="118"/>
                  </a:lnTo>
                  <a:lnTo>
                    <a:pt x="112" y="6"/>
                  </a:lnTo>
                  <a:lnTo>
                    <a:pt x="117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BE4B48"/>
            </a:solidFill>
            <a:ln w="158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Rectangle 208"/>
            <p:cNvSpPr>
              <a:spLocks noChangeArrowheads="1"/>
            </p:cNvSpPr>
            <p:nvPr/>
          </p:nvSpPr>
          <p:spPr bwMode="auto">
            <a:xfrm>
              <a:off x="8297456" y="3032854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209"/>
            <p:cNvSpPr>
              <a:spLocks/>
            </p:cNvSpPr>
            <p:nvPr/>
          </p:nvSpPr>
          <p:spPr bwMode="auto">
            <a:xfrm>
              <a:off x="7753350" y="3520220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3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8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8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3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3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8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8B954"/>
            </a:solidFill>
            <a:ln w="158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10"/>
            <p:cNvSpPr>
              <a:spLocks/>
            </p:cNvSpPr>
            <p:nvPr/>
          </p:nvSpPr>
          <p:spPr bwMode="auto">
            <a:xfrm>
              <a:off x="7910490" y="3473061"/>
              <a:ext cx="151722" cy="136518"/>
            </a:xfrm>
            <a:custGeom>
              <a:avLst/>
              <a:gdLst>
                <a:gd name="T0" fmla="*/ 56 w 111"/>
                <a:gd name="T1" fmla="*/ 0 h 111"/>
                <a:gd name="T2" fmla="*/ 111 w 111"/>
                <a:gd name="T3" fmla="*/ 111 h 111"/>
                <a:gd name="T4" fmla="*/ 0 w 111"/>
                <a:gd name="T5" fmla="*/ 111 h 111"/>
                <a:gd name="T6" fmla="*/ 56 w 111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111" y="111"/>
                  </a:lnTo>
                  <a:lnTo>
                    <a:pt x="0" y="1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12"/>
            <p:cNvSpPr>
              <a:spLocks noEditPoints="1"/>
            </p:cNvSpPr>
            <p:nvPr/>
          </p:nvSpPr>
          <p:spPr bwMode="auto">
            <a:xfrm>
              <a:off x="7902362" y="3465613"/>
              <a:ext cx="167977" cy="151411"/>
            </a:xfrm>
            <a:custGeom>
              <a:avLst/>
              <a:gdLst>
                <a:gd name="T0" fmla="*/ 56 w 123"/>
                <a:gd name="T1" fmla="*/ 2 h 123"/>
                <a:gd name="T2" fmla="*/ 62 w 123"/>
                <a:gd name="T3" fmla="*/ 0 h 123"/>
                <a:gd name="T4" fmla="*/ 65 w 123"/>
                <a:gd name="T5" fmla="*/ 2 h 123"/>
                <a:gd name="T6" fmla="*/ 123 w 123"/>
                <a:gd name="T7" fmla="*/ 116 h 123"/>
                <a:gd name="T8" fmla="*/ 121 w 123"/>
                <a:gd name="T9" fmla="*/ 121 h 123"/>
                <a:gd name="T10" fmla="*/ 117 w 123"/>
                <a:gd name="T11" fmla="*/ 123 h 123"/>
                <a:gd name="T12" fmla="*/ 6 w 123"/>
                <a:gd name="T13" fmla="*/ 123 h 123"/>
                <a:gd name="T14" fmla="*/ 0 w 123"/>
                <a:gd name="T15" fmla="*/ 121 h 123"/>
                <a:gd name="T16" fmla="*/ 0 w 123"/>
                <a:gd name="T17" fmla="*/ 116 h 123"/>
                <a:gd name="T18" fmla="*/ 56 w 123"/>
                <a:gd name="T19" fmla="*/ 2 h 123"/>
                <a:gd name="T20" fmla="*/ 10 w 123"/>
                <a:gd name="T21" fmla="*/ 121 h 123"/>
                <a:gd name="T22" fmla="*/ 6 w 123"/>
                <a:gd name="T23" fmla="*/ 112 h 123"/>
                <a:gd name="T24" fmla="*/ 117 w 123"/>
                <a:gd name="T25" fmla="*/ 112 h 123"/>
                <a:gd name="T26" fmla="*/ 112 w 123"/>
                <a:gd name="T27" fmla="*/ 121 h 123"/>
                <a:gd name="T28" fmla="*/ 56 w 123"/>
                <a:gd name="T29" fmla="*/ 8 h 123"/>
                <a:gd name="T30" fmla="*/ 65 w 123"/>
                <a:gd name="T31" fmla="*/ 8 h 123"/>
                <a:gd name="T32" fmla="*/ 10 w 123"/>
                <a:gd name="T33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23">
                  <a:moveTo>
                    <a:pt x="56" y="2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123" y="116"/>
                  </a:lnTo>
                  <a:lnTo>
                    <a:pt x="121" y="121"/>
                  </a:lnTo>
                  <a:lnTo>
                    <a:pt x="117" y="123"/>
                  </a:lnTo>
                  <a:lnTo>
                    <a:pt x="6" y="123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56" y="2"/>
                  </a:lnTo>
                  <a:close/>
                  <a:moveTo>
                    <a:pt x="10" y="121"/>
                  </a:moveTo>
                  <a:lnTo>
                    <a:pt x="6" y="112"/>
                  </a:lnTo>
                  <a:lnTo>
                    <a:pt x="117" y="112"/>
                  </a:lnTo>
                  <a:lnTo>
                    <a:pt x="112" y="121"/>
                  </a:lnTo>
                  <a:lnTo>
                    <a:pt x="56" y="8"/>
                  </a:lnTo>
                  <a:lnTo>
                    <a:pt x="65" y="8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98B954"/>
            </a:solidFill>
            <a:ln w="158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Rectangle 213"/>
            <p:cNvSpPr>
              <a:spLocks noChangeArrowheads="1"/>
            </p:cNvSpPr>
            <p:nvPr/>
          </p:nvSpPr>
          <p:spPr bwMode="auto">
            <a:xfrm>
              <a:off x="8297454" y="3335675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14"/>
            <p:cNvSpPr>
              <a:spLocks/>
            </p:cNvSpPr>
            <p:nvPr/>
          </p:nvSpPr>
          <p:spPr bwMode="auto">
            <a:xfrm>
              <a:off x="7753350" y="3825524"/>
              <a:ext cx="463294" cy="42197"/>
            </a:xfrm>
            <a:custGeom>
              <a:avLst/>
              <a:gdLst>
                <a:gd name="T0" fmla="*/ 17 w 341"/>
                <a:gd name="T1" fmla="*/ 0 h 35"/>
                <a:gd name="T2" fmla="*/ 324 w 341"/>
                <a:gd name="T3" fmla="*/ 0 h 35"/>
                <a:gd name="T4" fmla="*/ 330 w 341"/>
                <a:gd name="T5" fmla="*/ 0 h 35"/>
                <a:gd name="T6" fmla="*/ 336 w 341"/>
                <a:gd name="T7" fmla="*/ 4 h 35"/>
                <a:gd name="T8" fmla="*/ 340 w 341"/>
                <a:gd name="T9" fmla="*/ 10 h 35"/>
                <a:gd name="T10" fmla="*/ 341 w 341"/>
                <a:gd name="T11" fmla="*/ 18 h 35"/>
                <a:gd name="T12" fmla="*/ 340 w 341"/>
                <a:gd name="T13" fmla="*/ 23 h 35"/>
                <a:gd name="T14" fmla="*/ 336 w 341"/>
                <a:gd name="T15" fmla="*/ 29 h 35"/>
                <a:gd name="T16" fmla="*/ 330 w 341"/>
                <a:gd name="T17" fmla="*/ 33 h 35"/>
                <a:gd name="T18" fmla="*/ 324 w 341"/>
                <a:gd name="T19" fmla="*/ 35 h 35"/>
                <a:gd name="T20" fmla="*/ 17 w 341"/>
                <a:gd name="T21" fmla="*/ 35 h 35"/>
                <a:gd name="T22" fmla="*/ 9 w 341"/>
                <a:gd name="T23" fmla="*/ 33 h 35"/>
                <a:gd name="T24" fmla="*/ 4 w 341"/>
                <a:gd name="T25" fmla="*/ 29 h 35"/>
                <a:gd name="T26" fmla="*/ 0 w 341"/>
                <a:gd name="T27" fmla="*/ 23 h 35"/>
                <a:gd name="T28" fmla="*/ 0 w 341"/>
                <a:gd name="T29" fmla="*/ 18 h 35"/>
                <a:gd name="T30" fmla="*/ 0 w 341"/>
                <a:gd name="T31" fmla="*/ 10 h 35"/>
                <a:gd name="T32" fmla="*/ 4 w 341"/>
                <a:gd name="T33" fmla="*/ 4 h 35"/>
                <a:gd name="T34" fmla="*/ 9 w 341"/>
                <a:gd name="T35" fmla="*/ 0 h 35"/>
                <a:gd name="T36" fmla="*/ 17 w 341"/>
                <a:gd name="T37" fmla="*/ 0 h 35"/>
                <a:gd name="T38" fmla="*/ 17 w 341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5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10"/>
                  </a:lnTo>
                  <a:lnTo>
                    <a:pt x="341" y="18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3"/>
                  </a:lnTo>
                  <a:lnTo>
                    <a:pt x="324" y="35"/>
                  </a:lnTo>
                  <a:lnTo>
                    <a:pt x="17" y="35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D60A0"/>
            </a:solidFill>
            <a:ln w="158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15"/>
            <p:cNvSpPr>
              <a:spLocks noEditPoints="1"/>
            </p:cNvSpPr>
            <p:nvPr/>
          </p:nvSpPr>
          <p:spPr bwMode="auto">
            <a:xfrm>
              <a:off x="7910490" y="3775881"/>
              <a:ext cx="151722" cy="139000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0 h 111"/>
                <a:gd name="T4" fmla="*/ 111 w 111"/>
                <a:gd name="T5" fmla="*/ 111 h 111"/>
                <a:gd name="T6" fmla="*/ 0 w 111"/>
                <a:gd name="T7" fmla="*/ 111 h 111"/>
                <a:gd name="T8" fmla="*/ 111 w 111"/>
                <a:gd name="T9" fmla="*/ 0 h 111"/>
                <a:gd name="T10" fmla="*/ 0 w 111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0"/>
                  </a:lnTo>
                  <a:lnTo>
                    <a:pt x="111" y="111"/>
                  </a:lnTo>
                  <a:close/>
                  <a:moveTo>
                    <a:pt x="0" y="111"/>
                  </a:moveTo>
                  <a:lnTo>
                    <a:pt x="111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16"/>
            <p:cNvSpPr>
              <a:spLocks noEditPoints="1"/>
            </p:cNvSpPr>
            <p:nvPr/>
          </p:nvSpPr>
          <p:spPr bwMode="auto">
            <a:xfrm>
              <a:off x="7902362" y="3770917"/>
              <a:ext cx="165269" cy="148928"/>
            </a:xfrm>
            <a:custGeom>
              <a:avLst/>
              <a:gdLst>
                <a:gd name="T0" fmla="*/ 112 w 121"/>
                <a:gd name="T1" fmla="*/ 121 h 121"/>
                <a:gd name="T2" fmla="*/ 0 w 121"/>
                <a:gd name="T3" fmla="*/ 10 h 121"/>
                <a:gd name="T4" fmla="*/ 10 w 121"/>
                <a:gd name="T5" fmla="*/ 0 h 121"/>
                <a:gd name="T6" fmla="*/ 121 w 121"/>
                <a:gd name="T7" fmla="*/ 112 h 121"/>
                <a:gd name="T8" fmla="*/ 112 w 121"/>
                <a:gd name="T9" fmla="*/ 121 h 121"/>
                <a:gd name="T10" fmla="*/ 0 w 121"/>
                <a:gd name="T11" fmla="*/ 112 h 121"/>
                <a:gd name="T12" fmla="*/ 112 w 121"/>
                <a:gd name="T13" fmla="*/ 0 h 121"/>
                <a:gd name="T14" fmla="*/ 121 w 121"/>
                <a:gd name="T15" fmla="*/ 10 h 121"/>
                <a:gd name="T16" fmla="*/ 10 w 121"/>
                <a:gd name="T17" fmla="*/ 121 h 121"/>
                <a:gd name="T18" fmla="*/ 0 w 121"/>
                <a:gd name="T19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112" y="1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21" y="112"/>
                  </a:lnTo>
                  <a:lnTo>
                    <a:pt x="112" y="121"/>
                  </a:lnTo>
                  <a:close/>
                  <a:moveTo>
                    <a:pt x="0" y="112"/>
                  </a:moveTo>
                  <a:lnTo>
                    <a:pt x="112" y="0"/>
                  </a:lnTo>
                  <a:lnTo>
                    <a:pt x="121" y="10"/>
                  </a:lnTo>
                  <a:lnTo>
                    <a:pt x="10" y="121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7D60A0"/>
            </a:solidFill>
            <a:ln w="158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auto">
            <a:xfrm>
              <a:off x="8297454" y="3638496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18"/>
            <p:cNvSpPr>
              <a:spLocks/>
            </p:cNvSpPr>
            <p:nvPr/>
          </p:nvSpPr>
          <p:spPr bwMode="auto">
            <a:xfrm>
              <a:off x="7753350" y="4128345"/>
              <a:ext cx="463294" cy="42197"/>
            </a:xfrm>
            <a:custGeom>
              <a:avLst/>
              <a:gdLst>
                <a:gd name="T0" fmla="*/ 17 w 341"/>
                <a:gd name="T1" fmla="*/ 0 h 35"/>
                <a:gd name="T2" fmla="*/ 324 w 341"/>
                <a:gd name="T3" fmla="*/ 0 h 35"/>
                <a:gd name="T4" fmla="*/ 330 w 341"/>
                <a:gd name="T5" fmla="*/ 0 h 35"/>
                <a:gd name="T6" fmla="*/ 336 w 341"/>
                <a:gd name="T7" fmla="*/ 4 h 35"/>
                <a:gd name="T8" fmla="*/ 340 w 341"/>
                <a:gd name="T9" fmla="*/ 10 h 35"/>
                <a:gd name="T10" fmla="*/ 341 w 341"/>
                <a:gd name="T11" fmla="*/ 18 h 35"/>
                <a:gd name="T12" fmla="*/ 340 w 341"/>
                <a:gd name="T13" fmla="*/ 23 h 35"/>
                <a:gd name="T14" fmla="*/ 336 w 341"/>
                <a:gd name="T15" fmla="*/ 29 h 35"/>
                <a:gd name="T16" fmla="*/ 330 w 341"/>
                <a:gd name="T17" fmla="*/ 33 h 35"/>
                <a:gd name="T18" fmla="*/ 324 w 341"/>
                <a:gd name="T19" fmla="*/ 35 h 35"/>
                <a:gd name="T20" fmla="*/ 17 w 341"/>
                <a:gd name="T21" fmla="*/ 35 h 35"/>
                <a:gd name="T22" fmla="*/ 9 w 341"/>
                <a:gd name="T23" fmla="*/ 33 h 35"/>
                <a:gd name="T24" fmla="*/ 4 w 341"/>
                <a:gd name="T25" fmla="*/ 29 h 35"/>
                <a:gd name="T26" fmla="*/ 0 w 341"/>
                <a:gd name="T27" fmla="*/ 23 h 35"/>
                <a:gd name="T28" fmla="*/ 0 w 341"/>
                <a:gd name="T29" fmla="*/ 18 h 35"/>
                <a:gd name="T30" fmla="*/ 0 w 341"/>
                <a:gd name="T31" fmla="*/ 10 h 35"/>
                <a:gd name="T32" fmla="*/ 4 w 341"/>
                <a:gd name="T33" fmla="*/ 4 h 35"/>
                <a:gd name="T34" fmla="*/ 9 w 341"/>
                <a:gd name="T35" fmla="*/ 0 h 35"/>
                <a:gd name="T36" fmla="*/ 17 w 341"/>
                <a:gd name="T37" fmla="*/ 0 h 35"/>
                <a:gd name="T38" fmla="*/ 17 w 341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5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10"/>
                  </a:lnTo>
                  <a:lnTo>
                    <a:pt x="341" y="18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3"/>
                  </a:lnTo>
                  <a:lnTo>
                    <a:pt x="324" y="35"/>
                  </a:lnTo>
                  <a:lnTo>
                    <a:pt x="17" y="35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C5"/>
            </a:solidFill>
            <a:ln w="158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219"/>
            <p:cNvSpPr>
              <a:spLocks noEditPoints="1"/>
            </p:cNvSpPr>
            <p:nvPr/>
          </p:nvSpPr>
          <p:spPr bwMode="auto">
            <a:xfrm>
              <a:off x="7910490" y="4078702"/>
              <a:ext cx="151722" cy="139000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0 h 111"/>
                <a:gd name="T4" fmla="*/ 111 w 111"/>
                <a:gd name="T5" fmla="*/ 111 h 111"/>
                <a:gd name="T6" fmla="*/ 56 w 111"/>
                <a:gd name="T7" fmla="*/ 0 h 111"/>
                <a:gd name="T8" fmla="*/ 56 w 111"/>
                <a:gd name="T9" fmla="*/ 111 h 111"/>
                <a:gd name="T10" fmla="*/ 56 w 111"/>
                <a:gd name="T11" fmla="*/ 0 h 111"/>
                <a:gd name="T12" fmla="*/ 0 w 111"/>
                <a:gd name="T13" fmla="*/ 111 h 111"/>
                <a:gd name="T14" fmla="*/ 111 w 111"/>
                <a:gd name="T15" fmla="*/ 0 h 111"/>
                <a:gd name="T16" fmla="*/ 0 w 111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0"/>
                  </a:lnTo>
                  <a:lnTo>
                    <a:pt x="111" y="111"/>
                  </a:lnTo>
                  <a:close/>
                  <a:moveTo>
                    <a:pt x="56" y="0"/>
                  </a:moveTo>
                  <a:lnTo>
                    <a:pt x="56" y="111"/>
                  </a:lnTo>
                  <a:lnTo>
                    <a:pt x="56" y="0"/>
                  </a:lnTo>
                  <a:close/>
                  <a:moveTo>
                    <a:pt x="0" y="111"/>
                  </a:moveTo>
                  <a:lnTo>
                    <a:pt x="111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220"/>
            <p:cNvSpPr>
              <a:spLocks noEditPoints="1"/>
            </p:cNvSpPr>
            <p:nvPr/>
          </p:nvSpPr>
          <p:spPr bwMode="auto">
            <a:xfrm>
              <a:off x="7902362" y="4073738"/>
              <a:ext cx="165269" cy="148928"/>
            </a:xfrm>
            <a:custGeom>
              <a:avLst/>
              <a:gdLst>
                <a:gd name="T0" fmla="*/ 112 w 121"/>
                <a:gd name="T1" fmla="*/ 121 h 121"/>
                <a:gd name="T2" fmla="*/ 0 w 121"/>
                <a:gd name="T3" fmla="*/ 10 h 121"/>
                <a:gd name="T4" fmla="*/ 10 w 121"/>
                <a:gd name="T5" fmla="*/ 0 h 121"/>
                <a:gd name="T6" fmla="*/ 121 w 121"/>
                <a:gd name="T7" fmla="*/ 111 h 121"/>
                <a:gd name="T8" fmla="*/ 112 w 121"/>
                <a:gd name="T9" fmla="*/ 121 h 121"/>
                <a:gd name="T10" fmla="*/ 67 w 121"/>
                <a:gd name="T11" fmla="*/ 6 h 121"/>
                <a:gd name="T12" fmla="*/ 67 w 121"/>
                <a:gd name="T13" fmla="*/ 117 h 121"/>
                <a:gd name="T14" fmla="*/ 56 w 121"/>
                <a:gd name="T15" fmla="*/ 117 h 121"/>
                <a:gd name="T16" fmla="*/ 56 w 121"/>
                <a:gd name="T17" fmla="*/ 6 h 121"/>
                <a:gd name="T18" fmla="*/ 67 w 121"/>
                <a:gd name="T19" fmla="*/ 6 h 121"/>
                <a:gd name="T20" fmla="*/ 0 w 121"/>
                <a:gd name="T21" fmla="*/ 111 h 121"/>
                <a:gd name="T22" fmla="*/ 112 w 121"/>
                <a:gd name="T23" fmla="*/ 0 h 121"/>
                <a:gd name="T24" fmla="*/ 121 w 121"/>
                <a:gd name="T25" fmla="*/ 10 h 121"/>
                <a:gd name="T26" fmla="*/ 10 w 121"/>
                <a:gd name="T27" fmla="*/ 121 h 121"/>
                <a:gd name="T28" fmla="*/ 0 w 121"/>
                <a:gd name="T2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1">
                  <a:moveTo>
                    <a:pt x="112" y="1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21" y="111"/>
                  </a:lnTo>
                  <a:lnTo>
                    <a:pt x="112" y="121"/>
                  </a:lnTo>
                  <a:close/>
                  <a:moveTo>
                    <a:pt x="67" y="6"/>
                  </a:moveTo>
                  <a:lnTo>
                    <a:pt x="67" y="117"/>
                  </a:lnTo>
                  <a:lnTo>
                    <a:pt x="56" y="117"/>
                  </a:lnTo>
                  <a:lnTo>
                    <a:pt x="56" y="6"/>
                  </a:lnTo>
                  <a:lnTo>
                    <a:pt x="67" y="6"/>
                  </a:lnTo>
                  <a:close/>
                  <a:moveTo>
                    <a:pt x="0" y="111"/>
                  </a:moveTo>
                  <a:lnTo>
                    <a:pt x="112" y="0"/>
                  </a:lnTo>
                  <a:lnTo>
                    <a:pt x="121" y="10"/>
                  </a:lnTo>
                  <a:lnTo>
                    <a:pt x="10" y="12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6AAC5"/>
            </a:solidFill>
            <a:ln w="158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221"/>
            <p:cNvSpPr>
              <a:spLocks noChangeArrowheads="1"/>
            </p:cNvSpPr>
            <p:nvPr/>
          </p:nvSpPr>
          <p:spPr bwMode="auto">
            <a:xfrm>
              <a:off x="8297454" y="3943799"/>
              <a:ext cx="525785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72113" y="2060850"/>
              <a:ext cx="1225014" cy="849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0" dirty="0" smtClean="0">
                  <a:latin typeface="Arial Narrow" panose="020B0606020202030204" pitchFamily="34" charset="0"/>
                </a:rPr>
                <a:t>Eff. shield</a:t>
              </a:r>
            </a:p>
            <a:p>
              <a:pPr algn="ctr"/>
              <a:r>
                <a:rPr lang="en-US" sz="2000" b="1" i="0" dirty="0" smtClean="0">
                  <a:latin typeface="Arial Narrow" panose="020B0606020202030204" pitchFamily="34" charset="0"/>
                </a:rPr>
                <a:t>thickness:</a:t>
              </a:r>
              <a:endParaRPr lang="en-US" sz="2000" b="1" i="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03569" y="5113639"/>
            <a:ext cx="271918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</a:t>
            </a:r>
            <a:r>
              <a:rPr lang="en-US" sz="2400" baseline="-25000" dirty="0" smtClean="0"/>
              <a:t>WP</a:t>
            </a:r>
            <a:r>
              <a:rPr lang="en-US" sz="2400" dirty="0" smtClean="0"/>
              <a:t> = 70MA/m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8527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72" y="9801"/>
            <a:ext cx="91457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A=2, R</a:t>
            </a:r>
            <a:r>
              <a:rPr lang="en-US" sz="3200" b="1" baseline="-25000" dirty="0" smtClean="0">
                <a:solidFill>
                  <a:srgbClr val="0000CC"/>
                </a:solidFill>
              </a:rPr>
              <a:t>0</a:t>
            </a:r>
            <a:r>
              <a:rPr lang="en-US" sz="3200" b="1" dirty="0" smtClean="0">
                <a:solidFill>
                  <a:srgbClr val="0000CC"/>
                </a:solidFill>
              </a:rPr>
              <a:t> = 3m HTS-TF FNSF / Pilot Plant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535-EC4E-4FD0-8188-0B3827DB901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6" t="18252" r="10828" b="10699"/>
          <a:stretch/>
        </p:blipFill>
        <p:spPr bwMode="auto">
          <a:xfrm>
            <a:off x="523875" y="752475"/>
            <a:ext cx="429903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3975" y="759998"/>
            <a:ext cx="3343276" cy="48290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b="1" baseline="-25000" dirty="0">
                <a:solidFill>
                  <a:srgbClr val="C00000"/>
                </a:solidFill>
              </a:rPr>
              <a:t>T</a:t>
            </a:r>
            <a:r>
              <a:rPr lang="en-US" b="1" dirty="0">
                <a:solidFill>
                  <a:srgbClr val="C00000"/>
                </a:solidFill>
              </a:rPr>
              <a:t> = 4T, I</a:t>
            </a:r>
            <a:r>
              <a:rPr lang="en-US" b="1" baseline="-25000" dirty="0">
                <a:solidFill>
                  <a:srgbClr val="C00000"/>
                </a:solidFill>
              </a:rPr>
              <a:t>P</a:t>
            </a:r>
            <a:r>
              <a:rPr lang="en-US" b="1" dirty="0">
                <a:solidFill>
                  <a:srgbClr val="C00000"/>
                </a:solidFill>
              </a:rPr>
              <a:t> = </a:t>
            </a:r>
            <a:r>
              <a:rPr lang="en-US" b="1" dirty="0" smtClean="0">
                <a:solidFill>
                  <a:srgbClr val="C00000"/>
                </a:solidFill>
              </a:rPr>
              <a:t>12.5MA</a:t>
            </a:r>
            <a:endParaRPr lang="en-US" b="1" dirty="0" smtClean="0">
              <a:solidFill>
                <a:srgbClr val="C00000"/>
              </a:solidFill>
              <a:latin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2.5,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0.55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N</a:t>
            </a:r>
            <a:r>
              <a:rPr lang="en-US" b="1" dirty="0" smtClean="0">
                <a:solidFill>
                  <a:srgbClr val="C00000"/>
                </a:solidFill>
              </a:rPr>
              <a:t> = 4.2, </a:t>
            </a:r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 = 9%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98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1.8, H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Petty-08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1.3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gw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0.80,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BS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0.76</a:t>
            </a:r>
          </a:p>
          <a:p>
            <a:pPr>
              <a:lnSpc>
                <a:spcPct val="90000"/>
              </a:lnSpc>
            </a:pP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</a:rPr>
              <a:t>Startup I</a:t>
            </a:r>
            <a:r>
              <a:rPr lang="en-US" b="1" baseline="-25000" dirty="0">
                <a:solidFill>
                  <a:srgbClr val="C00000"/>
                </a:solidFill>
              </a:rPr>
              <a:t>P</a:t>
            </a:r>
            <a:r>
              <a:rPr lang="en-US" b="1" dirty="0">
                <a:solidFill>
                  <a:srgbClr val="C00000"/>
                </a:solidFill>
              </a:rPr>
              <a:t> (OH) ~ 2MA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WP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70MA/m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T-max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17.5T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No joints in TF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Vertical maintenance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C0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fusion</a:t>
            </a:r>
            <a:r>
              <a:rPr lang="en-US" b="1" dirty="0" smtClean="0">
                <a:solidFill>
                  <a:srgbClr val="C00000"/>
                </a:solidFill>
              </a:rPr>
              <a:t> = 520 MW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NBI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50 MW, E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NBI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0.5MeV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= 10.4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C0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eng</a:t>
            </a:r>
            <a:r>
              <a:rPr lang="en-US" b="1" baseline="-25000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= 1.35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C0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net</a:t>
            </a:r>
            <a:r>
              <a:rPr lang="en-US" b="1" dirty="0" smtClean="0">
                <a:solidFill>
                  <a:srgbClr val="C00000"/>
                </a:solidFill>
              </a:rPr>
              <a:t> = 73 MW</a:t>
            </a:r>
          </a:p>
          <a:p>
            <a:pPr>
              <a:lnSpc>
                <a:spcPct val="90000"/>
              </a:lnSpc>
            </a:pPr>
            <a:endParaRPr lang="en-US" sz="900" b="1" dirty="0" smtClean="0">
              <a:solidFill>
                <a:schemeClr val="bg1">
                  <a:lumMod val="50000"/>
                </a:schemeClr>
              </a:solidFill>
              <a:sym typeface="Symbol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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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 1.3 MW/m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Peak n-flux = 2.4 MW/m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Peak n-</a:t>
            </a:r>
            <a:r>
              <a:rPr lang="en-US" b="1" dirty="0" err="1" smtClean="0">
                <a:solidFill>
                  <a:srgbClr val="C00000"/>
                </a:solidFill>
              </a:rPr>
              <a:t>fluence</a:t>
            </a:r>
            <a:r>
              <a:rPr lang="en-US" b="1" dirty="0" smtClean="0">
                <a:solidFill>
                  <a:srgbClr val="C00000"/>
                </a:solidFill>
              </a:rPr>
              <a:t> = 7 </a:t>
            </a:r>
            <a:r>
              <a:rPr lang="en-US" b="1" dirty="0" err="1" smtClean="0">
                <a:solidFill>
                  <a:srgbClr val="C00000"/>
                </a:solidFill>
              </a:rPr>
              <a:t>MWy</a:t>
            </a:r>
            <a:r>
              <a:rPr lang="en-US" b="1" dirty="0" smtClean="0">
                <a:solidFill>
                  <a:srgbClr val="C00000"/>
                </a:solidFill>
              </a:rPr>
              <a:t>/m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7" y="5235480"/>
            <a:ext cx="380745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Cryostat volume ~ 1/3 of ITER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5" t="19064" r="18621" b="13611"/>
          <a:stretch/>
        </p:blipFill>
        <p:spPr bwMode="auto">
          <a:xfrm>
            <a:off x="304800" y="1209123"/>
            <a:ext cx="3636763" cy="35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5" t="20649" r="18791" b="15310"/>
          <a:stretch/>
        </p:blipFill>
        <p:spPr bwMode="auto">
          <a:xfrm>
            <a:off x="4921993" y="1155487"/>
            <a:ext cx="3853416" cy="36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94807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Inboard and outboard blanket </a:t>
            </a:r>
            <a:br>
              <a:rPr lang="en-US" sz="3200" b="1" dirty="0" smtClean="0"/>
            </a:br>
            <a:r>
              <a:rPr lang="en-US" sz="3200" b="1" dirty="0" smtClean="0"/>
              <a:t>vertical maintenance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65923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Outboard blanket removed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401" y="477941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Inboard blanket removed once outboard blanket sectors removed – depending on the toroidal extent of the inboard blanket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564188"/>
            <a:ext cx="2133600" cy="124354"/>
          </a:xfrm>
        </p:spPr>
        <p:txBody>
          <a:bodyPr/>
          <a:lstStyle/>
          <a:p>
            <a:fld id="{2781D9C3-7723-B846-AF5F-A26CD1739738}" type="slidenum">
              <a:rPr lang="en-US"/>
              <a:pPr/>
              <a:t>15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523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6"/>
            <a:ext cx="4572000" cy="9194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Long-leg </a:t>
            </a:r>
            <a:r>
              <a:rPr lang="en-US" sz="2800" b="1" dirty="0" err="1" smtClean="0"/>
              <a:t>divertor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err="1" smtClean="0">
                <a:latin typeface="Arial Narrow" panose="020B0606020202030204" pitchFamily="34" charset="0"/>
              </a:rPr>
              <a:t>q</a:t>
            </a:r>
            <a:r>
              <a:rPr lang="en-US" sz="2400" b="1" baseline="-25000" dirty="0" err="1" smtClean="0">
                <a:latin typeface="Arial Narrow" panose="020B0606020202030204" pitchFamily="34" charset="0"/>
              </a:rPr>
              <a:t>div</a:t>
            </a:r>
            <a:r>
              <a:rPr lang="en-US" sz="2400" b="1" dirty="0" smtClean="0">
                <a:latin typeface="Arial Narrow" panose="020B0606020202030204" pitchFamily="34" charset="0"/>
              </a:rPr>
              <a:t> = 9MW/m</a:t>
            </a:r>
            <a:r>
              <a:rPr lang="en-US" sz="2400" b="1" baseline="30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, </a:t>
            </a:r>
            <a:r>
              <a:rPr lang="en-US" sz="2400" b="1" dirty="0" err="1" smtClean="0">
                <a:latin typeface="Arial Narrow" panose="020B0606020202030204" pitchFamily="34" charset="0"/>
              </a:rPr>
              <a:t>R</a:t>
            </a:r>
            <a:r>
              <a:rPr lang="en-US" sz="2400" b="1" baseline="-25000" dirty="0" err="1" smtClean="0">
                <a:latin typeface="Arial Narrow" panose="020B0606020202030204" pitchFamily="34" charset="0"/>
              </a:rPr>
              <a:t>strike</a:t>
            </a:r>
            <a:r>
              <a:rPr lang="en-US" sz="2400" b="1" dirty="0" smtClean="0">
                <a:latin typeface="Arial Narrow" panose="020B0606020202030204" pitchFamily="34" charset="0"/>
              </a:rPr>
              <a:t> = 4.2m 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5010383" y="1314451"/>
            <a:ext cx="3232404" cy="4166235"/>
            <a:chOff x="5010383" y="990600"/>
            <a:chExt cx="3232404" cy="46291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383" y="990600"/>
              <a:ext cx="3232404" cy="462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94375" y="2429043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Shorter leg LM </a:t>
              </a:r>
              <a:r>
                <a:rPr lang="en-US" b="1" dirty="0" err="1" smtClean="0"/>
                <a:t>divertor</a:t>
              </a:r>
              <a:endParaRPr lang="en-US" b="1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1635" y="1356135"/>
            <a:ext cx="3280776" cy="4182484"/>
            <a:chOff x="621635" y="972546"/>
            <a:chExt cx="3280776" cy="46472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972546"/>
              <a:ext cx="3280775" cy="464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76375" y="1082735"/>
              <a:ext cx="22365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Long-leg / Super-X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43405" y="1756144"/>
              <a:ext cx="2059006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Arial Narrow" panose="020B0606020202030204" pitchFamily="34" charset="0"/>
                </a:rPr>
                <a:t>Geometry also compatible with “vapor box” concepts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>
                  <a:latin typeface="Arial Narrow" panose="020B0606020202030204" pitchFamily="34" charset="0"/>
                </a:rPr>
                <a:t>(Ono / </a:t>
              </a:r>
              <a:r>
                <a:rPr lang="en-US" sz="1400" dirty="0" err="1" smtClean="0">
                  <a:latin typeface="Arial Narrow" panose="020B0606020202030204" pitchFamily="34" charset="0"/>
                </a:rPr>
                <a:t>Goldston</a:t>
              </a:r>
              <a:r>
                <a:rPr lang="en-US" sz="1400" dirty="0" smtClean="0">
                  <a:latin typeface="Arial Narrow" panose="020B0606020202030204" pitchFamily="34" charset="0"/>
                </a:rPr>
                <a:t>)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16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359349" y="9525"/>
            <a:ext cx="4784652" cy="9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 smtClean="0"/>
              <a:t>Liquid metal (short-leg)</a:t>
            </a:r>
            <a:br>
              <a:rPr lang="en-US" sz="2800" b="1" dirty="0" smtClean="0"/>
            </a:br>
            <a:r>
              <a:rPr lang="en-US" sz="2400" b="1" dirty="0" err="1" smtClean="0">
                <a:latin typeface="Arial Narrow" panose="020B0606020202030204" pitchFamily="34" charset="0"/>
              </a:rPr>
              <a:t>q</a:t>
            </a:r>
            <a:r>
              <a:rPr lang="en-US" sz="2400" b="1" baseline="-25000" dirty="0" err="1" smtClean="0">
                <a:latin typeface="Arial Narrow" panose="020B0606020202030204" pitchFamily="34" charset="0"/>
              </a:rPr>
              <a:t>div</a:t>
            </a:r>
            <a:r>
              <a:rPr lang="en-US" sz="2400" b="1" dirty="0" smtClean="0">
                <a:latin typeface="Arial Narrow" panose="020B0606020202030204" pitchFamily="34" charset="0"/>
              </a:rPr>
              <a:t> = 21MW/m</a:t>
            </a:r>
            <a:r>
              <a:rPr lang="en-US" sz="2400" b="1" baseline="30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, </a:t>
            </a:r>
            <a:r>
              <a:rPr lang="en-US" sz="2400" b="1" dirty="0" err="1" smtClean="0">
                <a:latin typeface="Arial Narrow" panose="020B0606020202030204" pitchFamily="34" charset="0"/>
              </a:rPr>
              <a:t>R</a:t>
            </a:r>
            <a:r>
              <a:rPr lang="en-US" sz="2400" b="1" baseline="-25000" dirty="0" err="1" smtClean="0">
                <a:latin typeface="Arial Narrow" panose="020B0606020202030204" pitchFamily="34" charset="0"/>
              </a:rPr>
              <a:t>strike</a:t>
            </a:r>
            <a:r>
              <a:rPr lang="en-US" sz="2400" b="1" dirty="0" smtClean="0">
                <a:latin typeface="Arial Narrow" panose="020B0606020202030204" pitchFamily="34" charset="0"/>
              </a:rPr>
              <a:t> = </a:t>
            </a:r>
            <a:r>
              <a:rPr lang="en-US" sz="24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2.5m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531" y="929015"/>
            <a:ext cx="434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Detachment can further reduce </a:t>
            </a:r>
            <a:r>
              <a:rPr lang="en-US" sz="2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div</a:t>
            </a: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~ 2-3x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1" t="38058" r="16330" b="25590"/>
          <a:stretch/>
        </p:blipFill>
        <p:spPr bwMode="auto">
          <a:xfrm>
            <a:off x="4407419" y="3048000"/>
            <a:ext cx="4184131" cy="237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Exploring liquid metal </a:t>
            </a:r>
            <a:r>
              <a:rPr lang="en-US" sz="2800" b="1" dirty="0" err="1" smtClean="0"/>
              <a:t>divertor</a:t>
            </a:r>
            <a:r>
              <a:rPr lang="en-US" sz="2800" b="1" dirty="0" smtClean="0"/>
              <a:t> design </a:t>
            </a:r>
            <a:br>
              <a:rPr lang="en-US" sz="2800" b="1" dirty="0" smtClean="0"/>
            </a:br>
            <a:r>
              <a:rPr lang="en-US" sz="2800" b="1" dirty="0" smtClean="0"/>
              <a:t>similar to flowing water curtain systems</a:t>
            </a:r>
            <a:endParaRPr lang="en-US" sz="2800" b="1" dirty="0"/>
          </a:p>
        </p:txBody>
      </p:sp>
      <p:pic>
        <p:nvPicPr>
          <p:cNvPr id="3" name="Picture 6" descr="http://g04.s.alicdn.com/kf/HT1Yin4FMdXXXagOFbXN/220579108/HT1Yin4FMdXXXagOFbX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0" b="69833"/>
          <a:stretch/>
        </p:blipFill>
        <p:spPr bwMode="auto">
          <a:xfrm>
            <a:off x="638175" y="1127274"/>
            <a:ext cx="3804182" cy="27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2126" y="5051955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Ferritic steel backing plate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0170" y="4699000"/>
            <a:ext cx="155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Shield block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276" y="4137223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</a:rPr>
              <a:t>LM containment structure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>
            <a:stCxn id="9" idx="3"/>
          </p:cNvCxnSpPr>
          <p:nvPr/>
        </p:nvCxnSpPr>
        <p:spPr>
          <a:xfrm flipV="1">
            <a:off x="4114801" y="4194968"/>
            <a:ext cx="602393" cy="126921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5105400" y="4624550"/>
            <a:ext cx="907194" cy="259116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 flipV="1">
            <a:off x="5105401" y="4845958"/>
            <a:ext cx="1059593" cy="390663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5400" y="1669871"/>
            <a:ext cx="3560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LM injector system can be assembled in a single or double unit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77200" y="5410730"/>
            <a:ext cx="1066800" cy="304271"/>
          </a:xfrm>
        </p:spPr>
        <p:txBody>
          <a:bodyPr/>
          <a:lstStyle/>
          <a:p>
            <a:fld id="{AA7AC2CF-FFDF-49CC-9F09-650D9EB9ED6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>
          <a:xfrm>
            <a:off x="653614" y="1178459"/>
            <a:ext cx="4427220" cy="4225740"/>
            <a:chOff x="476250" y="1447800"/>
            <a:chExt cx="5334000" cy="50708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1" t="16098" r="13367" b="9712"/>
            <a:stretch/>
          </p:blipFill>
          <p:spPr bwMode="auto">
            <a:xfrm>
              <a:off x="476250" y="1447800"/>
              <a:ext cx="5334000" cy="507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6"/>
            <p:cNvSpPr/>
            <p:nvPr/>
          </p:nvSpPr>
          <p:spPr>
            <a:xfrm>
              <a:off x="3253659" y="2816225"/>
              <a:ext cx="648416" cy="2438400"/>
            </a:xfrm>
            <a:custGeom>
              <a:avLst/>
              <a:gdLst>
                <a:gd name="connsiteX0" fmla="*/ 413466 w 648416"/>
                <a:gd name="connsiteY0" fmla="*/ 0 h 2438400"/>
                <a:gd name="connsiteX1" fmla="*/ 261066 w 648416"/>
                <a:gd name="connsiteY1" fmla="*/ 82550 h 2438400"/>
                <a:gd name="connsiteX2" fmla="*/ 207091 w 648416"/>
                <a:gd name="connsiteY2" fmla="*/ 133350 h 2438400"/>
                <a:gd name="connsiteX3" fmla="*/ 162641 w 648416"/>
                <a:gd name="connsiteY3" fmla="*/ 215900 h 2438400"/>
                <a:gd name="connsiteX4" fmla="*/ 121366 w 648416"/>
                <a:gd name="connsiteY4" fmla="*/ 327025 h 2438400"/>
                <a:gd name="connsiteX5" fmla="*/ 29291 w 648416"/>
                <a:gd name="connsiteY5" fmla="*/ 615950 h 2438400"/>
                <a:gd name="connsiteX6" fmla="*/ 3891 w 648416"/>
                <a:gd name="connsiteY6" fmla="*/ 939800 h 2438400"/>
                <a:gd name="connsiteX7" fmla="*/ 716 w 648416"/>
                <a:gd name="connsiteY7" fmla="*/ 1149350 h 2438400"/>
                <a:gd name="connsiteX8" fmla="*/ 10241 w 648416"/>
                <a:gd name="connsiteY8" fmla="*/ 1400175 h 2438400"/>
                <a:gd name="connsiteX9" fmla="*/ 54691 w 648416"/>
                <a:gd name="connsiteY9" fmla="*/ 1673225 h 2438400"/>
                <a:gd name="connsiteX10" fmla="*/ 111841 w 648416"/>
                <a:gd name="connsiteY10" fmla="*/ 1965325 h 2438400"/>
                <a:gd name="connsiteX11" fmla="*/ 140416 w 648416"/>
                <a:gd name="connsiteY11" fmla="*/ 2022475 h 2438400"/>
                <a:gd name="connsiteX12" fmla="*/ 165816 w 648416"/>
                <a:gd name="connsiteY12" fmla="*/ 2066925 h 2438400"/>
                <a:gd name="connsiteX13" fmla="*/ 172166 w 648416"/>
                <a:gd name="connsiteY13" fmla="*/ 2089150 h 2438400"/>
                <a:gd name="connsiteX14" fmla="*/ 172166 w 648416"/>
                <a:gd name="connsiteY14" fmla="*/ 2098675 h 2438400"/>
                <a:gd name="connsiteX15" fmla="*/ 165816 w 648416"/>
                <a:gd name="connsiteY15" fmla="*/ 2127250 h 2438400"/>
                <a:gd name="connsiteX16" fmla="*/ 162641 w 648416"/>
                <a:gd name="connsiteY16" fmla="*/ 2152650 h 2438400"/>
                <a:gd name="connsiteX17" fmla="*/ 175341 w 648416"/>
                <a:gd name="connsiteY17" fmla="*/ 2200275 h 2438400"/>
                <a:gd name="connsiteX18" fmla="*/ 175341 w 648416"/>
                <a:gd name="connsiteY18" fmla="*/ 2225675 h 2438400"/>
                <a:gd name="connsiteX19" fmla="*/ 194391 w 648416"/>
                <a:gd name="connsiteY19" fmla="*/ 2266950 h 2438400"/>
                <a:gd name="connsiteX20" fmla="*/ 232491 w 648416"/>
                <a:gd name="connsiteY20" fmla="*/ 2317750 h 2438400"/>
                <a:gd name="connsiteX21" fmla="*/ 226141 w 648416"/>
                <a:gd name="connsiteY21" fmla="*/ 2301875 h 2438400"/>
                <a:gd name="connsiteX22" fmla="*/ 302341 w 648416"/>
                <a:gd name="connsiteY22" fmla="*/ 2346325 h 2438400"/>
                <a:gd name="connsiteX23" fmla="*/ 378541 w 648416"/>
                <a:gd name="connsiteY23" fmla="*/ 2390775 h 2438400"/>
                <a:gd name="connsiteX24" fmla="*/ 457916 w 648416"/>
                <a:gd name="connsiteY24" fmla="*/ 2416175 h 2438400"/>
                <a:gd name="connsiteX25" fmla="*/ 540466 w 648416"/>
                <a:gd name="connsiteY25" fmla="*/ 2432050 h 2438400"/>
                <a:gd name="connsiteX26" fmla="*/ 648416 w 648416"/>
                <a:gd name="connsiteY26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8416" h="2438400">
                  <a:moveTo>
                    <a:pt x="413466" y="0"/>
                  </a:moveTo>
                  <a:cubicBezTo>
                    <a:pt x="354464" y="30162"/>
                    <a:pt x="295462" y="60325"/>
                    <a:pt x="261066" y="82550"/>
                  </a:cubicBezTo>
                  <a:cubicBezTo>
                    <a:pt x="226670" y="104775"/>
                    <a:pt x="223495" y="111125"/>
                    <a:pt x="207091" y="133350"/>
                  </a:cubicBezTo>
                  <a:cubicBezTo>
                    <a:pt x="190687" y="155575"/>
                    <a:pt x="176928" y="183621"/>
                    <a:pt x="162641" y="215900"/>
                  </a:cubicBezTo>
                  <a:cubicBezTo>
                    <a:pt x="148353" y="248179"/>
                    <a:pt x="143591" y="260350"/>
                    <a:pt x="121366" y="327025"/>
                  </a:cubicBezTo>
                  <a:cubicBezTo>
                    <a:pt x="99141" y="393700"/>
                    <a:pt x="48870" y="513821"/>
                    <a:pt x="29291" y="615950"/>
                  </a:cubicBezTo>
                  <a:cubicBezTo>
                    <a:pt x="9712" y="718079"/>
                    <a:pt x="8653" y="850900"/>
                    <a:pt x="3891" y="939800"/>
                  </a:cubicBezTo>
                  <a:cubicBezTo>
                    <a:pt x="-872" y="1028700"/>
                    <a:pt x="-342" y="1072621"/>
                    <a:pt x="716" y="1149350"/>
                  </a:cubicBezTo>
                  <a:cubicBezTo>
                    <a:pt x="1774" y="1226079"/>
                    <a:pt x="1245" y="1312862"/>
                    <a:pt x="10241" y="1400175"/>
                  </a:cubicBezTo>
                  <a:cubicBezTo>
                    <a:pt x="19237" y="1487488"/>
                    <a:pt x="37758" y="1579033"/>
                    <a:pt x="54691" y="1673225"/>
                  </a:cubicBezTo>
                  <a:cubicBezTo>
                    <a:pt x="71624" y="1767417"/>
                    <a:pt x="97554" y="1907117"/>
                    <a:pt x="111841" y="1965325"/>
                  </a:cubicBezTo>
                  <a:cubicBezTo>
                    <a:pt x="126128" y="2023533"/>
                    <a:pt x="131420" y="2005542"/>
                    <a:pt x="140416" y="2022475"/>
                  </a:cubicBezTo>
                  <a:cubicBezTo>
                    <a:pt x="149412" y="2039408"/>
                    <a:pt x="160524" y="2055813"/>
                    <a:pt x="165816" y="2066925"/>
                  </a:cubicBezTo>
                  <a:cubicBezTo>
                    <a:pt x="171108" y="2078038"/>
                    <a:pt x="171108" y="2083859"/>
                    <a:pt x="172166" y="2089150"/>
                  </a:cubicBezTo>
                  <a:cubicBezTo>
                    <a:pt x="173224" y="2094441"/>
                    <a:pt x="173224" y="2092325"/>
                    <a:pt x="172166" y="2098675"/>
                  </a:cubicBezTo>
                  <a:cubicBezTo>
                    <a:pt x="171108" y="2105025"/>
                    <a:pt x="167403" y="2118254"/>
                    <a:pt x="165816" y="2127250"/>
                  </a:cubicBezTo>
                  <a:cubicBezTo>
                    <a:pt x="164229" y="2136246"/>
                    <a:pt x="161054" y="2140479"/>
                    <a:pt x="162641" y="2152650"/>
                  </a:cubicBezTo>
                  <a:cubicBezTo>
                    <a:pt x="164228" y="2164821"/>
                    <a:pt x="173224" y="2188104"/>
                    <a:pt x="175341" y="2200275"/>
                  </a:cubicBezTo>
                  <a:cubicBezTo>
                    <a:pt x="177458" y="2212446"/>
                    <a:pt x="172166" y="2214562"/>
                    <a:pt x="175341" y="2225675"/>
                  </a:cubicBezTo>
                  <a:cubicBezTo>
                    <a:pt x="178516" y="2236788"/>
                    <a:pt x="184866" y="2251604"/>
                    <a:pt x="194391" y="2266950"/>
                  </a:cubicBezTo>
                  <a:cubicBezTo>
                    <a:pt x="203916" y="2282296"/>
                    <a:pt x="227199" y="2311929"/>
                    <a:pt x="232491" y="2317750"/>
                  </a:cubicBezTo>
                  <a:cubicBezTo>
                    <a:pt x="237783" y="2323571"/>
                    <a:pt x="214499" y="2297113"/>
                    <a:pt x="226141" y="2301875"/>
                  </a:cubicBezTo>
                  <a:cubicBezTo>
                    <a:pt x="237783" y="2306637"/>
                    <a:pt x="302341" y="2346325"/>
                    <a:pt x="302341" y="2346325"/>
                  </a:cubicBezTo>
                  <a:cubicBezTo>
                    <a:pt x="327741" y="2361142"/>
                    <a:pt x="352612" y="2379133"/>
                    <a:pt x="378541" y="2390775"/>
                  </a:cubicBezTo>
                  <a:cubicBezTo>
                    <a:pt x="404470" y="2402417"/>
                    <a:pt x="430929" y="2409296"/>
                    <a:pt x="457916" y="2416175"/>
                  </a:cubicBezTo>
                  <a:cubicBezTo>
                    <a:pt x="484903" y="2423054"/>
                    <a:pt x="508716" y="2428346"/>
                    <a:pt x="540466" y="2432050"/>
                  </a:cubicBezTo>
                  <a:cubicBezTo>
                    <a:pt x="572216" y="2435754"/>
                    <a:pt x="610316" y="2437077"/>
                    <a:pt x="648416" y="24384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381000" y="-660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HTS ST-FNSF design with Li flow on divertor and inboard surfaces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1" y="117845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Double null liquid metal divertor system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59274" r="34615" b="14654"/>
          <a:stretch/>
        </p:blipFill>
        <p:spPr bwMode="auto">
          <a:xfrm>
            <a:off x="5966462" y="3813500"/>
            <a:ext cx="2308870" cy="170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endCxn id="17" idx="6"/>
          </p:cNvCxnSpPr>
          <p:nvPr/>
        </p:nvCxnSpPr>
        <p:spPr>
          <a:xfrm flipH="1">
            <a:off x="2962093" y="2194458"/>
            <a:ext cx="2981510" cy="90752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58841" y="1816485"/>
            <a:ext cx="3080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Li flows from upper divertor down the inboard wall, exiting just after the lower inboard divertor.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1" y="289295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Separate Li cooling of lower divertor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96075" y="3551678"/>
            <a:ext cx="228600" cy="11256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77200" y="5410730"/>
            <a:ext cx="1066800" cy="304271"/>
          </a:xfrm>
        </p:spPr>
        <p:txBody>
          <a:bodyPr/>
          <a:lstStyle/>
          <a:p>
            <a:fld id="{AA7AC2CF-FFDF-49CC-9F09-650D9EB9ED6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Benefits of shorter-leg LM high-heat-flux </a:t>
            </a:r>
            <a:r>
              <a:rPr lang="en-US" sz="3200" dirty="0" err="1" smtClean="0"/>
              <a:t>divertor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30" y="677825"/>
            <a:ext cx="7963565" cy="1249141"/>
          </a:xfrm>
        </p:spPr>
        <p:txBody>
          <a:bodyPr/>
          <a:lstStyle/>
          <a:p>
            <a:pPr marL="228600" indent="-228600"/>
            <a:r>
              <a:rPr lang="en-US" sz="2400" dirty="0" smtClean="0"/>
              <a:t>Significantly </a:t>
            </a:r>
            <a:r>
              <a:rPr lang="en-US" sz="2400" dirty="0"/>
              <a:t>reduce </a:t>
            </a:r>
            <a:r>
              <a:rPr lang="en-US" sz="2400" dirty="0" smtClean="0"/>
              <a:t>outboard PF </a:t>
            </a:r>
            <a:r>
              <a:rPr lang="en-US" sz="2400" dirty="0"/>
              <a:t>coil </a:t>
            </a:r>
            <a:r>
              <a:rPr lang="en-US" sz="2400" dirty="0" smtClean="0"/>
              <a:t>current</a:t>
            </a:r>
          </a:p>
          <a:p>
            <a:pPr marL="457200" lvl="1" indent="-228600"/>
            <a:r>
              <a:rPr lang="en-US" sz="2000" dirty="0" smtClean="0"/>
              <a:t>Reduced PF size, force, structure</a:t>
            </a:r>
          </a:p>
          <a:p>
            <a:pPr marL="228600" indent="-228600"/>
            <a:r>
              <a:rPr lang="en-US" sz="2400" dirty="0" smtClean="0"/>
              <a:t>Eliminate separate </a:t>
            </a:r>
            <a:r>
              <a:rPr lang="en-US" sz="2400" dirty="0"/>
              <a:t>upper </a:t>
            </a:r>
            <a:r>
              <a:rPr lang="en-US" sz="2400" dirty="0" err="1"/>
              <a:t>cryo</a:t>
            </a:r>
            <a:r>
              <a:rPr lang="en-US" sz="2400" dirty="0"/>
              <a:t>-stat </a:t>
            </a:r>
            <a:r>
              <a:rPr lang="en-US" sz="2400" dirty="0" smtClean="0"/>
              <a:t>(for PF5U)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80270"/>
            <a:ext cx="4677734" cy="307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059629" y="1912938"/>
            <a:ext cx="3646221" cy="3135693"/>
            <a:chOff x="5027729" y="2295525"/>
            <a:chExt cx="3999043" cy="376283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09" t="16404" r="14565" b="45192"/>
            <a:stretch/>
          </p:blipFill>
          <p:spPr bwMode="auto">
            <a:xfrm>
              <a:off x="5027729" y="2379033"/>
              <a:ext cx="3999043" cy="367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00260" y="4602433"/>
              <a:ext cx="26000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4906" y="4297633"/>
              <a:ext cx="26000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80645" y="3992834"/>
              <a:ext cx="26000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8803" y="3416243"/>
              <a:ext cx="26000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57523" y="3416243"/>
              <a:ext cx="26000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7070" y="4286217"/>
              <a:ext cx="26000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97070" y="4777210"/>
              <a:ext cx="26000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3277" y="5277600"/>
              <a:ext cx="260008" cy="304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462659" y="2295525"/>
              <a:ext cx="624928" cy="1095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60711" y="5184749"/>
            <a:ext cx="7740339" cy="43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400" b="1" dirty="0" smtClean="0"/>
              <a:t>Li wall pumping could help increase H</a:t>
            </a:r>
            <a:endParaRPr lang="en-US" sz="2000" b="1" dirty="0" smtClean="0"/>
          </a:p>
        </p:txBody>
      </p:sp>
      <p:sp>
        <p:nvSpPr>
          <p:cNvPr id="18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19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003"/>
            <a:ext cx="9144000" cy="831908"/>
          </a:xfrm>
        </p:spPr>
        <p:txBody>
          <a:bodyPr/>
          <a:lstStyle/>
          <a:p>
            <a:r>
              <a:rPr lang="en-US" sz="3200" b="1" dirty="0" smtClean="0"/>
              <a:t>Multi-institutional effort exploring </a:t>
            </a:r>
            <a:br>
              <a:rPr lang="en-US" sz="3200" b="1" dirty="0" smtClean="0"/>
            </a:br>
            <a:r>
              <a:rPr lang="en-US" sz="3200" b="1" dirty="0" smtClean="0"/>
              <a:t>low aspect ratio tokamak concepts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25" y="5192576"/>
            <a:ext cx="906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Paper summarizing 5 year study of Cu and HTS STs recently published in Nuclear Fusion</a:t>
            </a:r>
            <a:endParaRPr lang="en-US" sz="20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042998" y="1253905"/>
            <a:ext cx="1474387" cy="3818866"/>
            <a:chOff x="6982840" y="1038306"/>
            <a:chExt cx="2016876" cy="5223989"/>
          </a:xfrm>
        </p:grpSpPr>
        <p:pic>
          <p:nvPicPr>
            <p:cNvPr id="17" name="Picture 6" descr="http://www.pppl.gov/sites/pppl/files/styles/insert-default/public/basic-pages/associated-images/PPPL-LOGO-W-BALL-TRANSPARENT_1945_681.png?itok=MDnKY6E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488" y="1038306"/>
              <a:ext cx="1414145" cy="494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s://umark.wisc.edu/brand/templates-and-downloads/downloads/print/UWlogo_fl_4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741" y="1596985"/>
              <a:ext cx="1630363" cy="556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s://upload.wikimedia.org/wikipedia/commons/thumb/c/ce/Oak_Ridge_National_Laboratory_logo.svg/2000px-Oak_Ridge_National_Laboratory_logo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642" y="2229295"/>
              <a:ext cx="923627" cy="47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Image result for CCFE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642" y="2779599"/>
              <a:ext cx="1233352" cy="407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https://encrypted-tbn3.gstatic.com/images?q=tbn:ANd9GcR5OJ6S86fKmzz_McLFklvdU322DJLpiXkNs5XMQ6j9O7gWsApG1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754" y="3279801"/>
              <a:ext cx="1511300" cy="313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https://upload.wikimedia.org/wikipedia/commons/a/ae/LLNL-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754" y="5950709"/>
              <a:ext cx="1616350" cy="31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8" descr="https://upload.wikimedia.org/wikipedia/en/thumb/6/66/ColumbiaU_Wordmarklogo.svg/1280px-ColumbiaU_Wordmarklogo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116" y="5504714"/>
              <a:ext cx="2006600" cy="371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 descr="Image result for college of william and mary 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741" y="5015767"/>
              <a:ext cx="989808" cy="39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://static1.squarespace.com/static/5529b786e4b0042c0279be82/t/552a118be4b0da214d682b5f/1428820364497/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840" y="4252465"/>
              <a:ext cx="1611776" cy="615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http://www.tokamakenergy.co.uk/testsite/wp-content/uploads/2014/02/tokamak_logo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878" y="3739088"/>
              <a:ext cx="1524000" cy="58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8" y="1231899"/>
            <a:ext cx="6055208" cy="3802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2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732141"/>
            <a:ext cx="8591549" cy="4919359"/>
          </a:xfrm>
        </p:spPr>
        <p:txBody>
          <a:bodyPr/>
          <a:lstStyle/>
          <a:p>
            <a:pPr marL="228600" indent="-228600"/>
            <a:r>
              <a:rPr lang="en-US" sz="2800" dirty="0" smtClean="0"/>
              <a:t>Developed new self-consistent configurations </a:t>
            </a:r>
            <a:r>
              <a:rPr lang="en-US" sz="2800" dirty="0"/>
              <a:t>for low-A </a:t>
            </a:r>
            <a:r>
              <a:rPr lang="en-US" sz="2800" dirty="0" smtClean="0"/>
              <a:t>FNSFs / Pilot </a:t>
            </a:r>
            <a:r>
              <a:rPr lang="en-US" sz="2800" dirty="0"/>
              <a:t>Plants</a:t>
            </a:r>
          </a:p>
          <a:p>
            <a:pPr marL="571500" lvl="1"/>
            <a:r>
              <a:rPr lang="en-US" sz="2400" dirty="0"/>
              <a:t>L</a:t>
            </a:r>
            <a:r>
              <a:rPr lang="en-US" sz="2400" dirty="0" smtClean="0"/>
              <a:t>ong-leg and/or LM </a:t>
            </a:r>
            <a:r>
              <a:rPr lang="en-US" sz="2400" dirty="0" err="1" smtClean="0"/>
              <a:t>divertor</a:t>
            </a:r>
            <a:r>
              <a:rPr lang="en-US" sz="2400" dirty="0" smtClean="0"/>
              <a:t>, T self-sufficient, only ex-vessel TF and PF coils, vertical maintenance</a:t>
            </a:r>
            <a:endParaRPr lang="en-US" sz="2400" dirty="0"/>
          </a:p>
          <a:p>
            <a:pPr marL="228600" indent="-228600"/>
            <a:r>
              <a:rPr lang="en-US" sz="2800" dirty="0" smtClean="0"/>
              <a:t>Compact Pilot Plants achievable by combining improved stability of low-A + advanced magnets </a:t>
            </a:r>
          </a:p>
          <a:p>
            <a:pPr marL="571500" lvl="1"/>
            <a:r>
              <a:rPr lang="en-US" sz="2400" dirty="0" smtClean="0"/>
              <a:t>Optimal A will be informed by results </a:t>
            </a:r>
            <a:r>
              <a:rPr lang="en-US" sz="2400" dirty="0"/>
              <a:t>from </a:t>
            </a:r>
            <a:r>
              <a:rPr lang="en-US" sz="2400" dirty="0" smtClean="0"/>
              <a:t>NSTX-U and MAST-U and REBCO TF magnet development</a:t>
            </a:r>
          </a:p>
          <a:p>
            <a:pPr marL="228600" indent="-228600"/>
            <a:r>
              <a:rPr lang="en-US" sz="2800" dirty="0" smtClean="0"/>
              <a:t>Liquid metal </a:t>
            </a:r>
            <a:r>
              <a:rPr lang="en-US" sz="2800" dirty="0" err="1" smtClean="0"/>
              <a:t>divertors</a:t>
            </a:r>
            <a:r>
              <a:rPr lang="en-US" sz="2800" dirty="0" smtClean="0"/>
              <a:t> for high heat flux could simplify cryostat, reduce coil currents/forces</a:t>
            </a:r>
          </a:p>
          <a:p>
            <a:pPr marL="571500" lvl="1"/>
            <a:r>
              <a:rPr lang="en-US" sz="2400" dirty="0" smtClean="0"/>
              <a:t>Higher confinement from liquid Li also beneficial</a:t>
            </a:r>
            <a:endParaRPr lang="en-US" sz="2400" dirty="0"/>
          </a:p>
          <a:p>
            <a:pPr marL="520700" lvl="1" indent="-292100"/>
            <a:endParaRPr lang="en-US" sz="2400" dirty="0"/>
          </a:p>
          <a:p>
            <a:pPr marL="520700" lvl="1" indent="-292100"/>
            <a:endParaRPr lang="en-US" sz="2400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20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412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21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>
          <a:xfrm>
            <a:off x="188025" y="2136745"/>
            <a:ext cx="8763000" cy="143576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1785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22</a:t>
            </a:fld>
            <a:endParaRPr lang="en-US" b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6167"/>
          </a:xfrm>
        </p:spPr>
        <p:txBody>
          <a:bodyPr/>
          <a:lstStyle/>
          <a:p>
            <a:r>
              <a:rPr lang="en-US" b="1" dirty="0" smtClean="0">
                <a:latin typeface="Arial Narrow" panose="020B0606020202030204" pitchFamily="34" charset="0"/>
              </a:rPr>
              <a:t>Detailed breeding calculations completed for A=2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08367" y="3844213"/>
            <a:ext cx="3878932" cy="148539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1- Infinite media of </a:t>
            </a:r>
            <a:r>
              <a:rPr lang="en-US" sz="1400" dirty="0" err="1" smtClean="0">
                <a:latin typeface="Arial Narrow" panose="020B0606020202030204" pitchFamily="34" charset="0"/>
              </a:rPr>
              <a:t>LiPb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2- </a:t>
            </a:r>
            <a:r>
              <a:rPr lang="en-US" sz="1400" dirty="0" err="1" smtClean="0">
                <a:latin typeface="Arial Narrow" panose="020B0606020202030204" pitchFamily="34" charset="0"/>
              </a:rPr>
              <a:t>LiPb</a:t>
            </a:r>
            <a:r>
              <a:rPr lang="en-US" sz="1400" dirty="0" smtClean="0">
                <a:latin typeface="Arial Narrow" panose="020B0606020202030204" pitchFamily="34" charset="0"/>
              </a:rPr>
              <a:t> confined to OB FW/blanket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3- Assembly gaps added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4- Homogeneous mixture of blanket in upper and lower ends of OB blanket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5- FW material added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6- Side, back, and front walls added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7- Cooling channels added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62475" y="3990717"/>
            <a:ext cx="4167958" cy="134775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8- </a:t>
            </a:r>
            <a:r>
              <a:rPr lang="en-US" sz="1400" dirty="0" err="1" smtClean="0">
                <a:latin typeface="Arial Narrow" panose="020B0606020202030204" pitchFamily="34" charset="0"/>
              </a:rPr>
              <a:t>SiC</a:t>
            </a:r>
            <a:r>
              <a:rPr lang="en-US" sz="1400" dirty="0" smtClean="0">
                <a:latin typeface="Arial Narrow" panose="020B0606020202030204" pitchFamily="34" charset="0"/>
              </a:rPr>
              <a:t> FCI added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9- Stabilizing shells added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10- MTM only inserted (TBR relative to Step #9)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11- 4 TBMs only inserted (TBR relative to Step #9)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12- 4 NBIs only inserted (TBR relative to Step #9)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13- all MTM, 4 TBMs, and 4 NBIs inserted</a:t>
            </a:r>
          </a:p>
          <a:p>
            <a:pPr marL="228600" indent="-228600">
              <a:lnSpc>
                <a:spcPct val="85000"/>
              </a:lnSpc>
              <a:tabLst>
                <a:tab pos="4805363" algn="l"/>
              </a:tabLst>
            </a:pPr>
            <a:r>
              <a:rPr lang="en-US" sz="1400" dirty="0" smtClean="0">
                <a:latin typeface="Arial Narrow" panose="020B0606020202030204" pitchFamily="34" charset="0"/>
              </a:rPr>
              <a:t>Step 14 – include inboard breeding blanket</a:t>
            </a:r>
          </a:p>
        </p:txBody>
      </p:sp>
      <p:pic>
        <p:nvPicPr>
          <p:cNvPr id="11" name="Picture 2" descr="https://encrypted-tbn1.gstatic.com/images?q=tbn:ANd9GcTDaWrhj0_1lAtW8kYvhBlxQaNWHF2DqFg4h8x60c3qpECOP_2OKysf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" y="5169658"/>
            <a:ext cx="364100" cy="4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21763"/>
            <a:ext cx="6943725" cy="33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low-A FNSF / Pilot Plants</a:t>
            </a:r>
            <a:endParaRPr lang="en-US" dirty="0"/>
          </a:p>
        </p:txBody>
      </p:sp>
      <p:sp>
        <p:nvSpPr>
          <p:cNvPr id="14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23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8313"/>
            <a:ext cx="9142389" cy="227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65"/>
            <a:ext cx="9144000" cy="59663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Plasma constraints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52475"/>
            <a:ext cx="8991600" cy="4508500"/>
          </a:xfrm>
        </p:spPr>
        <p:txBody>
          <a:bodyPr/>
          <a:lstStyle/>
          <a:p>
            <a:r>
              <a:rPr lang="en-US" sz="2400" dirty="0" smtClean="0"/>
              <a:t>Fix </a:t>
            </a:r>
            <a:r>
              <a:rPr lang="en-US" sz="2400" dirty="0"/>
              <a:t>plasma major radius </a:t>
            </a:r>
            <a:r>
              <a:rPr lang="en-US" sz="2400" dirty="0" smtClean="0"/>
              <a:t>at </a:t>
            </a:r>
            <a:r>
              <a:rPr lang="en-US" sz="2400" dirty="0"/>
              <a:t>R</a:t>
            </a:r>
            <a:r>
              <a:rPr lang="en-US" sz="2400" baseline="-25000" dirty="0"/>
              <a:t>0</a:t>
            </a:r>
            <a:r>
              <a:rPr lang="en-US" sz="2400" dirty="0"/>
              <a:t> = </a:t>
            </a:r>
            <a:r>
              <a:rPr lang="en-US" sz="2400" dirty="0" smtClean="0"/>
              <a:t>3m</a:t>
            </a:r>
            <a:endParaRPr lang="en-US" sz="2400" dirty="0"/>
          </a:p>
          <a:p>
            <a:pPr lvl="1"/>
            <a:r>
              <a:rPr lang="en-US" sz="2000" dirty="0" smtClean="0"/>
              <a:t>Chosen to be large </a:t>
            </a:r>
            <a:r>
              <a:rPr lang="en-US" sz="2000" dirty="0"/>
              <a:t>enough </a:t>
            </a:r>
            <a:r>
              <a:rPr lang="en-US" sz="2000" dirty="0" smtClean="0"/>
              <a:t>to allow space for HTS neutron shield </a:t>
            </a:r>
            <a:r>
              <a:rPr lang="en-US" sz="2000" dirty="0"/>
              <a:t>and </a:t>
            </a:r>
            <a:r>
              <a:rPr lang="en-US" sz="2000" dirty="0" smtClean="0"/>
              <a:t>access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eng</a:t>
            </a:r>
            <a:r>
              <a:rPr lang="en-US" sz="2000" dirty="0" smtClean="0"/>
              <a:t> </a:t>
            </a:r>
            <a:r>
              <a:rPr lang="en-US" sz="2000" dirty="0"/>
              <a:t>&gt; </a:t>
            </a:r>
            <a:r>
              <a:rPr lang="en-US" sz="2000" dirty="0" smtClean="0"/>
              <a:t>1 for range of A</a:t>
            </a:r>
            <a:endParaRPr lang="en-US" sz="2000" dirty="0"/>
          </a:p>
          <a:p>
            <a:r>
              <a:rPr lang="en-US" sz="2400" dirty="0" smtClean="0"/>
              <a:t>Inboard plasma / FW gap = 4cm</a:t>
            </a:r>
          </a:p>
          <a:p>
            <a:r>
              <a:rPr lang="en-US" sz="2400" dirty="0" smtClean="0"/>
              <a:t>Use </a:t>
            </a:r>
            <a:r>
              <a:rPr lang="en-US" sz="2400" dirty="0" smtClean="0">
                <a:latin typeface="Symbol" panose="05050102010706020507" pitchFamily="18" charset="2"/>
              </a:rPr>
              <a:t>e</a:t>
            </a:r>
            <a:r>
              <a:rPr lang="en-US" sz="2400" dirty="0" smtClean="0"/>
              <a:t>-dependent </a:t>
            </a:r>
            <a:r>
              <a:rPr lang="en-US" sz="2400" dirty="0" smtClean="0">
                <a:latin typeface="Symbol" panose="05050102010706020507" pitchFamily="18" charset="2"/>
              </a:rPr>
              <a:t>k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anose="05050102010706020507" pitchFamily="18" charset="2"/>
              </a:rPr>
              <a:t>e</a:t>
            </a:r>
            <a:r>
              <a:rPr lang="en-US" sz="2400" dirty="0" smtClean="0"/>
              <a:t>), </a:t>
            </a:r>
            <a:r>
              <a:rPr lang="en-US" sz="2400" dirty="0" err="1" smtClean="0"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Symbol" panose="05050102010706020507" pitchFamily="18" charset="2"/>
              </a:rPr>
              <a:t>e</a:t>
            </a:r>
            <a:r>
              <a:rPr lang="en-US" sz="2400" dirty="0" smtClean="0"/>
              <a:t>) (see next slide) </a:t>
            </a:r>
          </a:p>
          <a:p>
            <a:r>
              <a:rPr lang="en-US" sz="2400" dirty="0" smtClean="0"/>
              <a:t>Greenwald fraction = 0.8 </a:t>
            </a:r>
          </a:p>
          <a:p>
            <a:r>
              <a:rPr lang="en-US" sz="2400" dirty="0" smtClean="0"/>
              <a:t>q* </a:t>
            </a:r>
            <a:r>
              <a:rPr lang="en-US" sz="2400" dirty="0"/>
              <a:t>not </a:t>
            </a:r>
            <a:r>
              <a:rPr lang="en-US" sz="2400" dirty="0" smtClean="0"/>
              <a:t>constrained</a:t>
            </a:r>
          </a:p>
          <a:p>
            <a:pPr lvl="1"/>
            <a:r>
              <a:rPr lang="en-US" sz="2000" dirty="0"/>
              <a:t>q</a:t>
            </a:r>
            <a:r>
              <a:rPr lang="en-US" sz="2000" dirty="0" smtClean="0"/>
              <a:t>* is better 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dirty="0" smtClean="0"/>
              <a:t>-invariant than q</a:t>
            </a:r>
            <a:r>
              <a:rPr lang="en-US" sz="2000" baseline="-25000" dirty="0" smtClean="0"/>
              <a:t>95</a:t>
            </a:r>
            <a:r>
              <a:rPr lang="en-US" sz="2000" dirty="0" smtClean="0"/>
              <a:t> for current limit</a:t>
            </a:r>
          </a:p>
          <a:p>
            <a:pPr lvl="1"/>
            <a:r>
              <a:rPr lang="en-US" sz="2000" dirty="0" smtClean="0"/>
              <a:t>Want to operate with q* &gt; 3 to reduce </a:t>
            </a:r>
            <a:r>
              <a:rPr lang="en-US" sz="2000" dirty="0" err="1" smtClean="0"/>
              <a:t>disruptivity</a:t>
            </a:r>
            <a:endParaRPr lang="en-US" sz="2000" dirty="0" smtClean="0"/>
          </a:p>
          <a:p>
            <a:r>
              <a:rPr lang="en-US" sz="2400" dirty="0" smtClean="0"/>
              <a:t>0.5 MeV NNBI for heating/CD – fixed P</a:t>
            </a:r>
            <a:r>
              <a:rPr lang="en-US" sz="2400" baseline="-25000" dirty="0" smtClean="0"/>
              <a:t>NBI</a:t>
            </a:r>
            <a:r>
              <a:rPr lang="en-US" sz="2400" dirty="0" smtClean="0"/>
              <a:t> = 50MW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98y2</a:t>
            </a:r>
            <a:r>
              <a:rPr lang="en-US" sz="2400" dirty="0" smtClean="0"/>
              <a:t> adjusted to achieve full non-inductive CD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/>
          <a:lstStyle/>
          <a:p>
            <a:r>
              <a:rPr lang="en-US" sz="3200" dirty="0" smtClean="0"/>
              <a:t>Aspect ratio dependence of limits: </a:t>
            </a:r>
            <a:r>
              <a:rPr lang="en-US" sz="3200" dirty="0" smtClean="0">
                <a:latin typeface="Symbol" panose="05050102010706020507" pitchFamily="18" charset="2"/>
              </a:rPr>
              <a:t>k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Symbol" panose="05050102010706020507" pitchFamily="18" charset="2"/>
              </a:rPr>
              <a:t>e</a:t>
            </a:r>
            <a:r>
              <a:rPr lang="en-US" sz="3200" dirty="0" smtClean="0"/>
              <a:t>), </a:t>
            </a:r>
            <a:r>
              <a:rPr lang="en-US" sz="3200" dirty="0" err="1" smtClean="0">
                <a:latin typeface="Symbol" panose="05050102010706020507" pitchFamily="18" charset="2"/>
              </a:rPr>
              <a:t>b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Symbol" panose="05050102010706020507" pitchFamily="18" charset="2"/>
              </a:rPr>
              <a:t>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5800" y="1068917"/>
            <a:ext cx="46482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 smtClean="0"/>
              <a:t>NSTX data at low-A 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i="0" dirty="0" smtClean="0"/>
              <a:t>NSTX-U/ST-FNSF modelling</a:t>
            </a:r>
          </a:p>
          <a:p>
            <a:r>
              <a:rPr lang="en-US" sz="2400" i="0" dirty="0" smtClean="0"/>
              <a:t>DIII-D, ARIES-AT for higher A</a:t>
            </a:r>
          </a:p>
          <a:p>
            <a:pPr lvl="1"/>
            <a:r>
              <a:rPr lang="en-US" sz="2000" i="0" dirty="0" smtClean="0"/>
              <a:t> </a:t>
            </a:r>
            <a:r>
              <a:rPr lang="en-US" sz="2000" i="0" dirty="0" smtClean="0">
                <a:latin typeface="Symbol" panose="05050102010706020507" pitchFamily="18" charset="2"/>
              </a:rPr>
              <a:t>k</a:t>
            </a:r>
            <a:r>
              <a:rPr lang="en-US" sz="2000" i="0" dirty="0" smtClean="0"/>
              <a:t> </a:t>
            </a:r>
            <a:r>
              <a:rPr lang="en-US" sz="2000" i="0" dirty="0" smtClean="0">
                <a:sym typeface="Wingdings" panose="05000000000000000000" pitchFamily="2" charset="2"/>
              </a:rPr>
              <a:t> 1.9 for A  </a:t>
            </a:r>
            <a:r>
              <a:rPr lang="en-US" sz="2400" i="0" dirty="0" smtClean="0">
                <a:latin typeface="Symbol" panose="05050102010706020507" pitchFamily="18" charset="2"/>
                <a:cs typeface="Arial"/>
                <a:sym typeface="Symbol"/>
              </a:rPr>
              <a:t></a:t>
            </a:r>
            <a:endParaRPr lang="en-US" sz="2000" i="0" dirty="0">
              <a:latin typeface="Symbol" panose="05050102010706020507" pitchFamily="18" charset="2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95800" y="2656417"/>
            <a:ext cx="4419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 smtClean="0"/>
              <a:t>Profile-optimized </a:t>
            </a:r>
            <a:r>
              <a:rPr lang="en-US" sz="2400" b="1" i="0" dirty="0" smtClean="0"/>
              <a:t>no-wall</a:t>
            </a:r>
            <a:r>
              <a:rPr lang="en-US" sz="2400" i="0" dirty="0" smtClean="0"/>
              <a:t> stability limit at </a:t>
            </a:r>
            <a:r>
              <a:rPr lang="en-US" sz="2400" i="0" dirty="0" err="1" smtClean="0"/>
              <a:t>f</a:t>
            </a:r>
            <a:r>
              <a:rPr lang="en-US" sz="2400" i="0" baseline="-25000" dirty="0" err="1" smtClean="0"/>
              <a:t>BS</a:t>
            </a:r>
            <a:r>
              <a:rPr lang="en-US" sz="2400" i="0" dirty="0" smtClean="0"/>
              <a:t> </a:t>
            </a:r>
            <a:r>
              <a:rPr lang="en-US" sz="2400" i="0" dirty="0" smtClean="0">
                <a:latin typeface="Arial"/>
                <a:cs typeface="Arial"/>
              </a:rPr>
              <a:t>≈</a:t>
            </a:r>
            <a:r>
              <a:rPr lang="en-US" sz="2400" i="0" dirty="0" smtClean="0"/>
              <a:t> 50%</a:t>
            </a:r>
          </a:p>
          <a:p>
            <a:pPr lvl="1"/>
            <a:r>
              <a:rPr lang="en-US" sz="2000" i="0" dirty="0" smtClean="0"/>
              <a:t>Menard </a:t>
            </a:r>
            <a:r>
              <a:rPr lang="en-US" sz="2000" i="0" dirty="0" err="1" smtClean="0"/>
              <a:t>PoP</a:t>
            </a:r>
            <a:r>
              <a:rPr lang="en-US" sz="2000" i="0" dirty="0" smtClean="0"/>
              <a:t> 2004</a:t>
            </a:r>
          </a:p>
          <a:p>
            <a:r>
              <a:rPr lang="en-US" sz="2400" i="0" dirty="0"/>
              <a:t> </a:t>
            </a:r>
            <a:r>
              <a:rPr lang="en-US" sz="2400" i="0" dirty="0" err="1" smtClean="0">
                <a:latin typeface="Symbol" panose="05050102010706020507" pitchFamily="18" charset="2"/>
              </a:rPr>
              <a:t>b</a:t>
            </a:r>
            <a:r>
              <a:rPr lang="en-US" sz="2400" i="0" baseline="-25000" dirty="0" err="1" smtClean="0"/>
              <a:t>N</a:t>
            </a:r>
            <a:r>
              <a:rPr lang="en-US" sz="2400" i="0" dirty="0" smtClean="0"/>
              <a:t> </a:t>
            </a:r>
            <a:r>
              <a:rPr lang="en-US" sz="2400" i="0" dirty="0" smtClean="0">
                <a:sym typeface="Wingdings" panose="05000000000000000000" pitchFamily="2" charset="2"/>
              </a:rPr>
              <a:t> 3.1 </a:t>
            </a:r>
            <a:r>
              <a:rPr lang="en-US" sz="2400" i="0" dirty="0">
                <a:sym typeface="Wingdings" panose="05000000000000000000" pitchFamily="2" charset="2"/>
              </a:rPr>
              <a:t>for A  </a:t>
            </a:r>
            <a:r>
              <a:rPr lang="en-US" sz="2400" i="0" dirty="0">
                <a:latin typeface="Symbol" panose="05050102010706020507" pitchFamily="18" charset="2"/>
                <a:cs typeface="Arial"/>
                <a:sym typeface="Symbol"/>
              </a:rPr>
              <a:t></a:t>
            </a:r>
            <a:endParaRPr lang="en-US" sz="2400" i="0" dirty="0">
              <a:latin typeface="Symbol" panose="05050102010706020507" pitchFamily="18" charset="2"/>
            </a:endParaRPr>
          </a:p>
          <a:p>
            <a:pPr lvl="1"/>
            <a:endParaRPr lang="en-US" sz="1800" i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0" y="4434417"/>
            <a:ext cx="4419600" cy="9101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400" i="0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400" i="0" dirty="0" smtClean="0">
                <a:solidFill>
                  <a:srgbClr val="C00000"/>
                </a:solidFill>
              </a:rPr>
              <a:t> </a:t>
            </a:r>
            <a:r>
              <a:rPr lang="en-US" sz="2400" i="0" dirty="0" smtClean="0">
                <a:solidFill>
                  <a:srgbClr val="C00000"/>
                </a:solidFill>
                <a:sym typeface="Symbol"/>
              </a:rPr>
              <a:t></a:t>
            </a:r>
            <a:r>
              <a:rPr lang="en-US" sz="2400" i="0" dirty="0" smtClean="0">
                <a:solidFill>
                  <a:srgbClr val="C00000"/>
                </a:solidFill>
              </a:rPr>
              <a:t> A</a:t>
            </a:r>
            <a:r>
              <a:rPr lang="en-US" sz="2400" i="0" baseline="30000" dirty="0" smtClean="0">
                <a:solidFill>
                  <a:srgbClr val="C00000"/>
                </a:solidFill>
              </a:rPr>
              <a:t>-1/2</a:t>
            </a:r>
            <a:r>
              <a:rPr lang="en-US" sz="2400" i="0" dirty="0" smtClean="0">
                <a:solidFill>
                  <a:srgbClr val="C00000"/>
                </a:solidFill>
              </a:rPr>
              <a:t> (1+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k</a:t>
            </a:r>
            <a:r>
              <a:rPr lang="en-US" sz="2400" i="0" baseline="30000" dirty="0" smtClean="0">
                <a:solidFill>
                  <a:srgbClr val="C00000"/>
                </a:solidFill>
              </a:rPr>
              <a:t>2</a:t>
            </a:r>
            <a:r>
              <a:rPr lang="en-US" sz="2400" i="0" dirty="0" smtClean="0">
                <a:solidFill>
                  <a:srgbClr val="C00000"/>
                </a:solidFill>
              </a:rPr>
              <a:t>) 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400" i="0" baseline="-25000" dirty="0" smtClean="0">
                <a:solidFill>
                  <a:srgbClr val="C00000"/>
                </a:solidFill>
              </a:rPr>
              <a:t>N</a:t>
            </a:r>
            <a:r>
              <a:rPr lang="en-US" sz="2400" i="0" baseline="30000" dirty="0" smtClean="0">
                <a:solidFill>
                  <a:srgbClr val="C00000"/>
                </a:solidFill>
              </a:rPr>
              <a:t>2</a:t>
            </a:r>
            <a:r>
              <a:rPr lang="en-US" sz="2400" i="0" dirty="0" smtClean="0">
                <a:solidFill>
                  <a:srgbClr val="C00000"/>
                </a:solidFill>
              </a:rPr>
              <a:t> / </a:t>
            </a:r>
            <a:r>
              <a:rPr lang="en-US" sz="2400" i="0" dirty="0" err="1" smtClean="0">
                <a:solidFill>
                  <a:srgbClr val="C00000"/>
                </a:solidFill>
              </a:rPr>
              <a:t>f</a:t>
            </a:r>
            <a:r>
              <a:rPr lang="en-US" sz="2400" i="0" baseline="-25000" dirty="0" err="1" smtClean="0">
                <a:solidFill>
                  <a:srgbClr val="C00000"/>
                </a:solidFill>
              </a:rPr>
              <a:t>BS</a:t>
            </a:r>
            <a:endParaRPr lang="en-US" sz="1800" i="0" baseline="-25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i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400" i="0" dirty="0" err="1" smtClean="0">
                <a:solidFill>
                  <a:srgbClr val="C00000"/>
                </a:solidFill>
              </a:rPr>
              <a:t>P</a:t>
            </a:r>
            <a:r>
              <a:rPr lang="en-US" sz="2400" i="0" baseline="-25000" dirty="0" err="1" smtClean="0">
                <a:solidFill>
                  <a:srgbClr val="C00000"/>
                </a:solidFill>
              </a:rPr>
              <a:t>fus</a:t>
            </a:r>
            <a:r>
              <a:rPr lang="en-US" sz="2400" i="0" dirty="0" smtClean="0">
                <a:solidFill>
                  <a:srgbClr val="C00000"/>
                </a:solidFill>
              </a:rPr>
              <a:t> </a:t>
            </a:r>
            <a:r>
              <a:rPr lang="en-US" sz="2400" i="0" dirty="0" smtClean="0">
                <a:solidFill>
                  <a:srgbClr val="C00000"/>
                </a:solidFill>
                <a:sym typeface="Symbol"/>
              </a:rPr>
              <a:t></a:t>
            </a:r>
            <a:r>
              <a:rPr lang="en-US" sz="2400" i="0" dirty="0" smtClean="0">
                <a:solidFill>
                  <a:srgbClr val="C00000"/>
                </a:solidFill>
              </a:rPr>
              <a:t> 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2400" i="0" dirty="0" smtClean="0">
                <a:solidFill>
                  <a:srgbClr val="C00000"/>
                </a:solidFill>
              </a:rPr>
              <a:t> </a:t>
            </a:r>
            <a:r>
              <a:rPr lang="en-US" sz="2400" i="0" dirty="0">
                <a:solidFill>
                  <a:srgbClr val="C00000"/>
                </a:solidFill>
              </a:rPr>
              <a:t>[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k</a:t>
            </a:r>
            <a:r>
              <a:rPr lang="en-US" sz="2400" i="0" dirty="0" smtClean="0">
                <a:solidFill>
                  <a:srgbClr val="C00000"/>
                </a:solidFill>
              </a:rPr>
              <a:t>(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2400" i="0" dirty="0" smtClean="0">
                <a:solidFill>
                  <a:srgbClr val="C00000"/>
                </a:solidFill>
              </a:rPr>
              <a:t>) </a:t>
            </a:r>
            <a:r>
              <a:rPr lang="en-US" sz="2400" i="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400" i="0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2400" i="0" dirty="0" smtClean="0">
                <a:solidFill>
                  <a:srgbClr val="C00000"/>
                </a:solidFill>
              </a:rPr>
              <a:t>(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2400" i="0" dirty="0" smtClean="0">
                <a:solidFill>
                  <a:srgbClr val="C00000"/>
                </a:solidFill>
              </a:rPr>
              <a:t>) B</a:t>
            </a:r>
            <a:r>
              <a:rPr lang="en-US" sz="2400" i="0" baseline="-25000" dirty="0" smtClean="0">
                <a:solidFill>
                  <a:srgbClr val="C00000"/>
                </a:solidFill>
              </a:rPr>
              <a:t>T</a:t>
            </a:r>
            <a:r>
              <a:rPr lang="en-US" sz="2400" i="0" dirty="0" smtClean="0">
                <a:solidFill>
                  <a:srgbClr val="C00000"/>
                </a:solidFill>
              </a:rPr>
              <a:t>(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2400" i="0" dirty="0" smtClean="0">
                <a:solidFill>
                  <a:srgbClr val="C00000"/>
                </a:solidFill>
              </a:rPr>
              <a:t>)]</a:t>
            </a:r>
            <a:r>
              <a:rPr lang="en-US" sz="2400" i="0" baseline="30000" dirty="0" smtClean="0">
                <a:solidFill>
                  <a:srgbClr val="C00000"/>
                </a:solidFill>
              </a:rPr>
              <a:t>4</a:t>
            </a:r>
            <a:endParaRPr lang="en-US" sz="2800" i="0" baseline="30000" dirty="0" smtClean="0">
              <a:solidFill>
                <a:srgbClr val="C00000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937272" y="4963584"/>
            <a:ext cx="457200" cy="285750"/>
          </a:xfrm>
          <a:prstGeom prst="rightArrow">
            <a:avLst>
              <a:gd name="adj1" fmla="val 50000"/>
              <a:gd name="adj2" fmla="val 68121"/>
            </a:avLst>
          </a:prstGeom>
          <a:solidFill>
            <a:srgbClr val="C0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332" y="950172"/>
            <a:ext cx="3855243" cy="4672754"/>
            <a:chOff x="211931" y="1072895"/>
            <a:chExt cx="4207669" cy="5790669"/>
          </a:xfrm>
        </p:grpSpPr>
        <p:sp>
          <p:nvSpPr>
            <p:cNvPr id="5" name="TextBox 4"/>
            <p:cNvSpPr txBox="1"/>
            <p:nvPr/>
          </p:nvSpPr>
          <p:spPr>
            <a:xfrm>
              <a:off x="2133600" y="6235700"/>
              <a:ext cx="1210075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0" dirty="0">
                  <a:latin typeface="Symbol" panose="05050102010706020507" pitchFamily="18" charset="2"/>
                </a:rPr>
                <a:t>e</a:t>
              </a:r>
              <a:r>
                <a:rPr lang="en-US" sz="2800" b="1" i="0" dirty="0" smtClean="0"/>
                <a:t> = A</a:t>
              </a:r>
              <a:r>
                <a:rPr lang="en-US" sz="2800" b="1" i="0" baseline="30000" dirty="0" smtClean="0"/>
                <a:t>-1</a:t>
              </a:r>
              <a:endParaRPr lang="en-US" sz="2800" b="1" i="0" baseline="30000" dirty="0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812448"/>
              <a:ext cx="4191000" cy="249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31" y="1072895"/>
              <a:ext cx="4131469" cy="270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" y="568325"/>
            <a:ext cx="457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Pilot study uses 0.95×</a:t>
            </a:r>
            <a:r>
              <a:rPr lang="en-US" sz="2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k</a:t>
            </a: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value shown here: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65"/>
            <a:ext cx="9144000" cy="59663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Engineering constraints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612078"/>
            <a:ext cx="8839200" cy="507752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dirty="0" smtClean="0"/>
              <a:t>Magnet constraints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Maximum stress in TF magnet structure = 0.66 </a:t>
            </a:r>
            <a:r>
              <a:rPr lang="en-US" sz="2000" dirty="0" err="1" smtClean="0"/>
              <a:t>GPa</a:t>
            </a:r>
            <a:endParaRPr lang="en-US" sz="2000" dirty="0" smtClean="0"/>
          </a:p>
          <a:p>
            <a:pPr lvl="1">
              <a:lnSpc>
                <a:spcPct val="85000"/>
              </a:lnSpc>
            </a:pPr>
            <a:r>
              <a:rPr lang="en-US" sz="2000" dirty="0" smtClean="0"/>
              <a:t>HTS tape/cable strain limit 0.3% (equivalent to 0.4 </a:t>
            </a:r>
            <a:r>
              <a:rPr lang="en-US" sz="2000" dirty="0" err="1" smtClean="0"/>
              <a:t>GPa</a:t>
            </a:r>
            <a:r>
              <a:rPr lang="en-US" sz="2000" dirty="0" smtClean="0"/>
              <a:t>) 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Winding pack current density (CORC 2015) 70 MA/m</a:t>
            </a:r>
            <a:r>
              <a:rPr lang="en-US" sz="2000" baseline="30000" dirty="0" smtClean="0"/>
              <a:t>2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OH at small R </a:t>
            </a:r>
            <a:r>
              <a:rPr lang="en-US" sz="2000" dirty="0" smtClean="0">
                <a:sym typeface="Wingdings" panose="05000000000000000000" pitchFamily="2" charset="2"/>
              </a:rPr>
              <a:t> higher</a:t>
            </a:r>
            <a:r>
              <a:rPr lang="en-US" sz="2000" dirty="0" smtClean="0"/>
              <a:t> solenoid </a:t>
            </a:r>
            <a:r>
              <a:rPr lang="en-US" sz="2000" dirty="0"/>
              <a:t>flux </a:t>
            </a:r>
            <a:r>
              <a:rPr lang="en-US" sz="2000" dirty="0" smtClean="0"/>
              <a:t>swing for </a:t>
            </a:r>
            <a:r>
              <a:rPr lang="en-US" sz="2000" dirty="0"/>
              <a:t>higher A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Shielding / blankets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HTS </a:t>
            </a:r>
            <a:r>
              <a:rPr lang="en-US" sz="2000" dirty="0" err="1"/>
              <a:t>fluence</a:t>
            </a:r>
            <a:r>
              <a:rPr lang="en-US" sz="2000" dirty="0"/>
              <a:t> </a:t>
            </a:r>
            <a:r>
              <a:rPr lang="en-US" sz="2000" dirty="0" smtClean="0"/>
              <a:t>limit: 3.5-5 x 10</a:t>
            </a:r>
            <a:r>
              <a:rPr lang="en-US" sz="2000" baseline="30000" dirty="0" smtClean="0"/>
              <a:t>22</a:t>
            </a:r>
            <a:r>
              <a:rPr lang="en-US" sz="2000" dirty="0" smtClean="0"/>
              <a:t> n/m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 lvl="1">
              <a:lnSpc>
                <a:spcPct val="85000"/>
              </a:lnSpc>
            </a:pPr>
            <a:r>
              <a:rPr lang="en-US" sz="2000" dirty="0" smtClean="0"/>
              <a:t>Shield:10x </a:t>
            </a:r>
            <a:r>
              <a:rPr lang="en-US" sz="2000" dirty="0"/>
              <a:t>n-shielding factor per 15-16cm WC for HTS TF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Include inboard &amp; outboard breeder thickness for TBR ~ 1</a:t>
            </a:r>
          </a:p>
          <a:p>
            <a:pPr lvl="2">
              <a:lnSpc>
                <a:spcPct val="85000"/>
              </a:lnSpc>
            </a:pPr>
            <a:r>
              <a:rPr lang="en-US" sz="2000" dirty="0">
                <a:solidFill>
                  <a:srgbClr val="C00000"/>
                </a:solidFill>
              </a:rPr>
              <a:t>“Effective shield thickness” includes </a:t>
            </a:r>
            <a:r>
              <a:rPr lang="en-US" sz="2000" dirty="0" smtClean="0">
                <a:solidFill>
                  <a:srgbClr val="C00000"/>
                </a:solidFill>
              </a:rPr>
              <a:t>shield + DCLL blanket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2400" dirty="0" smtClean="0"/>
              <a:t>Electrical system efficiency assumptions: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30</a:t>
            </a:r>
            <a:r>
              <a:rPr lang="en-US" sz="2000" dirty="0"/>
              <a:t>% wall plug efficiency for </a:t>
            </a:r>
            <a:r>
              <a:rPr lang="en-US" sz="2000" dirty="0" smtClean="0"/>
              <a:t>H&amp;CD - typical </a:t>
            </a:r>
            <a:r>
              <a:rPr lang="en-US" sz="2000" dirty="0"/>
              <a:t>of </a:t>
            </a:r>
            <a:r>
              <a:rPr lang="en-US" sz="2000" dirty="0" smtClean="0"/>
              <a:t>NNBI</a:t>
            </a:r>
            <a:endParaRPr lang="en-US" sz="2000" dirty="0"/>
          </a:p>
          <a:p>
            <a:pPr lvl="1">
              <a:lnSpc>
                <a:spcPct val="85000"/>
              </a:lnSpc>
            </a:pPr>
            <a:r>
              <a:rPr lang="en-US" sz="2000" dirty="0" smtClean="0"/>
              <a:t>≥ 45</a:t>
            </a:r>
            <a:r>
              <a:rPr lang="en-US" sz="2000" dirty="0"/>
              <a:t>% thermal conversion </a:t>
            </a:r>
            <a:r>
              <a:rPr lang="en-US" sz="2000" dirty="0" smtClean="0"/>
              <a:t>efficiency - typical </a:t>
            </a:r>
            <a:r>
              <a:rPr lang="en-US" sz="2000" dirty="0"/>
              <a:t>of </a:t>
            </a:r>
            <a:r>
              <a:rPr lang="en-US" sz="2000" dirty="0" smtClean="0"/>
              <a:t>DCLL</a:t>
            </a:r>
          </a:p>
          <a:p>
            <a:pPr lvl="2">
              <a:lnSpc>
                <a:spcPct val="85000"/>
              </a:lnSpc>
            </a:pPr>
            <a:r>
              <a:rPr lang="en-US" sz="1800" dirty="0" smtClean="0">
                <a:solidFill>
                  <a:srgbClr val="C00000"/>
                </a:solidFill>
              </a:rPr>
              <a:t>Also include pumping, controls, other sub-systems</a:t>
            </a:r>
          </a:p>
          <a:p>
            <a:pPr lvl="2">
              <a:lnSpc>
                <a:spcPct val="85000"/>
              </a:lnSpc>
            </a:pPr>
            <a:r>
              <a:rPr lang="en-US" sz="1800" dirty="0">
                <a:solidFill>
                  <a:srgbClr val="C00000"/>
                </a:solidFill>
              </a:rPr>
              <a:t>S</a:t>
            </a:r>
            <a:r>
              <a:rPr lang="en-US" sz="1800" dirty="0" smtClean="0">
                <a:solidFill>
                  <a:srgbClr val="C00000"/>
                </a:solidFill>
              </a:rPr>
              <a:t>ee Pilot Plant NF 2011 paper for more details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63500"/>
            <a:ext cx="9144000" cy="571500"/>
          </a:xfrm>
        </p:spPr>
        <p:txBody>
          <a:bodyPr/>
          <a:lstStyle/>
          <a:p>
            <a:r>
              <a:rPr lang="en-US" sz="3200" b="1" dirty="0" smtClean="0"/>
              <a:t>Simplified TF magnet design equations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5" y="902000"/>
            <a:ext cx="3193542" cy="40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81" y="634999"/>
            <a:ext cx="3900719" cy="206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91" y="2699607"/>
            <a:ext cx="2099596" cy="238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5080000"/>
            <a:ext cx="822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i="0" dirty="0" smtClean="0"/>
              <a:t>From J. Schwartz, </a:t>
            </a:r>
            <a:r>
              <a:rPr lang="en-US" sz="2000" i="0" dirty="0" smtClean="0"/>
              <a:t>Journal of Fusion Energy, Vol. 11, No. 1, 1992</a:t>
            </a:r>
            <a:endParaRPr lang="en-US" sz="2000" i="0" dirty="0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27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25570" r="5900" b="22437"/>
          <a:stretch/>
        </p:blipFill>
        <p:spPr bwMode="auto">
          <a:xfrm>
            <a:off x="1143000" y="2095500"/>
            <a:ext cx="6414007" cy="33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37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A=2, 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3m device TF inboard leg showing </a:t>
            </a:r>
          </a:p>
          <a:p>
            <a:pPr algn="ctr"/>
            <a:r>
              <a:rPr lang="en-US" sz="3200" dirty="0" smtClean="0"/>
              <a:t>allocated space for case and winding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60260" y="1370112"/>
            <a:ext cx="255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0.167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winding area</a:t>
            </a:r>
            <a:endParaRPr lang="en-US" sz="2000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2" y="1524000"/>
            <a:ext cx="1523999" cy="127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6275" y="1383598"/>
            <a:ext cx="316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per coil: 6 MA</a:t>
            </a:r>
          </a:p>
          <a:p>
            <a:r>
              <a:rPr lang="en-US" sz="2000" dirty="0" smtClean="0"/>
              <a:t>Winding Cd: 35.9 MA/m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77200" y="5410730"/>
            <a:ext cx="1066800" cy="304271"/>
          </a:xfrm>
        </p:spPr>
        <p:txBody>
          <a:bodyPr/>
          <a:lstStyle/>
          <a:p>
            <a:fld id="{AA7AC2CF-FFDF-49CC-9F09-650D9EB9ED6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73" y="581956"/>
            <a:ext cx="406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CORC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en-US" sz="2000" dirty="0"/>
              <a:t> – Achieved now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>
          <a:xfrm>
            <a:off x="724052" y="1316189"/>
            <a:ext cx="1594380" cy="1327409"/>
            <a:chOff x="5111225" y="1231109"/>
            <a:chExt cx="3749307" cy="2798186"/>
          </a:xfrm>
        </p:grpSpPr>
        <p:sp>
          <p:nvSpPr>
            <p:cNvPr id="5" name="Oval 4"/>
            <p:cNvSpPr/>
            <p:nvPr/>
          </p:nvSpPr>
          <p:spPr>
            <a:xfrm>
              <a:off x="5339892" y="2010336"/>
              <a:ext cx="1981200" cy="1828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20750" y="1834404"/>
              <a:ext cx="2394408" cy="21806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9892" y="2010336"/>
              <a:ext cx="1981200" cy="1828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642693" y="1871403"/>
              <a:ext cx="684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42693" y="4010063"/>
              <a:ext cx="684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984913" y="1871403"/>
              <a:ext cx="0" cy="215789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793734" y="2406837"/>
              <a:ext cx="1066798" cy="843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120750" y="1286436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510658" y="1261803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11225" y="1578421"/>
              <a:ext cx="2413458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34732" y="1231109"/>
              <a:ext cx="1483060" cy="51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>
              <a:stCxn id="5" idx="1"/>
              <a:endCxn id="5" idx="5"/>
            </p:cNvCxnSpPr>
            <p:nvPr/>
          </p:nvCxnSpPr>
          <p:spPr>
            <a:xfrm>
              <a:off x="5630032" y="2278158"/>
              <a:ext cx="1400920" cy="129315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576571">
              <a:off x="5977303" y="2665221"/>
              <a:ext cx="1066800" cy="51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73317" y="1019224"/>
            <a:ext cx="4727639" cy="4300011"/>
            <a:chOff x="3276600" y="1076006"/>
            <a:chExt cx="5695950" cy="516001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89" t="52472" r="16932" b="12572"/>
            <a:stretch/>
          </p:blipFill>
          <p:spPr bwMode="auto">
            <a:xfrm>
              <a:off x="3457575" y="3563112"/>
              <a:ext cx="5514975" cy="267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8" t="21546" r="18023" b="45606"/>
            <a:stretch/>
          </p:blipFill>
          <p:spPr bwMode="auto">
            <a:xfrm>
              <a:off x="3276600" y="1076006"/>
              <a:ext cx="5695950" cy="251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2660233" y="952402"/>
            <a:ext cx="2826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857 turns @ 7 kA</a:t>
            </a:r>
            <a:endParaRPr lang="en-US" sz="1000" dirty="0"/>
          </a:p>
          <a:p>
            <a:r>
              <a:rPr lang="en-US" dirty="0" smtClean="0"/>
              <a:t>(848 turns shown; a few additional turns required)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61301" y="3169230"/>
            <a:ext cx="2667000" cy="46963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 Conductor – Helium Gas Cooled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>
          <a:xfrm>
            <a:off x="209549" y="3654098"/>
            <a:ext cx="2905125" cy="1755315"/>
            <a:chOff x="4562968" y="1386016"/>
            <a:chExt cx="4117825" cy="2478092"/>
          </a:xfrm>
        </p:grpSpPr>
        <p:sp>
          <p:nvSpPr>
            <p:cNvPr id="27" name="Rounded Rectangle 26"/>
            <p:cNvSpPr/>
            <p:nvPr/>
          </p:nvSpPr>
          <p:spPr>
            <a:xfrm>
              <a:off x="6105654" y="1849358"/>
              <a:ext cx="1447355" cy="145282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238119" y="1966569"/>
              <a:ext cx="1197582" cy="1218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630100" y="1874007"/>
              <a:ext cx="4137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30100" y="3298845"/>
              <a:ext cx="4137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836963" y="1874007"/>
              <a:ext cx="0" cy="143765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105654" y="1484285"/>
              <a:ext cx="0" cy="406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550289" y="1467874"/>
              <a:ext cx="0" cy="406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99896" y="1678814"/>
              <a:ext cx="145887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12227" y="1386016"/>
              <a:ext cx="775324" cy="347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342614" y="2052898"/>
              <a:ext cx="988593" cy="104574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42614" y="2200482"/>
              <a:ext cx="72800" cy="7475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21458" y="2068835"/>
              <a:ext cx="59430" cy="1029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95808" y="2052189"/>
              <a:ext cx="43422" cy="1029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39959" y="2068835"/>
              <a:ext cx="54573" cy="10131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14760" y="2060512"/>
              <a:ext cx="68691" cy="10131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86786" y="2060512"/>
              <a:ext cx="74305" cy="1021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61092" y="2061544"/>
              <a:ext cx="68240" cy="10370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36769" y="2070673"/>
              <a:ext cx="69091" cy="102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92548" y="2052189"/>
              <a:ext cx="97911" cy="10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90459" y="2070672"/>
              <a:ext cx="46061" cy="1002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91523" y="2196338"/>
              <a:ext cx="46061" cy="7766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94637" y="2051046"/>
              <a:ext cx="97911" cy="10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90925" y="2845946"/>
              <a:ext cx="284146" cy="2540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562968" y="3081993"/>
              <a:ext cx="1675151" cy="78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SS conductor jacket for strength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781551" y="2164498"/>
              <a:ext cx="499067" cy="2843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832814" y="2443980"/>
              <a:ext cx="847979" cy="347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43865" y="1902180"/>
              <a:ext cx="972415" cy="358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Copper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810001" y="457880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750 turns @ 8 kA</a:t>
            </a:r>
          </a:p>
          <a:p>
            <a:r>
              <a:rPr lang="en-US" dirty="0" smtClean="0"/>
              <a:t>(750 </a:t>
            </a:r>
            <a:r>
              <a:rPr lang="en-US" dirty="0"/>
              <a:t>turns shown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43900" y="2997200"/>
            <a:ext cx="280890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C2CF-FFDF-49CC-9F09-650D9EB9ED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63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Possible missions for next-steps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47" y="984250"/>
            <a:ext cx="8991600" cy="4540250"/>
          </a:xfrm>
        </p:spPr>
        <p:txBody>
          <a:bodyPr>
            <a:noAutofit/>
          </a:bodyPr>
          <a:lstStyle/>
          <a:p>
            <a:pPr marL="4000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Integrate high-performance, steady-state, exhaust </a:t>
            </a:r>
          </a:p>
          <a:p>
            <a:pPr marL="914400" lvl="1" indent="-4000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D</a:t>
            </a:r>
            <a:r>
              <a:rPr lang="en-US" sz="2400" dirty="0" err="1" smtClean="0"/>
              <a:t>ivertor</a:t>
            </a:r>
            <a:r>
              <a:rPr lang="en-US" sz="2400" dirty="0" smtClean="0"/>
              <a:t> test-tokamak - DTT</a:t>
            </a:r>
          </a:p>
          <a:p>
            <a:pPr marL="4000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Fusion-relevant </a:t>
            </a:r>
            <a:r>
              <a:rPr lang="en-US" sz="2800" dirty="0"/>
              <a:t>neutron wall </a:t>
            </a:r>
            <a:r>
              <a:rPr lang="en-US" sz="2800" dirty="0" smtClean="0"/>
              <a:t>loading</a:t>
            </a:r>
            <a:endParaRPr lang="en-US" sz="2800" dirty="0"/>
          </a:p>
          <a:p>
            <a:pPr marL="914400" lvl="1" indent="-4000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~ 1-2MW/m</a:t>
            </a:r>
            <a:r>
              <a:rPr lang="en-US" sz="2400" baseline="30000" dirty="0" smtClean="0"/>
              <a:t>2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: ≥ 6MW-yr/m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marL="4000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Tritium self-sufficiency</a:t>
            </a:r>
          </a:p>
          <a:p>
            <a:pPr marL="85725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ritium breeding ratio TBR ≥ 1</a:t>
            </a:r>
          </a:p>
          <a:p>
            <a:pPr marL="4000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Electrical self-sufficiency </a:t>
            </a:r>
          </a:p>
          <a:p>
            <a:pPr marL="85725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Q</a:t>
            </a:r>
            <a:r>
              <a:rPr lang="en-US" sz="2400" baseline="-25000" dirty="0" err="1" smtClean="0"/>
              <a:t>eng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electric</a:t>
            </a:r>
            <a:r>
              <a:rPr lang="en-US" sz="2400" dirty="0" smtClean="0"/>
              <a:t> /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consumed</a:t>
            </a:r>
            <a:r>
              <a:rPr lang="en-US" sz="2400" dirty="0" smtClean="0"/>
              <a:t> ~ 1</a:t>
            </a:r>
          </a:p>
          <a:p>
            <a:pPr marL="4000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Large net electricity generation</a:t>
            </a:r>
          </a:p>
          <a:p>
            <a:pPr marL="85725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Q</a:t>
            </a:r>
            <a:r>
              <a:rPr lang="en-US" sz="2400" baseline="-25000" dirty="0" err="1" smtClean="0"/>
              <a:t>eng</a:t>
            </a:r>
            <a:r>
              <a:rPr lang="en-US" sz="2400" dirty="0" smtClean="0"/>
              <a:t> &gt;&gt; 1,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electric</a:t>
            </a:r>
            <a:r>
              <a:rPr lang="en-US" sz="2400" dirty="0" smtClean="0"/>
              <a:t> = 0.5-1 </a:t>
            </a:r>
            <a:r>
              <a:rPr lang="en-US" sz="2400" dirty="0" err="1" smtClean="0"/>
              <a:t>GWe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57950" y="1605823"/>
            <a:ext cx="2668797" cy="3046988"/>
            <a:chOff x="6457950" y="1926986"/>
            <a:chExt cx="2668797" cy="3656385"/>
          </a:xfrm>
        </p:grpSpPr>
        <p:sp>
          <p:nvSpPr>
            <p:cNvPr id="6" name="Right Brace 5"/>
            <p:cNvSpPr/>
            <p:nvPr/>
          </p:nvSpPr>
          <p:spPr bwMode="auto">
            <a:xfrm>
              <a:off x="6457950" y="2286000"/>
              <a:ext cx="609600" cy="3069381"/>
            </a:xfrm>
            <a:prstGeom prst="rightBrace">
              <a:avLst>
                <a:gd name="adj1" fmla="val 37554"/>
                <a:gd name="adj2" fmla="val 50000"/>
              </a:avLst>
            </a:pr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7999" y="1926986"/>
              <a:ext cx="2268748" cy="365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This talk will discuss PPPL-led studies of how low-A “spherical” tokamaks could fulfill these missions</a:t>
              </a:r>
            </a:p>
          </p:txBody>
        </p:sp>
      </p:grpSp>
      <p:sp>
        <p:nvSpPr>
          <p:cNvPr id="8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3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HTS performance vs. field and fast neutron </a:t>
            </a:r>
            <a:r>
              <a:rPr lang="en-US" sz="2800" dirty="0" err="1" smtClean="0"/>
              <a:t>fluence</a:t>
            </a:r>
            <a:endParaRPr lang="en-US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1776090" y="845848"/>
            <a:ext cx="5751562" cy="4615152"/>
            <a:chOff x="482877" y="239771"/>
            <a:chExt cx="8280991" cy="661823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77" y="239771"/>
              <a:ext cx="8280991" cy="322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3467199"/>
              <a:ext cx="7417949" cy="339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4038600" y="2438400"/>
              <a:ext cx="7620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838200"/>
              <a:ext cx="597186" cy="228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077200" y="904874"/>
              <a:ext cx="533400" cy="3143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61373" y="4848274"/>
              <a:ext cx="482027" cy="10191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90448" y="4214838"/>
              <a:ext cx="482027" cy="50956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13798" y="4953000"/>
              <a:ext cx="7620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Neutronics</a:t>
            </a:r>
            <a:r>
              <a:rPr lang="en-US" dirty="0" smtClean="0"/>
              <a:t> analysis for HTS TF shielding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3" y="741331"/>
            <a:ext cx="2622328" cy="478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14" y="1187807"/>
            <a:ext cx="5055394" cy="350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31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pic>
        <p:nvPicPr>
          <p:cNvPr id="2050" name="Picture 2" descr="CCF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89" y="5162623"/>
            <a:ext cx="1320165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HTS TF lifetime is very strong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function of inboard shielding thickness</a:t>
            </a:r>
            <a:endParaRPr lang="en-US" sz="32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 bwMode="auto">
          <a:xfrm>
            <a:off x="728116" y="4714875"/>
            <a:ext cx="7691984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i="0" dirty="0" smtClean="0">
                <a:solidFill>
                  <a:srgbClr val="CC0000"/>
                </a:solidFill>
                <a:latin typeface="+mn-lt"/>
              </a:rPr>
              <a:t>Inboard shield + blanket equivalent to 60cm WC </a:t>
            </a:r>
            <a:r>
              <a:rPr lang="en-US" sz="2800" b="1" i="0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 </a:t>
            </a:r>
          </a:p>
          <a:p>
            <a:r>
              <a:rPr lang="en-US" sz="2800" b="1" i="0" dirty="0" smtClean="0">
                <a:solidFill>
                  <a:srgbClr val="CC0000"/>
                </a:solidFill>
                <a:latin typeface="+mn-lt"/>
              </a:rPr>
              <a:t>3FPY </a:t>
            </a:r>
            <a:r>
              <a:rPr lang="en-US" sz="2800" b="1" i="0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 6-7MWy/m</a:t>
            </a:r>
            <a:r>
              <a:rPr lang="en-US" sz="2800" b="1" i="0" baseline="30000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en-US" sz="2800" b="1" i="0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  fulfill FNSF requirement</a:t>
            </a:r>
            <a:endParaRPr lang="en-US" sz="2800" b="1" i="0" dirty="0" smtClean="0">
              <a:solidFill>
                <a:srgbClr val="CC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4527" y="1206499"/>
            <a:ext cx="3887447" cy="3365501"/>
            <a:chOff x="65428" y="1206501"/>
            <a:chExt cx="4430373" cy="323849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8" y="1206501"/>
              <a:ext cx="4430373" cy="3238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2924175" y="1587500"/>
              <a:ext cx="904875" cy="2116722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87574" y="1206500"/>
            <a:ext cx="3896498" cy="3365500"/>
            <a:chOff x="4430374" y="1206500"/>
            <a:chExt cx="4694576" cy="323850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374" y="1206500"/>
              <a:ext cx="4694576" cy="323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 bwMode="auto">
            <a:xfrm>
              <a:off x="7419976" y="1587500"/>
              <a:ext cx="962025" cy="2116722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8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32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D9C3-7723-B846-AF5F-A26CD1739738}" type="slidenum">
              <a:rPr lang="en-US"/>
              <a:pPr/>
              <a:t>33</a:t>
            </a:fld>
            <a:endParaRPr lang="en-US" b="0" dirty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11352" cy="656173"/>
          </a:xfrm>
        </p:spPr>
        <p:txBody>
          <a:bodyPr/>
          <a:lstStyle/>
          <a:p>
            <a:r>
              <a:rPr lang="en-US" dirty="0" smtClean="0"/>
              <a:t>3-D </a:t>
            </a:r>
            <a:r>
              <a:rPr lang="en-US" dirty="0" err="1" smtClean="0"/>
              <a:t>Neutronics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25501"/>
            <a:ext cx="4625325" cy="4775729"/>
          </a:xfrm>
          <a:noFill/>
          <a:ln/>
        </p:spPr>
        <p:txBody>
          <a:bodyPr>
            <a:noAutofit/>
          </a:bodyPr>
          <a:lstStyle/>
          <a:p>
            <a:pPr marL="228600" indent="-228600">
              <a:tabLst>
                <a:tab pos="4805363" algn="l"/>
              </a:tabLst>
            </a:pPr>
            <a:r>
              <a:rPr lang="en-US" sz="2200" dirty="0" smtClean="0"/>
              <a:t>Simple CAD Model outlining components (from T. Brown):</a:t>
            </a:r>
          </a:p>
          <a:p>
            <a:pPr marL="628650" lvl="1" indent="-228600">
              <a:tabLst>
                <a:tab pos="4805363" algn="l"/>
              </a:tabLst>
            </a:pPr>
            <a:r>
              <a:rPr lang="en-US" sz="2200" dirty="0" smtClean="0"/>
              <a:t>10 cm IB modules</a:t>
            </a:r>
          </a:p>
          <a:p>
            <a:pPr marL="628650" lvl="1" indent="-228600">
              <a:tabLst>
                <a:tab pos="4805363" algn="l"/>
              </a:tabLst>
            </a:pPr>
            <a:r>
              <a:rPr lang="en-US" sz="2200" dirty="0" smtClean="0"/>
              <a:t>20 cm OB modules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200" dirty="0" smtClean="0"/>
              <a:t>R-Z neutron source 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200" dirty="0" smtClean="0"/>
              <a:t>IB shield and VV optimization and composition by UW.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200" dirty="0" smtClean="0"/>
              <a:t>OB blanket internals and composition by UW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200" dirty="0" smtClean="0"/>
              <a:t>Detailed CAD of blanket by UW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200" dirty="0" smtClean="0"/>
              <a:t>UW DAGMC code couples CAD to 3D MCNP </a:t>
            </a:r>
            <a:r>
              <a:rPr lang="en-US" sz="2200" dirty="0" err="1" smtClean="0"/>
              <a:t>neutronics</a:t>
            </a:r>
            <a:r>
              <a:rPr lang="en-US" sz="2200" dirty="0" smtClean="0"/>
              <a:t> code.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6732"/>
          <a:stretch>
            <a:fillRect/>
          </a:stretch>
        </p:blipFill>
        <p:spPr>
          <a:xfrm>
            <a:off x="6985020" y="571501"/>
            <a:ext cx="1613714" cy="15924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90850" y="2524125"/>
            <a:ext cx="3562351" cy="11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>
          <a:xfrm>
            <a:off x="4743469" y="3762132"/>
            <a:ext cx="3619464" cy="1853951"/>
            <a:chOff x="5721340" y="4800600"/>
            <a:chExt cx="3160000" cy="16121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4800600"/>
              <a:ext cx="1870940" cy="159514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1340" y="4800600"/>
              <a:ext cx="1358370" cy="1612131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/>
          <p:nvPr/>
        </p:nvCxnSpPr>
        <p:spPr>
          <a:xfrm>
            <a:off x="3977625" y="3391934"/>
            <a:ext cx="937275" cy="388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138842"/>
            <a:ext cx="1872000" cy="157981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4067175" y="1339634"/>
            <a:ext cx="2790825" cy="28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encrypted-tbn1.gstatic.com/images?q=tbn:ANd9GcTDaWrhj0_1lAtW8kYvhBlxQaNWHF2DqFg4h8x60c3qpECOP_2OKysfX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117"/>
            <a:ext cx="533400" cy="7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834"/>
            <a:ext cx="9144000" cy="8770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CAD Geometry of OB Blanket with Ports</a:t>
            </a:r>
            <a:endParaRPr lang="en-US" sz="3600" dirty="0"/>
          </a:p>
        </p:txBody>
      </p:sp>
      <p:pic>
        <p:nvPicPr>
          <p:cNvPr id="6" name="Picture 5" descr="Screen Shot 2016-04-01 at 6.10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6" y="1202556"/>
            <a:ext cx="3380423" cy="2012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16" y="2883570"/>
            <a:ext cx="1230222" cy="2737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00" y="2312218"/>
            <a:ext cx="2694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Detailed Blanket Internals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25656" y="4185228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Stabilizing</a:t>
            </a:r>
          </a:p>
          <a:p>
            <a:pPr algn="ctr"/>
            <a:r>
              <a:rPr lang="en-US" sz="1600" b="1" dirty="0" smtClean="0"/>
              <a:t>Shells</a:t>
            </a: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347" y="1118419"/>
            <a:ext cx="2410159" cy="1902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6905" y="296813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MTM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186" y="3359459"/>
            <a:ext cx="2246222" cy="18384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4456" y="5296959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TBM</a:t>
            </a:r>
            <a:endParaRPr lang="en-US" sz="1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434" y="3332712"/>
            <a:ext cx="3093080" cy="1802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4116" y="4873765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 </a:t>
            </a:r>
            <a:r>
              <a:rPr lang="en-US" sz="1600" b="1" dirty="0" err="1" smtClean="0"/>
              <a:t>NBIs</a:t>
            </a:r>
            <a:endParaRPr lang="en-US" sz="16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18406" y="3800379"/>
            <a:ext cx="485852" cy="384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04090" y="4686538"/>
            <a:ext cx="485852" cy="83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s://encrypted-tbn1.gstatic.com/images?q=tbn:ANd9GcTDaWrhj0_1lAtW8kYvhBlxQaNWHF2DqFg4h8x60c3qpECOP_2OKysfX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" y="5169658"/>
            <a:ext cx="364100" cy="4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564188"/>
            <a:ext cx="2133600" cy="124354"/>
          </a:xfrm>
        </p:spPr>
        <p:txBody>
          <a:bodyPr/>
          <a:lstStyle/>
          <a:p>
            <a:fld id="{2781D9C3-7723-B846-AF5F-A26CD1739738}" type="slidenum">
              <a:rPr lang="en-US"/>
              <a:pPr/>
              <a:t>34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031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4" t="15398" r="16708" b="22665"/>
          <a:stretch/>
        </p:blipFill>
        <p:spPr bwMode="auto">
          <a:xfrm>
            <a:off x="773894" y="1173042"/>
            <a:ext cx="2747268" cy="40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4" t="17279" r="17214" b="22393"/>
          <a:stretch/>
        </p:blipFill>
        <p:spPr bwMode="auto">
          <a:xfrm>
            <a:off x="5029200" y="983768"/>
            <a:ext cx="2953556" cy="44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details of Li divertor / inboard FW</a:t>
            </a:r>
            <a:endParaRPr lang="en-US" dirty="0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280035" y="4899844"/>
            <a:ext cx="101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Lower divertor</a:t>
            </a:r>
            <a:endParaRPr lang="en-US" sz="1600" b="1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323976" y="4557937"/>
            <a:ext cx="664083" cy="395063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/>
          </p:cNvSpPr>
          <p:nvPr/>
        </p:nvSpPr>
        <p:spPr>
          <a:xfrm>
            <a:off x="1781175" y="3365500"/>
            <a:ext cx="113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Inboard DCLL blanket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1323976" y="3216872"/>
            <a:ext cx="613486" cy="358293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/>
          </p:cNvSpPr>
          <p:nvPr/>
        </p:nvSpPr>
        <p:spPr>
          <a:xfrm>
            <a:off x="3228975" y="1064816"/>
            <a:ext cx="1744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Inboard shield</a:t>
            </a:r>
            <a:endParaRPr lang="en-US" sz="1600" b="1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1476375" y="1308472"/>
            <a:ext cx="1834134" cy="1168028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83755" y="2691088"/>
            <a:ext cx="1449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 and inboard component piping</a:t>
            </a:r>
            <a:endParaRPr lang="en-US" sz="14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040433" y="3364535"/>
            <a:ext cx="103193" cy="1271958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40431" y="3545656"/>
            <a:ext cx="127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Li drain plenum</a:t>
            </a:r>
            <a:endParaRPr lang="en-US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505978" y="4105848"/>
            <a:ext cx="275824" cy="649620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40431" y="1930956"/>
            <a:ext cx="127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Upper Li feed</a:t>
            </a:r>
            <a:endParaRPr lang="en-US" sz="1600" b="1" dirty="0"/>
          </a:p>
        </p:txBody>
      </p:sp>
      <p:cxnSp>
        <p:nvCxnSpPr>
          <p:cNvPr id="49" name="Straight Arrow Connector 48"/>
          <p:cNvCxnSpPr>
            <a:stCxn id="47" idx="0"/>
          </p:cNvCxnSpPr>
          <p:nvPr/>
        </p:nvCxnSpPr>
        <p:spPr>
          <a:xfrm flipH="1" flipV="1">
            <a:off x="6373809" y="1308472"/>
            <a:ext cx="304797" cy="622484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H="1" flipV="1">
            <a:off x="1476375" y="2647294"/>
            <a:ext cx="373151" cy="87587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/>
          </p:cNvSpPr>
          <p:nvPr/>
        </p:nvSpPr>
        <p:spPr>
          <a:xfrm>
            <a:off x="1781176" y="2365549"/>
            <a:ext cx="88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Li flow on girdle shell</a:t>
            </a:r>
            <a:endParaRPr lang="en-US" sz="1400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564188"/>
            <a:ext cx="2133600" cy="124354"/>
          </a:xfrm>
        </p:spPr>
        <p:txBody>
          <a:bodyPr/>
          <a:lstStyle/>
          <a:p>
            <a:fld id="{2781D9C3-7723-B846-AF5F-A26CD1739738}" type="slidenum">
              <a:rPr lang="en-US"/>
              <a:pPr/>
              <a:t>35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071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 containment system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4" t="19772" r="10971" b="18547"/>
          <a:stretch/>
        </p:blipFill>
        <p:spPr bwMode="auto">
          <a:xfrm>
            <a:off x="581026" y="1296462"/>
            <a:ext cx="3386277" cy="2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18110" r="15069" b="17848"/>
          <a:stretch/>
        </p:blipFill>
        <p:spPr bwMode="auto">
          <a:xfrm>
            <a:off x="5003577" y="1451024"/>
            <a:ext cx="3404045" cy="271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457199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One of ten 100 mm ID Li inboard drain lines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77000" y="2770190"/>
            <a:ext cx="457200" cy="1801811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46531" y="2857500"/>
            <a:ext cx="457200" cy="1801811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65931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Li flows over inboard surface to a continuous trough that feeds ten Li drain lines.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940" y="106728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Base Li return trough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43880" y="1645950"/>
            <a:ext cx="80920" cy="703551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564188"/>
            <a:ext cx="2133600" cy="124354"/>
          </a:xfrm>
        </p:spPr>
        <p:txBody>
          <a:bodyPr/>
          <a:lstStyle/>
          <a:p>
            <a:fld id="{2781D9C3-7723-B846-AF5F-A26CD1739738}" type="slidenum">
              <a:rPr lang="en-US"/>
              <a:pPr/>
              <a:t>36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963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" y="889001"/>
            <a:ext cx="4327684" cy="456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102" y="63500"/>
            <a:ext cx="90678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Long-leg / deep-V slot </a:t>
            </a:r>
            <a:r>
              <a:rPr lang="en-US" sz="3600" b="1" i="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endParaRPr lang="en-US" sz="3600" b="1" i="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413000"/>
            <a:ext cx="7620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648200" y="825500"/>
            <a:ext cx="457200" cy="6350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419600" y="1016000"/>
            <a:ext cx="4621628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/>
              <a:t>PF coils outside TF</a:t>
            </a:r>
          </a:p>
          <a:p>
            <a:r>
              <a:rPr lang="en-US" b="0" i="0" kern="0" dirty="0" smtClean="0"/>
              <a:t>Increase strike-point radius ~2</a:t>
            </a:r>
            <a:r>
              <a:rPr lang="en-US" b="0" i="0" kern="0" dirty="0" smtClean="0">
                <a:latin typeface="Calibri"/>
              </a:rPr>
              <a:t>× </a:t>
            </a:r>
            <a:r>
              <a:rPr lang="en-US" b="0" i="0" kern="0" dirty="0" smtClean="0"/>
              <a:t>to reduce q</a:t>
            </a:r>
            <a:r>
              <a:rPr lang="en-US" b="0" i="0" kern="0" baseline="-25000" dirty="0" smtClean="0"/>
              <a:t>||</a:t>
            </a:r>
            <a:r>
              <a:rPr lang="en-US" b="0" i="0" kern="0" dirty="0" smtClean="0"/>
              <a:t> and peak heat flux</a:t>
            </a:r>
          </a:p>
          <a:p>
            <a:r>
              <a:rPr lang="en-US" b="0" i="0" kern="0" dirty="0" err="1" smtClean="0"/>
              <a:t>Divertor</a:t>
            </a:r>
            <a:r>
              <a:rPr lang="en-US" b="0" i="0" kern="0" dirty="0" smtClean="0"/>
              <a:t> PFCs in region of reduced neutron flux</a:t>
            </a:r>
          </a:p>
          <a:p>
            <a:r>
              <a:rPr lang="en-US" b="0" i="0" kern="0" dirty="0" smtClean="0"/>
              <a:t>Narrow </a:t>
            </a:r>
            <a:r>
              <a:rPr lang="en-US" b="0" i="0" kern="0" dirty="0" err="1" smtClean="0"/>
              <a:t>divertor</a:t>
            </a:r>
            <a:r>
              <a:rPr lang="en-US" b="0" i="0" kern="0" dirty="0" smtClean="0"/>
              <a:t> aperture for increased TBR</a:t>
            </a:r>
          </a:p>
          <a:p>
            <a:r>
              <a:rPr lang="en-US" b="0" i="0" kern="0" dirty="0" smtClean="0"/>
              <a:t>More space for breeding at top/bottom of device</a:t>
            </a:r>
          </a:p>
          <a:p>
            <a:endParaRPr lang="en-US" b="0" i="0" kern="0" dirty="0" smtClean="0"/>
          </a:p>
          <a:p>
            <a:endParaRPr lang="en-US" b="0" i="0" kern="0" dirty="0"/>
          </a:p>
        </p:txBody>
      </p:sp>
    </p:spTree>
    <p:extLst>
      <p:ext uri="{BB962C8B-B14F-4D97-AF65-F5344CB8AC3E}">
        <p14:creationId xmlns:p14="http://schemas.microsoft.com/office/powerpoint/2010/main" val="21576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Long-leg / Super-X aids heat flux reduction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1" y="1276350"/>
            <a:ext cx="3941921" cy="345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56" y="857251"/>
            <a:ext cx="3565493" cy="28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17" y="3671698"/>
            <a:ext cx="3636645" cy="15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4390" y="825500"/>
            <a:ext cx="346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</a:rPr>
              <a:t>A=2 HTS TF FNSF/Pilot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4794318"/>
            <a:ext cx="4114800" cy="4480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b="1" i="0" kern="0" dirty="0" err="1" smtClean="0">
                <a:solidFill>
                  <a:srgbClr val="2D2DB9"/>
                </a:solidFill>
                <a:latin typeface="Symbol" panose="05050102010706020507" pitchFamily="18" charset="2"/>
              </a:rPr>
              <a:t>l</a:t>
            </a:r>
            <a:r>
              <a:rPr lang="en-US" sz="1800" b="1" i="0" kern="0" baseline="-25000" dirty="0" err="1" smtClean="0">
                <a:solidFill>
                  <a:srgbClr val="2D2DB9"/>
                </a:solidFill>
                <a:latin typeface="Arial Narrow" pitchFamily="34" charset="0"/>
              </a:rPr>
              <a:t>q</a:t>
            </a:r>
            <a:r>
              <a:rPr lang="en-US" sz="1800" b="1" i="0" kern="0" baseline="-25000" dirty="0" smtClean="0">
                <a:solidFill>
                  <a:srgbClr val="2D2DB9"/>
                </a:solidFill>
                <a:latin typeface="Arial Narrow" pitchFamily="34" charset="0"/>
              </a:rPr>
              <a:t> </a:t>
            </a:r>
            <a:r>
              <a:rPr lang="en-US" sz="1800" b="1" i="0" kern="0" dirty="0">
                <a:solidFill>
                  <a:srgbClr val="2D2DB9"/>
                </a:solidFill>
                <a:latin typeface="Arial Narrow" panose="020B0606020202030204" pitchFamily="34" charset="0"/>
              </a:rPr>
              <a:t>~</a:t>
            </a:r>
            <a:r>
              <a:rPr lang="en-US" sz="1800" b="1" i="0" kern="0" dirty="0" smtClean="0">
                <a:solidFill>
                  <a:srgbClr val="2D2DB9"/>
                </a:solidFill>
                <a:latin typeface="Arial Narrow" panose="020B0606020202030204" pitchFamily="34" charset="0"/>
              </a:rPr>
              <a:t> 1mm, </a:t>
            </a:r>
            <a:r>
              <a:rPr lang="en-US" sz="1800" b="1" i="0" kern="0" dirty="0">
                <a:solidFill>
                  <a:srgbClr val="2D2DB9"/>
                </a:solidFill>
                <a:latin typeface="Arial Narrow" panose="020B0606020202030204" pitchFamily="34" charset="0"/>
              </a:rPr>
              <a:t>a</a:t>
            </a:r>
            <a:r>
              <a:rPr lang="en-US" sz="1800" b="1" i="0" kern="0" dirty="0" smtClean="0">
                <a:solidFill>
                  <a:srgbClr val="2D2DB9"/>
                </a:solidFill>
                <a:latin typeface="Arial Narrow" panose="020B0606020202030204" pitchFamily="34" charset="0"/>
              </a:rPr>
              <a:t>ssume S ≈ </a:t>
            </a:r>
            <a:r>
              <a:rPr lang="en-US" sz="1800" b="1" i="0" kern="0" dirty="0" err="1" smtClean="0">
                <a:solidFill>
                  <a:srgbClr val="2D2DB9"/>
                </a:solidFill>
                <a:latin typeface="Symbol" panose="05050102010706020507" pitchFamily="18" charset="2"/>
              </a:rPr>
              <a:t>l</a:t>
            </a:r>
            <a:r>
              <a:rPr lang="en-US" sz="1800" b="1" i="0" kern="0" baseline="-25000" dirty="0" err="1" smtClean="0">
                <a:solidFill>
                  <a:srgbClr val="2D2DB9"/>
                </a:solidFill>
                <a:latin typeface="Arial Narrow" pitchFamily="34" charset="0"/>
              </a:rPr>
              <a:t>q</a:t>
            </a:r>
            <a:r>
              <a:rPr lang="en-US" sz="1800" b="1" i="0" kern="0" baseline="-25000" dirty="0" smtClean="0">
                <a:solidFill>
                  <a:srgbClr val="2D2DB9"/>
                </a:solidFill>
                <a:latin typeface="Arial Narrow" pitchFamily="34" charset="0"/>
              </a:rPr>
              <a:t> </a:t>
            </a:r>
            <a:r>
              <a:rPr lang="en-US" sz="1800" b="1" i="0" kern="0" dirty="0" smtClean="0">
                <a:solidFill>
                  <a:srgbClr val="2D2DB9"/>
                </a:solidFill>
                <a:latin typeface="Arial Narrow" pitchFamily="34" charset="0"/>
              </a:rPr>
              <a:t> (closed </a:t>
            </a:r>
            <a:r>
              <a:rPr lang="en-US" sz="1800" b="1" i="0" kern="0" dirty="0" err="1" smtClean="0">
                <a:solidFill>
                  <a:srgbClr val="2D2DB9"/>
                </a:solidFill>
                <a:latin typeface="Arial Narrow" panose="020B0606020202030204" pitchFamily="34" charset="0"/>
              </a:rPr>
              <a:t>divertor</a:t>
            </a:r>
            <a:r>
              <a:rPr lang="en-US" sz="1800" b="1" i="0" kern="0" dirty="0" smtClean="0">
                <a:solidFill>
                  <a:srgbClr val="2D2DB9"/>
                </a:solidFill>
                <a:latin typeface="Arial Narrow" panose="020B0606020202030204" pitchFamily="34" charset="0"/>
              </a:rPr>
              <a:t>)</a:t>
            </a:r>
            <a:endParaRPr lang="en-US" sz="1800" b="1" i="0" kern="0" baseline="-25000" dirty="0" smtClean="0">
              <a:solidFill>
                <a:srgbClr val="2D2DB9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600" b="1" i="0" kern="0" dirty="0" smtClean="0">
                <a:solidFill>
                  <a:srgbClr val="2D2DB9"/>
                </a:solidFill>
              </a:rPr>
              <a:t>(T. </a:t>
            </a:r>
            <a:r>
              <a:rPr lang="en-US" sz="1600" b="1" i="0" kern="0" dirty="0" err="1" smtClean="0">
                <a:solidFill>
                  <a:srgbClr val="2D2DB9"/>
                </a:solidFill>
              </a:rPr>
              <a:t>Eich</a:t>
            </a:r>
            <a:r>
              <a:rPr lang="en-US" sz="1600" b="1" i="0" kern="0" dirty="0" smtClean="0">
                <a:solidFill>
                  <a:srgbClr val="2D2DB9"/>
                </a:solidFill>
              </a:rPr>
              <a:t> </a:t>
            </a:r>
            <a:r>
              <a:rPr lang="en-US" sz="1600" b="1" i="0" kern="0" dirty="0">
                <a:solidFill>
                  <a:srgbClr val="2D2DB9"/>
                </a:solidFill>
              </a:rPr>
              <a:t>NF </a:t>
            </a:r>
            <a:r>
              <a:rPr lang="en-US" sz="1600" b="1" i="0" kern="0" dirty="0" smtClean="0">
                <a:solidFill>
                  <a:srgbClr val="2D2DB9"/>
                </a:solidFill>
              </a:rPr>
              <a:t>2013)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1" y="5107057"/>
            <a:ext cx="41842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0" dirty="0" smtClean="0">
                <a:solidFill>
                  <a:srgbClr val="FF0000"/>
                </a:solidFill>
                <a:latin typeface="Helvetica" charset="0"/>
              </a:rPr>
              <a:t>(Partial) detachment likely reduces peak q</a:t>
            </a:r>
            <a:r>
              <a:rPr lang="en-US" b="1" i="0" baseline="-25000" dirty="0" smtClean="0">
                <a:solidFill>
                  <a:srgbClr val="FF0000"/>
                </a:solidFill>
                <a:latin typeface="Helvetica" charset="0"/>
                <a:sym typeface="Symbol"/>
              </a:rPr>
              <a:t></a:t>
            </a:r>
            <a:r>
              <a:rPr lang="en-US" b="1" i="0" dirty="0" smtClean="0">
                <a:solidFill>
                  <a:srgbClr val="FF0000"/>
                </a:solidFill>
                <a:latin typeface="Helvetica" charset="0"/>
              </a:rPr>
              <a:t> by further factor of 2-4</a:t>
            </a:r>
            <a:endParaRPr lang="en-US" b="1" i="0" baseline="300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6138E-F839-4DBF-BB53-E95B5537780E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83"/>
            <a:ext cx="9144000" cy="6601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optimal A for HTS FNSF / Pilot Plant?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3" y="915648"/>
            <a:ext cx="9068498" cy="2755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P</a:t>
            </a:r>
            <a:r>
              <a:rPr lang="en-US" sz="2800" baseline="-25000" dirty="0" err="1" smtClean="0"/>
              <a:t>fus</a:t>
            </a:r>
            <a:r>
              <a:rPr lang="en-US" sz="2800" dirty="0" smtClean="0"/>
              <a:t> / V ~ </a:t>
            </a:r>
            <a:r>
              <a:rPr lang="en-US" sz="2800" dirty="0" smtClean="0">
                <a:latin typeface="Symbol" panose="05050102010706020507" pitchFamily="18" charset="2"/>
              </a:rPr>
              <a:t>e</a:t>
            </a:r>
            <a:r>
              <a:rPr lang="en-US" sz="2800" dirty="0" smtClean="0"/>
              <a:t>(</a:t>
            </a:r>
            <a:r>
              <a:rPr lang="en-US" sz="2800" dirty="0" err="1" smtClean="0">
                <a:latin typeface="Symbol" panose="05050102010706020507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latin typeface="Symbol" panose="05050102010706020507" pitchFamily="18" charset="2"/>
              </a:rPr>
              <a:t>k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en-US" sz="2800" baseline="-25000" dirty="0" smtClean="0"/>
              <a:t>T 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at fixed bootstrap fraction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Symbol" panose="05050102010706020507" pitchFamily="18" charset="2"/>
              </a:rPr>
              <a:t>b</a:t>
            </a:r>
            <a:r>
              <a:rPr lang="en-US" sz="2800" baseline="-25000" dirty="0" err="1"/>
              <a:t>N</a:t>
            </a:r>
            <a:r>
              <a:rPr lang="en-US" sz="2800" baseline="-25000" dirty="0"/>
              <a:t> </a:t>
            </a:r>
            <a:r>
              <a:rPr lang="en-US" sz="2800" dirty="0" smtClean="0"/>
              <a:t>and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latin typeface="Symbol" panose="05050102010706020507" pitchFamily="18" charset="2"/>
              </a:rPr>
              <a:t>k</a:t>
            </a:r>
            <a:r>
              <a:rPr lang="en-US" sz="2800" dirty="0" smtClean="0"/>
              <a:t> increase at lower aspect ratio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But B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decreases at lower A – depends strongly on: </a:t>
            </a:r>
          </a:p>
          <a:p>
            <a:pPr marL="509588" lvl="1" indent="-276225"/>
            <a:r>
              <a:rPr lang="en-US" sz="2400" dirty="0" smtClean="0"/>
              <a:t>Thickness of inboard shielding and breeding blanket</a:t>
            </a:r>
          </a:p>
          <a:p>
            <a:pPr marL="509588" lvl="1" indent="-276225"/>
            <a:r>
              <a:rPr lang="en-US" sz="2400" dirty="0" smtClean="0"/>
              <a:t>HTS allowable field and current density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100" b="1" u="sng" dirty="0" smtClean="0">
              <a:solidFill>
                <a:srgbClr val="FF0000"/>
              </a:solidFill>
            </a:endParaRP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4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83"/>
            <a:ext cx="9144000" cy="6601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888352"/>
            <a:ext cx="9068498" cy="44615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Fix plasma major radius and heating power (50MW)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3m – smallest size for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eng</a:t>
            </a:r>
            <a:r>
              <a:rPr lang="en-US" sz="2400" dirty="0" smtClean="0"/>
              <a:t> &gt; 1</a:t>
            </a:r>
            <a:r>
              <a:rPr lang="en-US" sz="2400" dirty="0"/>
              <a:t> </a:t>
            </a:r>
            <a:r>
              <a:rPr lang="en-US" sz="2400" dirty="0" smtClean="0"/>
              <a:t>and high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Apply magnet &amp; plasma constraints (see backup)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HTS strain: 0.3%, </a:t>
            </a:r>
            <a:r>
              <a:rPr lang="en-US" sz="2400" dirty="0" err="1" smtClean="0"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: n=1 no-wall, </a:t>
            </a:r>
            <a:r>
              <a:rPr lang="en-US" sz="2400" dirty="0" smtClean="0">
                <a:latin typeface="Symbol" panose="05050102010706020507" pitchFamily="18" charset="2"/>
              </a:rPr>
              <a:t>k</a:t>
            </a:r>
            <a:r>
              <a:rPr lang="en-US" sz="2400" dirty="0" smtClean="0"/>
              <a:t>: 0.95×limit,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GW</a:t>
            </a:r>
            <a:r>
              <a:rPr lang="en-US" sz="2400" dirty="0" smtClean="0"/>
              <a:t> = 0.8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Vary aspect ratio from A = 1.6 to 4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Vary HTS current density, peak field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Also scan inboard shielding thickness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Compute Q</a:t>
            </a:r>
            <a:r>
              <a:rPr lang="en-US" sz="2800" baseline="-25000" dirty="0" smtClean="0"/>
              <a:t>DT</a:t>
            </a:r>
            <a:r>
              <a:rPr lang="en-US" sz="2800" dirty="0" smtClean="0"/>
              <a:t>,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eng</a:t>
            </a:r>
            <a:r>
              <a:rPr lang="en-US" sz="2800" dirty="0" smtClean="0"/>
              <a:t>, and required H</a:t>
            </a:r>
            <a:r>
              <a:rPr lang="en-US" sz="2800" baseline="-25000" dirty="0" smtClean="0"/>
              <a:t>98 </a:t>
            </a:r>
            <a:r>
              <a:rPr lang="en-US" sz="2800" dirty="0" smtClean="0"/>
              <a:t>(</a:t>
            </a:r>
            <a:r>
              <a:rPr lang="en-US" sz="2400" i="1" dirty="0" smtClean="0"/>
              <a:t>unconstrained</a:t>
            </a:r>
            <a:r>
              <a:rPr lang="en-US" sz="2800" dirty="0" smtClean="0"/>
              <a:t>)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5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55"/>
            <a:ext cx="9144000" cy="762000"/>
          </a:xfrm>
        </p:spPr>
        <p:txBody>
          <a:bodyPr/>
          <a:lstStyle/>
          <a:p>
            <a:r>
              <a:rPr lang="en-US" sz="3200" b="1" dirty="0" smtClean="0"/>
              <a:t>HTS cables using REBCO tapes achieving </a:t>
            </a:r>
            <a:br>
              <a:rPr lang="en-US" sz="3200" b="1" dirty="0" smtClean="0"/>
            </a:br>
            <a:r>
              <a:rPr lang="en-US" sz="3200" b="1" dirty="0" smtClean="0"/>
              <a:t>high winding pack current density at high B</a:t>
            </a:r>
            <a:r>
              <a:rPr lang="en-US" sz="3200" b="1" baseline="-25000" dirty="0" smtClean="0"/>
              <a:t>T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4380" y="3397854"/>
            <a:ext cx="534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Base cable: </a:t>
            </a:r>
            <a:r>
              <a:rPr lang="en-US" sz="1600" dirty="0">
                <a:solidFill>
                  <a:srgbClr val="0000CC"/>
                </a:solidFill>
              </a:rPr>
              <a:t>5</a:t>
            </a:r>
            <a:r>
              <a:rPr lang="en-US" sz="1600" dirty="0" smtClean="0">
                <a:solidFill>
                  <a:srgbClr val="0000CC"/>
                </a:solidFill>
              </a:rPr>
              <a:t>0 tapes YBCO  Tapes with 38 </a:t>
            </a:r>
            <a:r>
              <a:rPr lang="en-US" sz="1600" dirty="0" smtClean="0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solidFill>
                  <a:srgbClr val="0000CC"/>
                </a:solidFill>
              </a:rPr>
              <a:t>m substrate (</a:t>
            </a:r>
            <a:r>
              <a:rPr lang="en-US" sz="1600" dirty="0" smtClean="0">
                <a:solidFill>
                  <a:srgbClr val="0000CC"/>
                </a:solidFill>
                <a:cs typeface="Calibri"/>
              </a:rPr>
              <a:t>Van </a:t>
            </a:r>
            <a:r>
              <a:rPr lang="en-US" sz="1600" dirty="0">
                <a:solidFill>
                  <a:srgbClr val="0000CC"/>
                </a:solidFill>
                <a:cs typeface="Calibri"/>
              </a:rPr>
              <a:t>Der </a:t>
            </a:r>
            <a:r>
              <a:rPr lang="en-US" sz="1600" dirty="0" err="1">
                <a:solidFill>
                  <a:srgbClr val="0000CC"/>
                </a:solidFill>
                <a:cs typeface="Calibri"/>
              </a:rPr>
              <a:t>Laan</a:t>
            </a:r>
            <a:r>
              <a:rPr lang="en-US" sz="1600" dirty="0">
                <a:solidFill>
                  <a:srgbClr val="0000CC"/>
                </a:solidFill>
                <a:cs typeface="Calibri"/>
              </a:rPr>
              <a:t>, HTS4Fusion, 2015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4240936"/>
            <a:ext cx="328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Higher </a:t>
            </a:r>
            <a:r>
              <a:rPr lang="en-US" sz="2400" b="1" dirty="0" err="1">
                <a:solidFill>
                  <a:srgbClr val="C00000"/>
                </a:solidFill>
              </a:rPr>
              <a:t>J</a:t>
            </a:r>
            <a:r>
              <a:rPr lang="en-US" sz="2400" b="1" baseline="-25000" dirty="0" err="1">
                <a:solidFill>
                  <a:srgbClr val="C00000"/>
                </a:solidFill>
              </a:rPr>
              <a:t>cable</a:t>
            </a:r>
            <a:r>
              <a:rPr lang="en-US" sz="2400" b="1" dirty="0">
                <a:solidFill>
                  <a:srgbClr val="C00000"/>
                </a:solidFill>
              </a:rPr>
              <a:t> HTS cable concepts </a:t>
            </a:r>
            <a:r>
              <a:rPr lang="en-US" sz="2400" b="1" dirty="0" smtClean="0">
                <a:solidFill>
                  <a:srgbClr val="C00000"/>
                </a:solidFill>
              </a:rPr>
              <a:t>under development: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76551" y="4125260"/>
            <a:ext cx="2560656" cy="12779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Conductor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Gas Cooled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8kA,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160MA/m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154380" y="1313778"/>
            <a:ext cx="2965409" cy="178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 smtClean="0"/>
              <a:t>Conductor on Round Core Cables (CORC) </a:t>
            </a:r>
          </a:p>
          <a:p>
            <a:r>
              <a:rPr lang="en-US" sz="2000" b="1" dirty="0" smtClean="0"/>
              <a:t>J</a:t>
            </a:r>
            <a:r>
              <a:rPr lang="en-US" sz="2000" b="1" baseline="-25000" dirty="0" smtClean="0"/>
              <a:t>WP </a:t>
            </a:r>
            <a:r>
              <a:rPr lang="en-US" sz="2000" b="1" dirty="0" smtClean="0"/>
              <a:t>~ 70MA/m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19T</a:t>
            </a:r>
            <a:endParaRPr lang="en-US" sz="2000" b="1" dirty="0"/>
          </a:p>
        </p:txBody>
      </p:sp>
      <p:sp>
        <p:nvSpPr>
          <p:cNvPr id="55" name="Right Arrow 54"/>
          <p:cNvSpPr/>
          <p:nvPr/>
        </p:nvSpPr>
        <p:spPr>
          <a:xfrm>
            <a:off x="2979502" y="4584023"/>
            <a:ext cx="523721" cy="4164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6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5730307" y="3813415"/>
            <a:ext cx="3306982" cy="1758336"/>
            <a:chOff x="4564693" y="1424115"/>
            <a:chExt cx="3890561" cy="2068632"/>
          </a:xfrm>
        </p:grpSpPr>
        <p:sp>
          <p:nvSpPr>
            <p:cNvPr id="57" name="Rounded Rectangle 56"/>
            <p:cNvSpPr/>
            <p:nvPr/>
          </p:nvSpPr>
          <p:spPr>
            <a:xfrm>
              <a:off x="6105654" y="1849358"/>
              <a:ext cx="1447355" cy="145282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238119" y="1966569"/>
              <a:ext cx="1197582" cy="1218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630100" y="1874007"/>
              <a:ext cx="41372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630100" y="3298845"/>
              <a:ext cx="41372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836963" y="1874007"/>
              <a:ext cx="0" cy="142483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105654" y="1484285"/>
              <a:ext cx="0" cy="40613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550289" y="1467874"/>
              <a:ext cx="0" cy="40613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099896" y="1678814"/>
              <a:ext cx="1458870" cy="0"/>
            </a:xfrm>
            <a:prstGeom prst="line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550435" y="1424115"/>
              <a:ext cx="6448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342614" y="2052898"/>
              <a:ext cx="988593" cy="104574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42614" y="2200482"/>
              <a:ext cx="72800" cy="7475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21458" y="2068835"/>
              <a:ext cx="59430" cy="1029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95808" y="2052189"/>
              <a:ext cx="43422" cy="1029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539959" y="2068835"/>
              <a:ext cx="54573" cy="10131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14760" y="2060512"/>
              <a:ext cx="68691" cy="10131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86786" y="2060512"/>
              <a:ext cx="74305" cy="1021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61092" y="2061544"/>
              <a:ext cx="68240" cy="10370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36769" y="2070673"/>
              <a:ext cx="69091" cy="102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92548" y="2052189"/>
              <a:ext cx="97911" cy="10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90459" y="2070672"/>
              <a:ext cx="46061" cy="1002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291523" y="2196338"/>
              <a:ext cx="46061" cy="7766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94637" y="2051046"/>
              <a:ext cx="97911" cy="10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5890925" y="2845946"/>
              <a:ext cx="284146" cy="25405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4564693" y="2949611"/>
              <a:ext cx="1680034" cy="54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SS conductor jacket for strength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5695634" y="2256872"/>
              <a:ext cx="584984" cy="19198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810402" y="2443979"/>
              <a:ext cx="6448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36062" y="2093931"/>
              <a:ext cx="972415" cy="3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Copper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51" y="1158772"/>
            <a:ext cx="2222046" cy="21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5880230" y="1038945"/>
            <a:ext cx="3156140" cy="2701194"/>
            <a:chOff x="5075365" y="1206002"/>
            <a:chExt cx="3945175" cy="3376492"/>
          </a:xfrm>
        </p:grpSpPr>
        <p:sp>
          <p:nvSpPr>
            <p:cNvPr id="86" name="Oval 85"/>
            <p:cNvSpPr/>
            <p:nvPr/>
          </p:nvSpPr>
          <p:spPr>
            <a:xfrm>
              <a:off x="5339892" y="2010336"/>
              <a:ext cx="1981200" cy="1828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120750" y="1834404"/>
              <a:ext cx="2394408" cy="21806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339892" y="2010336"/>
              <a:ext cx="1981200" cy="1828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7642693" y="1871403"/>
              <a:ext cx="684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642693" y="4010063"/>
              <a:ext cx="684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984913" y="1871403"/>
              <a:ext cx="0" cy="215789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953740" y="2734235"/>
              <a:ext cx="106680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 mm</a:t>
              </a:r>
              <a:endParaRPr lang="en-US" sz="1600" dirty="0"/>
            </a:p>
          </p:txBody>
        </p:sp>
        <p:cxnSp>
          <p:nvCxnSpPr>
            <p:cNvPr id="93" name="Straight Connector 92"/>
            <p:cNvCxnSpPr/>
            <p:nvPr/>
          </p:nvCxnSpPr>
          <p:spPr>
            <a:xfrm flipV="1">
              <a:off x="5120750" y="1286436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510658" y="1261803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111225" y="1578421"/>
              <a:ext cx="2413458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5838030" y="1206002"/>
              <a:ext cx="106680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 mm</a:t>
              </a:r>
              <a:endParaRPr lang="en-US" sz="1600" dirty="0"/>
            </a:p>
          </p:txBody>
        </p:sp>
        <p:cxnSp>
          <p:nvCxnSpPr>
            <p:cNvPr id="97" name="Straight Connector 96"/>
            <p:cNvCxnSpPr>
              <a:stCxn id="86" idx="1"/>
              <a:endCxn id="86" idx="5"/>
            </p:cNvCxnSpPr>
            <p:nvPr/>
          </p:nvCxnSpPr>
          <p:spPr>
            <a:xfrm>
              <a:off x="5630032" y="2278158"/>
              <a:ext cx="1400920" cy="129315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 rot="2576571">
              <a:off x="5977304" y="2713140"/>
              <a:ext cx="106680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</a:t>
              </a:r>
              <a:r>
                <a:rPr lang="en-US" sz="1600" dirty="0" smtClean="0"/>
                <a:t> mm</a:t>
              </a:r>
              <a:endParaRPr lang="en-US" sz="16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75365" y="4159301"/>
              <a:ext cx="3945174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CC"/>
                  </a:solidFill>
                </a:rPr>
                <a:t>7</a:t>
              </a:r>
              <a:r>
                <a:rPr lang="en-US" sz="1600" b="1" dirty="0" smtClean="0">
                  <a:solidFill>
                    <a:srgbClr val="0000CC"/>
                  </a:solidFill>
                </a:rPr>
                <a:t> kA CORC (4.2K, 19 T) cable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1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0750"/>
          </a:xfrm>
        </p:spPr>
        <p:txBody>
          <a:bodyPr/>
          <a:lstStyle/>
          <a:p>
            <a:r>
              <a:rPr lang="en-US" sz="3200" b="1" dirty="0" smtClean="0"/>
              <a:t>High TF winding-pack current density required to access highest B</a:t>
            </a:r>
            <a:r>
              <a:rPr lang="en-US" sz="3200" b="1" baseline="-25000" dirty="0" smtClean="0"/>
              <a:t>T</a:t>
            </a:r>
            <a:r>
              <a:rPr lang="en-US" sz="3200" b="1" dirty="0" smtClean="0"/>
              <a:t> at lower A </a:t>
            </a:r>
            <a:endParaRPr lang="en-US" sz="3200" b="1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729794" y="2494582"/>
            <a:ext cx="1819274" cy="10450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12T:  ITER-like TF coil limit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(Nb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Sn, 11.8T)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839330" y="1327854"/>
            <a:ext cx="2243138" cy="7367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19T:  Present CORC HTS limit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77630" y="1521243"/>
            <a:ext cx="49003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77630" y="2689876"/>
            <a:ext cx="465721" cy="0"/>
          </a:xfrm>
          <a:prstGeom prst="straightConnector1">
            <a:avLst/>
          </a:prstGeom>
          <a:ln w="57150">
            <a:solidFill>
              <a:srgbClr val="FF9933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2515" y="1311395"/>
            <a:ext cx="1066550" cy="2579516"/>
            <a:chOff x="302515" y="1774524"/>
            <a:chExt cx="1066550" cy="3095423"/>
          </a:xfrm>
        </p:grpSpPr>
        <p:sp>
          <p:nvSpPr>
            <p:cNvPr id="7" name="TextBox 6"/>
            <p:cNvSpPr txBox="1"/>
            <p:nvPr/>
          </p:nvSpPr>
          <p:spPr>
            <a:xfrm>
              <a:off x="302515" y="1774524"/>
              <a:ext cx="1039254" cy="11449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 Narrow" panose="020B0606020202030204" pitchFamily="34" charset="0"/>
                </a:rPr>
                <a:t>J</a:t>
              </a:r>
              <a:r>
                <a:rPr lang="en-US" sz="3200" b="1" baseline="-25000" dirty="0" smtClean="0">
                  <a:latin typeface="Arial Narrow" panose="020B0606020202030204" pitchFamily="34" charset="0"/>
                </a:rPr>
                <a:t>WP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[MA/m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2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]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10" y="2879222"/>
              <a:ext cx="1039255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67948"/>
              </p:ext>
            </p:extLst>
          </p:nvPr>
        </p:nvGraphicFramePr>
        <p:xfrm>
          <a:off x="4076701" y="993260"/>
          <a:ext cx="5054865" cy="289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938882"/>
              </p:ext>
            </p:extLst>
          </p:nvPr>
        </p:nvGraphicFramePr>
        <p:xfrm>
          <a:off x="4076701" y="3437865"/>
          <a:ext cx="5054865" cy="221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7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47" y="3969174"/>
            <a:ext cx="3690736" cy="1449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Coil structure sized to maintain ≤ 0.3% strain on winding pack for all cases shown here</a:t>
            </a:r>
          </a:p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Effective </a:t>
            </a:r>
            <a:r>
              <a:rPr lang="en-US" dirty="0"/>
              <a:t>inboard WC </a:t>
            </a:r>
            <a:r>
              <a:rPr lang="en-US" dirty="0" smtClean="0"/>
              <a:t>neutron shield </a:t>
            </a:r>
            <a:r>
              <a:rPr lang="en-US" dirty="0"/>
              <a:t>thickness = </a:t>
            </a:r>
            <a:r>
              <a:rPr lang="en-US" dirty="0" smtClean="0"/>
              <a:t>60cm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63"/>
            <a:ext cx="9144000" cy="762000"/>
          </a:xfrm>
        </p:spPr>
        <p:txBody>
          <a:bodyPr/>
          <a:lstStyle/>
          <a:p>
            <a:r>
              <a:rPr lang="en-US" sz="2800" b="1" dirty="0" smtClean="0"/>
              <a:t>High current density HTS cable motivates </a:t>
            </a:r>
            <a:br>
              <a:rPr lang="en-US" sz="2800" b="1" dirty="0" smtClean="0"/>
            </a:br>
            <a:r>
              <a:rPr lang="en-US" sz="2800" b="1" dirty="0" smtClean="0"/>
              <a:t>consideration of low-A tokamak pilot plants</a:t>
            </a:r>
            <a:endParaRPr lang="en-US" sz="2800" b="1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7947" y="954886"/>
            <a:ext cx="4116718" cy="3794728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ITER-like TF constraints:</a:t>
            </a:r>
          </a:p>
          <a:p>
            <a:pPr marL="403225" lvl="1" indent="-176213"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WP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=20MA/m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≤ 12T</a:t>
            </a:r>
          </a:p>
          <a:p>
            <a:pPr marL="403225" lvl="1" indent="-176213">
              <a:lnSpc>
                <a:spcPct val="90000"/>
              </a:lnSpc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2000" baseline="-25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fusion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≤ 130MW</a:t>
            </a:r>
          </a:p>
          <a:p>
            <a:pPr marL="403225" lvl="1" indent="-176213">
              <a:lnSpc>
                <a:spcPct val="90000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2000" b="1" baseline="-25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net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&lt; -90MW</a:t>
            </a:r>
          </a:p>
          <a:p>
            <a:pPr marL="228600" indent="-228600"/>
            <a:endParaRPr lang="en-US" sz="800" dirty="0" smtClean="0"/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J</a:t>
            </a:r>
            <a:r>
              <a:rPr lang="en-US" sz="2400" baseline="-25000" dirty="0" smtClean="0">
                <a:solidFill>
                  <a:srgbClr val="7030A0"/>
                </a:solidFill>
              </a:rPr>
              <a:t>WP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~ 30MA/m</a:t>
            </a:r>
            <a:r>
              <a:rPr lang="en-US" sz="2400" baseline="30000" dirty="0" smtClean="0">
                <a:solidFill>
                  <a:srgbClr val="7030A0"/>
                </a:solidFill>
              </a:rPr>
              <a:t>2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max</a:t>
            </a:r>
            <a:r>
              <a:rPr lang="en-US" sz="2400" baseline="-250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≤ 19T</a:t>
            </a:r>
          </a:p>
          <a:p>
            <a:pPr marL="403225" lvl="1" indent="-176213">
              <a:lnSpc>
                <a:spcPct val="90000"/>
              </a:lnSpc>
            </a:pP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P</a:t>
            </a:r>
            <a:r>
              <a:rPr lang="en-US" sz="2000" baseline="-25000" dirty="0" err="1">
                <a:solidFill>
                  <a:srgbClr val="7030A0"/>
                </a:solidFill>
                <a:sym typeface="Wingdings" panose="05000000000000000000" pitchFamily="2" charset="2"/>
              </a:rPr>
              <a:t>fusion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~ </a:t>
            </a:r>
            <a:r>
              <a:rPr lang="en-US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400MW</a:t>
            </a:r>
          </a:p>
          <a:p>
            <a:pPr marL="403225" lvl="1" indent="-176213">
              <a:lnSpc>
                <a:spcPct val="90000"/>
              </a:lnSpc>
            </a:pPr>
            <a:r>
              <a:rPr lang="en-US" sz="2000" b="1" dirty="0" smtClean="0">
                <a:solidFill>
                  <a:srgbClr val="7030A0"/>
                </a:solidFill>
              </a:rPr>
              <a:t>Small </a:t>
            </a:r>
            <a:r>
              <a:rPr lang="en-US" sz="2000" b="1" dirty="0" err="1" smtClean="0">
                <a:solidFill>
                  <a:srgbClr val="7030A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7030A0"/>
                </a:solidFill>
              </a:rPr>
              <a:t>net</a:t>
            </a:r>
            <a:r>
              <a:rPr lang="en-US" sz="2000" b="1" dirty="0" smtClean="0">
                <a:solidFill>
                  <a:srgbClr val="7030A0"/>
                </a:solidFill>
              </a:rPr>
              <a:t> at A=2.2-3.5</a:t>
            </a:r>
          </a:p>
          <a:p>
            <a:pPr marL="228600" indent="-228600"/>
            <a:endParaRPr lang="en-US" sz="700" dirty="0" smtClean="0">
              <a:solidFill>
                <a:srgbClr val="C00000"/>
              </a:solidFill>
            </a:endParaRPr>
          </a:p>
          <a:p>
            <a:pPr marL="228600" indent="-228600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J</a:t>
            </a:r>
            <a:r>
              <a:rPr lang="en-US" sz="2400" baseline="-25000" dirty="0" smtClean="0">
                <a:solidFill>
                  <a:srgbClr val="C00000"/>
                </a:solidFill>
              </a:rPr>
              <a:t>WP</a:t>
            </a:r>
            <a:r>
              <a:rPr lang="en-US" sz="2400" dirty="0" smtClean="0">
                <a:solidFill>
                  <a:srgbClr val="C00000"/>
                </a:solidFill>
              </a:rPr>
              <a:t> ≥ 70MA/m</a:t>
            </a:r>
            <a:r>
              <a:rPr lang="en-US" sz="2400" baseline="30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,B</a:t>
            </a:r>
            <a:r>
              <a:rPr lang="en-US" sz="2400" baseline="-25000" dirty="0" smtClean="0">
                <a:solidFill>
                  <a:srgbClr val="C00000"/>
                </a:solidFill>
              </a:rPr>
              <a:t>max </a:t>
            </a:r>
            <a:r>
              <a:rPr lang="en-US" sz="2400" dirty="0" smtClean="0">
                <a:solidFill>
                  <a:srgbClr val="C00000"/>
                </a:solidFill>
              </a:rPr>
              <a:t>≤ 19T</a:t>
            </a:r>
            <a:endParaRPr lang="en-US" sz="2400" dirty="0">
              <a:solidFill>
                <a:srgbClr val="C00000"/>
              </a:solidFill>
            </a:endParaRPr>
          </a:p>
          <a:p>
            <a:pPr marL="403225" lvl="1" indent="-176213">
              <a:lnSpc>
                <a:spcPct val="90000"/>
              </a:lnSpc>
            </a:pPr>
            <a:r>
              <a:rPr lang="en-US" sz="2000" dirty="0" err="1">
                <a:solidFill>
                  <a:srgbClr val="C00000"/>
                </a:solidFill>
                <a:sym typeface="Wingdings" panose="05000000000000000000" pitchFamily="2" charset="2"/>
              </a:rPr>
              <a:t>P</a:t>
            </a:r>
            <a:r>
              <a:rPr lang="en-US" sz="2000" baseline="-25000" dirty="0" err="1">
                <a:solidFill>
                  <a:srgbClr val="C00000"/>
                </a:solidFill>
                <a:sym typeface="Wingdings" panose="05000000000000000000" pitchFamily="2" charset="2"/>
              </a:rPr>
              <a:t>fusion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 ~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500-600MW</a:t>
            </a:r>
          </a:p>
          <a:p>
            <a:pPr marL="403225" lvl="1" indent="-176213">
              <a:lnSpc>
                <a:spcPct val="90000"/>
              </a:lnSpc>
            </a:pPr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</a:t>
            </a:r>
            <a:r>
              <a:rPr lang="en-US" sz="2000" b="1" baseline="-25000" dirty="0" err="1">
                <a:solidFill>
                  <a:srgbClr val="C00000"/>
                </a:solidFill>
                <a:sym typeface="Wingdings" panose="05000000000000000000" pitchFamily="2" charset="2"/>
              </a:rPr>
              <a:t>net</a:t>
            </a:r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= 80-100MW at A=1.9-2.3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228600" indent="-228600"/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1770077" y="4767745"/>
            <a:ext cx="662730" cy="44042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312701"/>
              </p:ext>
            </p:extLst>
          </p:nvPr>
        </p:nvGraphicFramePr>
        <p:xfrm>
          <a:off x="4312692" y="928687"/>
          <a:ext cx="4634699" cy="253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383869"/>
              </p:ext>
            </p:extLst>
          </p:nvPr>
        </p:nvGraphicFramePr>
        <p:xfrm>
          <a:off x="4312693" y="2992438"/>
          <a:ext cx="4634698" cy="266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79311" y="654100"/>
            <a:ext cx="519627" cy="52322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J</a:t>
            </a:r>
            <a:r>
              <a:rPr lang="en-US" sz="1600" b="1" baseline="-25000" dirty="0" smtClean="0">
                <a:latin typeface="Arial Narrow" panose="020B0606020202030204" pitchFamily="34" charset="0"/>
              </a:rPr>
              <a:t>WP</a:t>
            </a:r>
            <a:r>
              <a:rPr lang="en-US" sz="1200" b="1" dirty="0" smtClean="0">
                <a:latin typeface="Arial Narrow" panose="020B0606020202030204" pitchFamily="34" charset="0"/>
              </a:rPr>
              <a:t> [MA/m</a:t>
            </a:r>
            <a:r>
              <a:rPr lang="en-US" sz="1200" b="1" baseline="30000" dirty="0" smtClean="0">
                <a:latin typeface="Arial Narrow" panose="020B0606020202030204" pitchFamily="34" charset="0"/>
              </a:rPr>
              <a:t>2</a:t>
            </a:r>
            <a:r>
              <a:rPr lang="en-US" sz="1200" b="1" dirty="0" smtClean="0">
                <a:latin typeface="Arial Narrow" panose="020B0606020202030204" pitchFamily="34" charset="0"/>
              </a:rPr>
              <a:t>]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09" y="1150763"/>
            <a:ext cx="581233" cy="82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1285" y="5179190"/>
            <a:ext cx="405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 ~ 2 attractive at high J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WP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5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8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4303" y="1794668"/>
            <a:ext cx="306174" cy="153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 smtClean="0"/>
              <a:t>(12T)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8684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8708"/>
          </a:xfrm>
        </p:spPr>
        <p:txBody>
          <a:bodyPr/>
          <a:lstStyle/>
          <a:p>
            <a:r>
              <a:rPr lang="en-US" sz="3200" b="1" dirty="0" smtClean="0"/>
              <a:t>A ≥ 2 pilot plant scenarios have elevated </a:t>
            </a:r>
            <a:br>
              <a:rPr lang="en-US" sz="3200" b="1" dirty="0" smtClean="0"/>
            </a:br>
            <a:r>
              <a:rPr lang="en-US" sz="3200" b="1" dirty="0" smtClean="0"/>
              <a:t>H &gt; 1, I</a:t>
            </a:r>
            <a:r>
              <a:rPr lang="en-US" sz="3200" b="1" baseline="-25000" dirty="0" smtClean="0"/>
              <a:t>P</a:t>
            </a:r>
            <a:r>
              <a:rPr lang="en-US" sz="3200" b="1" dirty="0" smtClean="0"/>
              <a:t> = </a:t>
            </a:r>
            <a:r>
              <a:rPr lang="en-US" sz="3200" b="1" dirty="0"/>
              <a:t>6-12MA, </a:t>
            </a:r>
            <a:r>
              <a:rPr lang="en-US" sz="3200" b="1" dirty="0" err="1"/>
              <a:t>f</a:t>
            </a:r>
            <a:r>
              <a:rPr lang="en-US" sz="3200" b="1" baseline="-25000" dirty="0" err="1"/>
              <a:t>BS</a:t>
            </a:r>
            <a:r>
              <a:rPr lang="en-US" sz="3200" b="1" dirty="0"/>
              <a:t> ~ 80</a:t>
            </a:r>
            <a:r>
              <a:rPr lang="en-US" sz="3200" b="1" dirty="0" smtClean="0"/>
              <a:t>% (not shown)</a:t>
            </a:r>
            <a:endParaRPr lang="en-US" sz="3200" b="1" dirty="0"/>
          </a:p>
        </p:txBody>
      </p:sp>
      <p:sp>
        <p:nvSpPr>
          <p:cNvPr id="10" name="Rectangle 20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5524500"/>
            <a:ext cx="762000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F7EDE0-0B50-47F6-9EAD-4C5D564506F9}" type="slidenum">
              <a:rPr lang="en-US" smtClean="0">
                <a:solidFill>
                  <a:srgbClr val="3333CC"/>
                </a:solidFill>
                <a:ea typeface="ＭＳ Ｐゴシック" pitchFamily="1" charset="-128"/>
                <a:cs typeface="Arial" charset="0"/>
              </a:rPr>
              <a:pPr>
                <a:defRPr/>
              </a:pPr>
              <a:t>9</a:t>
            </a:fld>
            <a:endParaRPr lang="en-US" smtClean="0">
              <a:solidFill>
                <a:srgbClr val="3333CC"/>
              </a:solidFill>
              <a:ea typeface="ＭＳ Ｐゴシック" pitchFamily="1" charset="-128"/>
              <a:cs typeface="Arial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07303" y="1096967"/>
            <a:ext cx="1877336" cy="1066279"/>
            <a:chOff x="7607802" y="4593601"/>
            <a:chExt cx="1236105" cy="842492"/>
          </a:xfrm>
        </p:grpSpPr>
        <p:sp>
          <p:nvSpPr>
            <p:cNvPr id="8" name="TextBox 7"/>
            <p:cNvSpPr txBox="1"/>
            <p:nvPr/>
          </p:nvSpPr>
          <p:spPr>
            <a:xfrm>
              <a:off x="7607802" y="4644455"/>
              <a:ext cx="723202" cy="753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 Narrow" panose="020B0606020202030204" pitchFamily="34" charset="0"/>
                </a:rPr>
                <a:t>J</a:t>
              </a:r>
              <a:r>
                <a:rPr lang="en-US" sz="3200" b="1" baseline="-25000" dirty="0" smtClean="0">
                  <a:latin typeface="Arial Narrow" panose="020B0606020202030204" pitchFamily="34" charset="0"/>
                </a:rPr>
                <a:t>WP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[MA/m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2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]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004" y="4593601"/>
              <a:ext cx="512903" cy="842492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657600" y="1342663"/>
            <a:ext cx="52002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</a:t>
            </a:r>
            <a:r>
              <a:rPr lang="en-US" dirty="0"/>
              <a:t>inboard WC </a:t>
            </a:r>
            <a:r>
              <a:rPr lang="en-US" dirty="0" smtClean="0"/>
              <a:t>n-shield thickness = 60cm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2" y="2153531"/>
            <a:ext cx="4274110" cy="319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12" y="2156114"/>
            <a:ext cx="4707053" cy="333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15717</TotalTime>
  <Words>1811</Words>
  <Application>Microsoft Office PowerPoint</Application>
  <PresentationFormat>On-screen Show (16:10)</PresentationFormat>
  <Paragraphs>331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Studies of Next-Step Spherical Tokamaks Using High-Temperature Superconductors</vt:lpstr>
      <vt:lpstr>Multi-institutional effort exploring  low aspect ratio tokamak concepts</vt:lpstr>
      <vt:lpstr>Possible missions for next-steps</vt:lpstr>
      <vt:lpstr>What is optimal A for HTS FNSF / Pilot Plant?</vt:lpstr>
      <vt:lpstr>Approach:</vt:lpstr>
      <vt:lpstr>HTS cables using REBCO tapes achieving  high winding pack current density at high BT </vt:lpstr>
      <vt:lpstr>High TF winding-pack current density required to access highest BT at lower A </vt:lpstr>
      <vt:lpstr>High current density HTS cable motivates  consideration of low-A tokamak pilot plants</vt:lpstr>
      <vt:lpstr>A ≥ 2 pilot plant scenarios have elevated  H &gt; 1, IP = 6-12MA, fBS ~ 80% (not shown)</vt:lpstr>
      <vt:lpstr>A ≤ 2 maximizes TF magnet utilization</vt:lpstr>
      <vt:lpstr>Need inboard breeding for TBR &gt; 1 at A=2</vt:lpstr>
      <vt:lpstr>Model blanket and shield thickness vs. A</vt:lpstr>
      <vt:lpstr>A ≥ 3 maximizes blanket utilization</vt:lpstr>
      <vt:lpstr>PowerPoint Presentation</vt:lpstr>
      <vt:lpstr>Inboard and outboard blanket  vertical maintenance</vt:lpstr>
      <vt:lpstr>Long-leg divertor qdiv = 9MW/m2, Rstrike = 4.2m </vt:lpstr>
      <vt:lpstr>Exploring liquid metal divertor design  similar to flowing water curtain systems</vt:lpstr>
      <vt:lpstr>HTS ST-FNSF design with Li flow on divertor and inboard surfaces</vt:lpstr>
      <vt:lpstr>Benefits of shorter-leg LM high-heat-flux divertor:</vt:lpstr>
      <vt:lpstr>Summary</vt:lpstr>
      <vt:lpstr>PowerPoint Presentation</vt:lpstr>
      <vt:lpstr>Detailed breeding calculations completed for A=2</vt:lpstr>
      <vt:lpstr>Comparison of low-A FNSF / Pilot Plants</vt:lpstr>
      <vt:lpstr>Plasma constraints</vt:lpstr>
      <vt:lpstr>Aspect ratio dependence of limits: k(e), bN(e)</vt:lpstr>
      <vt:lpstr>Engineering constraints</vt:lpstr>
      <vt:lpstr>Simplified TF magnet design equations</vt:lpstr>
      <vt:lpstr>PowerPoint Presentation</vt:lpstr>
      <vt:lpstr>PowerPoint Presentation</vt:lpstr>
      <vt:lpstr>HTS performance vs. field and fast neutron fluence</vt:lpstr>
      <vt:lpstr>Neutronics analysis for HTS TF shielding</vt:lpstr>
      <vt:lpstr>HTS TF lifetime is very strong  function of inboard shielding thickness</vt:lpstr>
      <vt:lpstr>3-D Neutronics Model</vt:lpstr>
      <vt:lpstr>CAD Geometry of OB Blanket with Ports</vt:lpstr>
      <vt:lpstr>Local details of Li divertor / inboard FW</vt:lpstr>
      <vt:lpstr>Lower Li containment system</vt:lpstr>
      <vt:lpstr>PowerPoint Presentation</vt:lpstr>
      <vt:lpstr>Long-leg / Super-X aids heat flux reduction </vt:lpstr>
    </vt:vector>
  </TitlesOfParts>
  <Company>Princeton Plasma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jdelooper</dc:creator>
  <cp:lastModifiedBy>Jonathan E. Menard</cp:lastModifiedBy>
  <cp:revision>956</cp:revision>
  <dcterms:created xsi:type="dcterms:W3CDTF">2010-04-15T13:22:13Z</dcterms:created>
  <dcterms:modified xsi:type="dcterms:W3CDTF">2016-08-23T03:44:21Z</dcterms:modified>
</cp:coreProperties>
</file>