
<file path=[Content_Types].xml><?xml version="1.0" encoding="utf-8"?>
<Types xmlns="http://schemas.openxmlformats.org/package/2006/content-types">
  <Override PartName="/ppt/notesSlides/notesSlide2.xml" ContentType="application/vnd.openxmlformats-officedocument.presentationml.notes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theme/theme3.xml" ContentType="application/vnd.openxmlformats-officedocument.theme+xml"/>
  <Override PartName="/ppt/slides/slide21.xml" ContentType="application/vnd.openxmlformats-officedocument.presentationml.slide+xml"/>
  <Override PartName="/ppt/notesSlides/notesSlide3.xml" ContentType="application/vnd.openxmlformats-officedocument.presentationml.notesSlide+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Default Extension="wmf" ContentType="image/x-wmf"/>
  <Override PartName="/ppt/notesSlides/notesSlide7.xml" ContentType="application/vnd.openxmlformats-officedocument.presentationml.notesSlide+xml"/>
  <Override PartName="/ppt/notesSlides/notesSlide4.xml" ContentType="application/vnd.openxmlformats-officedocument.presentationml.notesSlide+xml"/>
  <Override PartName="/ppt/embeddings/Microsoft_Equation2.bin" ContentType="application/vnd.openxmlformats-officedocument.oleObject"/>
  <Override PartName="/ppt/handoutMasters/handoutMaster1.xml" ContentType="application/vnd.openxmlformats-officedocument.presentationml.handoutMaster+xml"/>
  <Override PartName="/ppt/slides/slide13.xml" ContentType="application/vnd.openxmlformats-officedocument.presentationml.slide+xml"/>
  <Override PartName="/ppt/slides/slide14.xml" ContentType="application/vnd.openxmlformats-officedocument.presentationml.slide+xml"/>
  <Default Extension="pict" ContentType="image/pict"/>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embeddings/Microsoft_Equation1.bin" ContentType="application/vnd.openxmlformats-officedocument.oleObject"/>
  <Override PartName="/ppt/notesSlides/notesSlide8.xml" ContentType="application/vnd.openxmlformats-officedocument.presentationml.notesSlide+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embeddings/Microsoft_Equation3.bin" ContentType="application/vnd.openxmlformats-officedocument.oleObject"/>
  <Override PartName="/ppt/slides/slide6.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50" r:id="rId1"/>
  </p:sldMasterIdLst>
  <p:notesMasterIdLst>
    <p:notesMasterId r:id="rId23"/>
  </p:notesMasterIdLst>
  <p:handoutMasterIdLst>
    <p:handoutMasterId r:id="rId24"/>
  </p:handoutMasterIdLst>
  <p:sldIdLst>
    <p:sldId id="1217" r:id="rId2"/>
    <p:sldId id="1251" r:id="rId3"/>
    <p:sldId id="1238" r:id="rId4"/>
    <p:sldId id="1236" r:id="rId5"/>
    <p:sldId id="1227" r:id="rId6"/>
    <p:sldId id="1228" r:id="rId7"/>
    <p:sldId id="1265" r:id="rId8"/>
    <p:sldId id="1266" r:id="rId9"/>
    <p:sldId id="1269" r:id="rId10"/>
    <p:sldId id="1262" r:id="rId11"/>
    <p:sldId id="1261" r:id="rId12"/>
    <p:sldId id="1263" r:id="rId13"/>
    <p:sldId id="1264" r:id="rId14"/>
    <p:sldId id="1260" r:id="rId15"/>
    <p:sldId id="1230" r:id="rId16"/>
    <p:sldId id="1259" r:id="rId17"/>
    <p:sldId id="1268" r:id="rId18"/>
    <p:sldId id="1267" r:id="rId19"/>
    <p:sldId id="1233" r:id="rId20"/>
    <p:sldId id="1234" r:id="rId21"/>
    <p:sldId id="1235" r:id="rId22"/>
  </p:sldIdLst>
  <p:sldSz cx="9144000" cy="6858000" type="screen4x3"/>
  <p:notesSz cx="6934200" cy="9220200"/>
  <p:defaultTextStyle>
    <a:defPPr>
      <a:defRPr lang="en-US"/>
    </a:defPPr>
    <a:lvl1pPr algn="l" rtl="0" fontAlgn="base">
      <a:spcBef>
        <a:spcPct val="0"/>
      </a:spcBef>
      <a:spcAft>
        <a:spcPct val="0"/>
      </a:spcAft>
      <a:defRPr sz="1200" b="1" i="1" kern="1200">
        <a:solidFill>
          <a:srgbClr val="1822CD"/>
        </a:solidFill>
        <a:latin typeface="Helvetica" charset="0"/>
        <a:ea typeface="+mn-ea"/>
        <a:cs typeface="+mn-cs"/>
      </a:defRPr>
    </a:lvl1pPr>
    <a:lvl2pPr marL="457200" algn="l" rtl="0" fontAlgn="base">
      <a:spcBef>
        <a:spcPct val="0"/>
      </a:spcBef>
      <a:spcAft>
        <a:spcPct val="0"/>
      </a:spcAft>
      <a:defRPr sz="1200" b="1" i="1" kern="1200">
        <a:solidFill>
          <a:srgbClr val="1822CD"/>
        </a:solidFill>
        <a:latin typeface="Helvetica" charset="0"/>
        <a:ea typeface="+mn-ea"/>
        <a:cs typeface="+mn-cs"/>
      </a:defRPr>
    </a:lvl2pPr>
    <a:lvl3pPr marL="914400" algn="l" rtl="0" fontAlgn="base">
      <a:spcBef>
        <a:spcPct val="0"/>
      </a:spcBef>
      <a:spcAft>
        <a:spcPct val="0"/>
      </a:spcAft>
      <a:defRPr sz="1200" b="1" i="1" kern="1200">
        <a:solidFill>
          <a:srgbClr val="1822CD"/>
        </a:solidFill>
        <a:latin typeface="Helvetica" charset="0"/>
        <a:ea typeface="+mn-ea"/>
        <a:cs typeface="+mn-cs"/>
      </a:defRPr>
    </a:lvl3pPr>
    <a:lvl4pPr marL="1371600" algn="l" rtl="0" fontAlgn="base">
      <a:spcBef>
        <a:spcPct val="0"/>
      </a:spcBef>
      <a:spcAft>
        <a:spcPct val="0"/>
      </a:spcAft>
      <a:defRPr sz="1200" b="1" i="1" kern="1200">
        <a:solidFill>
          <a:srgbClr val="1822CD"/>
        </a:solidFill>
        <a:latin typeface="Helvetica" charset="0"/>
        <a:ea typeface="+mn-ea"/>
        <a:cs typeface="+mn-cs"/>
      </a:defRPr>
    </a:lvl4pPr>
    <a:lvl5pPr marL="1828800" algn="l" rtl="0" fontAlgn="base">
      <a:spcBef>
        <a:spcPct val="0"/>
      </a:spcBef>
      <a:spcAft>
        <a:spcPct val="0"/>
      </a:spcAft>
      <a:defRPr sz="1200" b="1" i="1" kern="1200">
        <a:solidFill>
          <a:srgbClr val="1822CD"/>
        </a:solidFill>
        <a:latin typeface="Helvetica" charset="0"/>
        <a:ea typeface="+mn-ea"/>
        <a:cs typeface="+mn-cs"/>
      </a:defRPr>
    </a:lvl5pPr>
    <a:lvl6pPr marL="2286000" algn="l" defTabSz="457200" rtl="0" eaLnBrk="1" latinLnBrk="0" hangingPunct="1">
      <a:defRPr sz="1200" b="1" i="1" kern="1200">
        <a:solidFill>
          <a:srgbClr val="1822CD"/>
        </a:solidFill>
        <a:latin typeface="Helvetica" charset="0"/>
        <a:ea typeface="+mn-ea"/>
        <a:cs typeface="+mn-cs"/>
      </a:defRPr>
    </a:lvl6pPr>
    <a:lvl7pPr marL="2743200" algn="l" defTabSz="457200" rtl="0" eaLnBrk="1" latinLnBrk="0" hangingPunct="1">
      <a:defRPr sz="1200" b="1" i="1" kern="1200">
        <a:solidFill>
          <a:srgbClr val="1822CD"/>
        </a:solidFill>
        <a:latin typeface="Helvetica" charset="0"/>
        <a:ea typeface="+mn-ea"/>
        <a:cs typeface="+mn-cs"/>
      </a:defRPr>
    </a:lvl7pPr>
    <a:lvl8pPr marL="3200400" algn="l" defTabSz="457200" rtl="0" eaLnBrk="1" latinLnBrk="0" hangingPunct="1">
      <a:defRPr sz="1200" b="1" i="1" kern="1200">
        <a:solidFill>
          <a:srgbClr val="1822CD"/>
        </a:solidFill>
        <a:latin typeface="Helvetica" charset="0"/>
        <a:ea typeface="+mn-ea"/>
        <a:cs typeface="+mn-cs"/>
      </a:defRPr>
    </a:lvl8pPr>
    <a:lvl9pPr marL="3657600" algn="l" defTabSz="457200" rtl="0" eaLnBrk="1" latinLnBrk="0" hangingPunct="1">
      <a:defRPr sz="1200" b="1" i="1" kern="1200">
        <a:solidFill>
          <a:srgbClr val="1822CD"/>
        </a:solidFill>
        <a:latin typeface="Helvetic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showPr showNarration="1">
    <p:present/>
    <p:sldAll/>
    <p:penClr>
      <a:schemeClr val="tx1"/>
    </p:penClr>
  </p:showPr>
  <p:clrMru>
    <a:srgbClr val="FFFFFF"/>
    <a:srgbClr val="FF704F"/>
    <a:srgbClr val="FF3300"/>
    <a:srgbClr val="9999FF"/>
    <a:srgbClr val="FF0000"/>
    <a:srgbClr val="00CC66"/>
    <a:srgbClr val="FF9933"/>
    <a:srgbClr val="FFCC00"/>
    <a:srgbClr val="FF33CC"/>
    <a:srgbClr val="CED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20"/>
    <p:restoredTop sz="83691" autoAdjust="0"/>
  </p:normalViewPr>
  <p:slideViewPr>
    <p:cSldViewPr>
      <p:cViewPr varScale="1">
        <p:scale>
          <a:sx n="148" d="100"/>
          <a:sy n="148" d="100"/>
        </p:scale>
        <p:origin x="-224" y="-104"/>
      </p:cViewPr>
      <p:guideLst>
        <p:guide orient="horz" pos="422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5792"/>
    </p:cViewPr>
  </p:sorterViewPr>
  <p:notesViewPr>
    <p:cSldViewPr>
      <p:cViewPr varScale="1">
        <p:scale>
          <a:sx n="98" d="100"/>
          <a:sy n="98" d="100"/>
        </p:scale>
        <p:origin x="-3420" y="-114"/>
      </p:cViewPr>
      <p:guideLst>
        <p:guide orient="horz" pos="2904"/>
        <p:guide pos="2184"/>
      </p:guideLst>
    </p:cSldViewPr>
  </p:notes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viewProps" Target="viewProps.xml"/><Relationship Id="rId14" Type="http://schemas.openxmlformats.org/officeDocument/2006/relationships/slide" Target="slides/slide13.xml"/><Relationship Id="rId23" Type="http://schemas.openxmlformats.org/officeDocument/2006/relationships/notesMaster" Target="notesMasters/notesMaster1.xml"/><Relationship Id="rId4" Type="http://schemas.openxmlformats.org/officeDocument/2006/relationships/slide" Target="slides/slide3.xml"/><Relationship Id="rId28" Type="http://schemas.openxmlformats.org/officeDocument/2006/relationships/theme" Target="theme/theme1.xml"/><Relationship Id="rId26" Type="http://schemas.openxmlformats.org/officeDocument/2006/relationships/presProps" Target="presProps.xml"/><Relationship Id="rId11" Type="http://schemas.openxmlformats.org/officeDocument/2006/relationships/slide" Target="slides/slide10.xml"/><Relationship Id="rId29" Type="http://schemas.openxmlformats.org/officeDocument/2006/relationships/tableStyles" Target="tableStyle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defTabSz="923925">
              <a:spcBef>
                <a:spcPct val="0"/>
              </a:spcBef>
              <a:buFontTx/>
              <a:buNone/>
              <a:defRPr b="0" i="0">
                <a:solidFill>
                  <a:schemeClr val="tx1"/>
                </a:solidFill>
                <a:latin typeface="Times New Roman" pitchFamily="18" charset="0"/>
              </a:defRPr>
            </a:lvl1pPr>
          </a:lstStyle>
          <a:p>
            <a:pPr>
              <a:defRPr/>
            </a:pPr>
            <a:endParaRPr lang="en-US"/>
          </a:p>
        </p:txBody>
      </p:sp>
      <p:sp>
        <p:nvSpPr>
          <p:cNvPr id="23555" name="Rectangle 3"/>
          <p:cNvSpPr>
            <a:spLocks noGrp="1" noChangeArrowheads="1"/>
          </p:cNvSpPr>
          <p:nvPr>
            <p:ph type="dt" sz="quarter" idx="1"/>
          </p:nvPr>
        </p:nvSpPr>
        <p:spPr bwMode="auto">
          <a:xfrm>
            <a:off x="3929063" y="0"/>
            <a:ext cx="3005137" cy="461963"/>
          </a:xfrm>
          <a:prstGeom prst="rect">
            <a:avLst/>
          </a:prstGeom>
          <a:noFill/>
          <a:ln w="9525">
            <a:noFill/>
            <a:miter lim="800000"/>
            <a:headEnd/>
            <a:tailEnd/>
          </a:ln>
          <a:effectLst/>
        </p:spPr>
        <p:txBody>
          <a:bodyPr vert="horz" wrap="square" lIns="92361" tIns="46181" rIns="92361" bIns="46181" numCol="1" anchor="t" anchorCtr="0" compatLnSpc="1">
            <a:prstTxWarp prst="textNoShape">
              <a:avLst/>
            </a:prstTxWarp>
          </a:bodyPr>
          <a:lstStyle>
            <a:lvl1pPr algn="r" defTabSz="923925">
              <a:spcBef>
                <a:spcPct val="0"/>
              </a:spcBef>
              <a:buFontTx/>
              <a:buNone/>
              <a:defRPr b="0" i="0">
                <a:solidFill>
                  <a:schemeClr val="tx1"/>
                </a:solidFill>
                <a:latin typeface="Times New Roman" pitchFamily="18" charset="0"/>
              </a:defRPr>
            </a:lvl1pPr>
          </a:lstStyle>
          <a:p>
            <a:pPr>
              <a:defRPr/>
            </a:pPr>
            <a:endParaRPr lang="en-US"/>
          </a:p>
        </p:txBody>
      </p:sp>
      <p:sp>
        <p:nvSpPr>
          <p:cNvPr id="23556" name="Rectangle 4"/>
          <p:cNvSpPr>
            <a:spLocks noGrp="1" noChangeArrowheads="1"/>
          </p:cNvSpPr>
          <p:nvPr>
            <p:ph type="ftr" sz="quarter" idx="2"/>
          </p:nvPr>
        </p:nvSpPr>
        <p:spPr bwMode="auto">
          <a:xfrm>
            <a:off x="0" y="8758238"/>
            <a:ext cx="3005138"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defTabSz="923925">
              <a:spcBef>
                <a:spcPct val="0"/>
              </a:spcBef>
              <a:buFontTx/>
              <a:buNone/>
              <a:defRPr b="0" i="0">
                <a:solidFill>
                  <a:schemeClr val="tx1"/>
                </a:solidFill>
                <a:latin typeface="Times New Roman" pitchFamily="18" charset="0"/>
              </a:defRPr>
            </a:lvl1pPr>
          </a:lstStyle>
          <a:p>
            <a:pPr>
              <a:defRPr/>
            </a:pPr>
            <a:endParaRPr lang="en-US"/>
          </a:p>
        </p:txBody>
      </p:sp>
      <p:sp>
        <p:nvSpPr>
          <p:cNvPr id="23557" name="Rectangle 5"/>
          <p:cNvSpPr>
            <a:spLocks noGrp="1" noChangeArrowheads="1"/>
          </p:cNvSpPr>
          <p:nvPr>
            <p:ph type="sldNum" sz="quarter" idx="3"/>
          </p:nvPr>
        </p:nvSpPr>
        <p:spPr bwMode="auto">
          <a:xfrm>
            <a:off x="3929063" y="8758238"/>
            <a:ext cx="3005137" cy="461962"/>
          </a:xfrm>
          <a:prstGeom prst="rect">
            <a:avLst/>
          </a:prstGeom>
          <a:noFill/>
          <a:ln w="9525">
            <a:noFill/>
            <a:miter lim="800000"/>
            <a:headEnd/>
            <a:tailEnd/>
          </a:ln>
          <a:effectLst/>
        </p:spPr>
        <p:txBody>
          <a:bodyPr vert="horz" wrap="square" lIns="92361" tIns="46181" rIns="92361" bIns="46181" numCol="1" anchor="b" anchorCtr="0" compatLnSpc="1">
            <a:prstTxWarp prst="textNoShape">
              <a:avLst/>
            </a:prstTxWarp>
          </a:bodyPr>
          <a:lstStyle>
            <a:lvl1pPr algn="r" defTabSz="923925">
              <a:defRPr b="0" i="0">
                <a:solidFill>
                  <a:schemeClr val="tx1"/>
                </a:solidFill>
                <a:latin typeface="Times New Roman" charset="0"/>
              </a:defRPr>
            </a:lvl1pPr>
          </a:lstStyle>
          <a:p>
            <a:pPr>
              <a:defRPr/>
            </a:pPr>
            <a:fld id="{E12447E5-463B-874F-A315-D02A152456EF}"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spcBef>
                <a:spcPct val="0"/>
              </a:spcBef>
              <a:buFontTx/>
              <a:buNone/>
              <a:defRPr b="0" i="0">
                <a:solidFill>
                  <a:schemeClr val="tx1"/>
                </a:solidFill>
                <a:latin typeface="Times New Roman" pitchFamily="18" charset="0"/>
              </a:defRPr>
            </a:lvl1pPr>
          </a:lstStyle>
          <a:p>
            <a:pPr>
              <a:defRPr/>
            </a:pPr>
            <a:endParaRPr lang="en-US"/>
          </a:p>
        </p:txBody>
      </p:sp>
      <p:sp>
        <p:nvSpPr>
          <p:cNvPr id="30723" name="Rectangle 3"/>
          <p:cNvSpPr>
            <a:spLocks noGrp="1" noChangeArrowheads="1"/>
          </p:cNvSpPr>
          <p:nvPr>
            <p:ph type="dt" idx="1"/>
          </p:nvPr>
        </p:nvSpPr>
        <p:spPr bwMode="auto">
          <a:xfrm>
            <a:off x="3962400" y="0"/>
            <a:ext cx="2971800" cy="457200"/>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lvl1pPr algn="r">
              <a:spcBef>
                <a:spcPct val="0"/>
              </a:spcBef>
              <a:buFontTx/>
              <a:buNone/>
              <a:defRPr b="0" i="0">
                <a:solidFill>
                  <a:schemeClr val="tx1"/>
                </a:solidFill>
                <a:latin typeface="Times New Roman" pitchFamily="18" charset="0"/>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33475" y="684213"/>
            <a:ext cx="4667250" cy="3500437"/>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15988" y="4413250"/>
            <a:ext cx="5102225" cy="4110038"/>
          </a:xfrm>
          <a:prstGeom prst="rect">
            <a:avLst/>
          </a:prstGeom>
          <a:noFill/>
          <a:ln w="9525">
            <a:noFill/>
            <a:miter lim="800000"/>
            <a:headEnd/>
            <a:tailEnd/>
          </a:ln>
          <a:effectLst/>
        </p:spPr>
        <p:txBody>
          <a:bodyPr vert="horz" wrap="square" lIns="91419" tIns="45710" rIns="91419" bIns="4571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spcBef>
                <a:spcPct val="0"/>
              </a:spcBef>
              <a:buFontTx/>
              <a:buNone/>
              <a:defRPr b="0" i="0">
                <a:solidFill>
                  <a:schemeClr val="tx1"/>
                </a:solidFill>
                <a:latin typeface="Times New Roman" pitchFamily="18" charset="0"/>
              </a:defRPr>
            </a:lvl1pPr>
          </a:lstStyle>
          <a:p>
            <a:pPr>
              <a:defRPr/>
            </a:pPr>
            <a:endParaRPr lang="en-US"/>
          </a:p>
        </p:txBody>
      </p:sp>
      <p:sp>
        <p:nvSpPr>
          <p:cNvPr id="30727" name="Rectangle 7"/>
          <p:cNvSpPr>
            <a:spLocks noGrp="1" noChangeArrowheads="1"/>
          </p:cNvSpPr>
          <p:nvPr>
            <p:ph type="sldNum" sz="quarter" idx="5"/>
          </p:nvPr>
        </p:nvSpPr>
        <p:spPr bwMode="auto">
          <a:xfrm>
            <a:off x="3962400" y="8750300"/>
            <a:ext cx="2971800" cy="457200"/>
          </a:xfrm>
          <a:prstGeom prst="rect">
            <a:avLst/>
          </a:prstGeom>
          <a:noFill/>
          <a:ln w="9525">
            <a:noFill/>
            <a:miter lim="800000"/>
            <a:headEnd/>
            <a:tailEnd/>
          </a:ln>
          <a:effectLst/>
        </p:spPr>
        <p:txBody>
          <a:bodyPr vert="horz" wrap="square" lIns="91419" tIns="45710" rIns="91419" bIns="45710" numCol="1" anchor="b" anchorCtr="0" compatLnSpc="1">
            <a:prstTxWarp prst="textNoShape">
              <a:avLst/>
            </a:prstTxWarp>
          </a:bodyPr>
          <a:lstStyle>
            <a:lvl1pPr algn="r">
              <a:defRPr b="0" i="0">
                <a:solidFill>
                  <a:schemeClr val="tx1"/>
                </a:solidFill>
                <a:latin typeface="Times New Roman" charset="0"/>
              </a:defRPr>
            </a:lvl1pPr>
          </a:lstStyle>
          <a:p>
            <a:pPr>
              <a:defRPr/>
            </a:pPr>
            <a:fld id="{2CCFD39D-40D9-9644-B457-E63AC93BA3F2}"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p>
            <a:fld id="{2E5A7873-C5CE-3945-A92F-D4735899A611}" type="slidenum">
              <a:rPr lang="en-US"/>
              <a:pPr/>
              <a:t>1</a:t>
            </a:fld>
            <a:endParaRPr 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pPr eaLnBrk="1" hangingPunct="1"/>
            <a:r>
              <a:rPr lang="en-US" smtClean="0">
                <a:latin typeface="Times New Roman" charset="0"/>
              </a:rPr>
              <a:t>A beam emission spectroscopy system has been commissioned on NSTX, and today I will present a summary of initial measurements.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BES:</a:t>
            </a:r>
            <a:r>
              <a:rPr lang="en-US" baseline="0" dirty="0" smtClean="0"/>
              <a:t> image NB D-alpha emission</a:t>
            </a:r>
          </a:p>
          <a:p>
            <a:endParaRPr lang="en-US" baseline="0" dirty="0" smtClean="0"/>
          </a:p>
          <a:p>
            <a:r>
              <a:rPr lang="en-US" baseline="0" dirty="0" smtClean="0"/>
              <a:t>High-</a:t>
            </a:r>
            <a:r>
              <a:rPr lang="en-US" baseline="0" dirty="0" err="1" smtClean="0"/>
              <a:t>k</a:t>
            </a:r>
            <a:r>
              <a:rPr lang="en-US" baseline="0" dirty="0" smtClean="0"/>
              <a:t>: tangential microwave scattering</a:t>
            </a:r>
            <a:endParaRPr lang="en-US" dirty="0"/>
          </a:p>
        </p:txBody>
      </p:sp>
      <p:sp>
        <p:nvSpPr>
          <p:cNvPr id="4" name="Slide Number Placeholder 3"/>
          <p:cNvSpPr>
            <a:spLocks noGrp="1"/>
          </p:cNvSpPr>
          <p:nvPr>
            <p:ph type="sldNum" sz="quarter" idx="10"/>
          </p:nvPr>
        </p:nvSpPr>
        <p:spPr/>
        <p:txBody>
          <a:bodyPr/>
          <a:lstStyle/>
          <a:p>
            <a:pPr>
              <a:defRPr/>
            </a:pPr>
            <a:fld id="{2CCFD39D-40D9-9644-B457-E63AC93BA3F2}"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2" name="Slide Image Placeholder 1"/>
          <p:cNvSpPr>
            <a:spLocks noGrp="1" noRot="1" noChangeAspect="1"/>
          </p:cNvSpPr>
          <p:nvPr>
            <p:ph type="sldImg"/>
          </p:nvPr>
        </p:nvSpPr>
        <p:spPr>
          <a:ln/>
        </p:spPr>
      </p:sp>
      <p:sp>
        <p:nvSpPr>
          <p:cNvPr id="10243" name="Notes Placeholder 2"/>
          <p:cNvSpPr>
            <a:spLocks noGrp="1"/>
          </p:cNvSpPr>
          <p:nvPr>
            <p:ph type="body" idx="1"/>
          </p:nvPr>
        </p:nvSpPr>
        <p:spPr>
          <a:noFill/>
          <a:ln/>
        </p:spPr>
        <p:txBody>
          <a:bodyPr/>
          <a:lstStyle/>
          <a:p>
            <a:r>
              <a:rPr lang="en-US" smtClean="0">
                <a:latin typeface="Times New Roman" charset="0"/>
              </a:rPr>
              <a:t>The NSTX BES system will investigate long wavelength density fluctuations.  The system measures Doppler-shifted d-alpha emission from deuterium neutral beams.  The Doppler shift isolates NB d-alpha emission from thermal d-alpha emission.  The system includes two optical views shown in the figures below.  The R140 view is centered at r/a~0.85 and the R130 view is centered at r/a~0.4.  As shown in the picture, the optical views are aligned to steep NSTX pitch angles to optimize cross-field spatial resolution.  The system employed up to 24 channels in 2010, and 32 channels are planned for 2011.  The DAQ provides sampling at a 1 MHz Nyquist frequency, and a digital filter eliminates enoise above 1 MHz.  The photodetectors are cooled to -20 degrees C to reduce thermal noise.  The system is describedin two recent RSI papers and in a poster on Monday.</a:t>
            </a:r>
          </a:p>
        </p:txBody>
      </p:sp>
      <p:sp>
        <p:nvSpPr>
          <p:cNvPr id="10244" name="Slide Number Placeholder 3"/>
          <p:cNvSpPr>
            <a:spLocks noGrp="1"/>
          </p:cNvSpPr>
          <p:nvPr>
            <p:ph type="sldNum" sz="quarter" idx="5"/>
          </p:nvPr>
        </p:nvSpPr>
        <p:spPr>
          <a:noFill/>
        </p:spPr>
        <p:txBody>
          <a:bodyPr/>
          <a:lstStyle/>
          <a:p>
            <a:fld id="{530C0A1D-A16C-CC46-AD12-27C2E69BDE95}" type="slidenum">
              <a:rPr lang="en-US" smtClean="0"/>
              <a:pPr/>
              <a:t>5</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90" name="Slide Image Placeholder 1"/>
          <p:cNvSpPr>
            <a:spLocks noGrp="1" noRot="1" noChangeAspect="1"/>
          </p:cNvSpPr>
          <p:nvPr>
            <p:ph type="sldImg"/>
          </p:nvPr>
        </p:nvSpPr>
        <p:spPr>
          <a:ln/>
        </p:spPr>
      </p:sp>
      <p:sp>
        <p:nvSpPr>
          <p:cNvPr id="12291" name="Notes Placeholder 2"/>
          <p:cNvSpPr>
            <a:spLocks noGrp="1"/>
          </p:cNvSpPr>
          <p:nvPr>
            <p:ph type="body" idx="1"/>
          </p:nvPr>
        </p:nvSpPr>
        <p:spPr>
          <a:noFill/>
          <a:ln/>
        </p:spPr>
        <p:txBody>
          <a:bodyPr/>
          <a:lstStyle/>
          <a:p>
            <a:r>
              <a:rPr lang="en-US" smtClean="0">
                <a:latin typeface="Times New Roman" charset="0"/>
              </a:rPr>
              <a:t>The two optical views are equipped with 56 fiber bundles, and provide radial coverage from r/a~0.1 to the SOL with 2-3 cm spot sizes.  In the left figure, you can see the R130 view is centered at a major radius of 130 cm.  The view includes a radial array and two poloidal arrays curved to match typical NSTX flux surfaces.  In the right figure, you can see the R140 view is centered at a major radius of 140 cm.  The view includes another radial array and two more poloidal arrays again curved to typical NSTX flux surfaces.</a:t>
            </a:r>
          </a:p>
        </p:txBody>
      </p:sp>
      <p:sp>
        <p:nvSpPr>
          <p:cNvPr id="12292" name="Slide Number Placeholder 3"/>
          <p:cNvSpPr>
            <a:spLocks noGrp="1"/>
          </p:cNvSpPr>
          <p:nvPr>
            <p:ph type="sldNum" sz="quarter" idx="5"/>
          </p:nvPr>
        </p:nvSpPr>
        <p:spPr>
          <a:noFill/>
        </p:spPr>
        <p:txBody>
          <a:bodyPr/>
          <a:lstStyle/>
          <a:p>
            <a:fld id="{A9D747D8-BCE6-7E4D-8E5D-C32A7372682C}" type="slidenum">
              <a:rPr lang="en-US" smtClean="0"/>
              <a:pPr/>
              <a:t>6</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Slide Image Placeholder 1"/>
          <p:cNvSpPr>
            <a:spLocks noGrp="1" noRot="1" noChangeAspect="1"/>
          </p:cNvSpPr>
          <p:nvPr>
            <p:ph type="sldImg"/>
          </p:nvPr>
        </p:nvSpPr>
        <p:spPr>
          <a:ln/>
        </p:spPr>
      </p:sp>
      <p:sp>
        <p:nvSpPr>
          <p:cNvPr id="16387" name="Notes Placeholder 2"/>
          <p:cNvSpPr>
            <a:spLocks noGrp="1"/>
          </p:cNvSpPr>
          <p:nvPr>
            <p:ph type="body" idx="1"/>
          </p:nvPr>
        </p:nvSpPr>
        <p:spPr>
          <a:noFill/>
          <a:ln/>
        </p:spPr>
        <p:txBody>
          <a:bodyPr/>
          <a:lstStyle/>
          <a:p>
            <a:endParaRPr lang="en-US" dirty="0" smtClean="0">
              <a:latin typeface="Times New Roman" charset="0"/>
            </a:endParaRPr>
          </a:p>
        </p:txBody>
      </p:sp>
      <p:sp>
        <p:nvSpPr>
          <p:cNvPr id="16388" name="Slide Number Placeholder 3"/>
          <p:cNvSpPr>
            <a:spLocks noGrp="1"/>
          </p:cNvSpPr>
          <p:nvPr>
            <p:ph type="sldNum" sz="quarter" idx="5"/>
          </p:nvPr>
        </p:nvSpPr>
        <p:spPr>
          <a:noFill/>
        </p:spPr>
        <p:txBody>
          <a:bodyPr/>
          <a:lstStyle/>
          <a:p>
            <a:fld id="{8CDF616F-9218-C843-91AF-0EF5926F072E}" type="slidenum">
              <a:rPr lang="en-US" smtClean="0"/>
              <a:pPr/>
              <a:t>15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smtClean="0">
                <a:latin typeface="Times New Roman" charset="0"/>
              </a:rPr>
              <a:t>Initial measurements have also shown the existence of inte-ELM harmonic features around 100 kHz, as shown in the top row of spectrograms.  The harmonic features are not observed in channels located radially inboard of the pedestal, so the modes are localized near the top of the pedestal.  </a:t>
            </a:r>
          </a:p>
        </p:txBody>
      </p:sp>
      <p:sp>
        <p:nvSpPr>
          <p:cNvPr id="22532" name="Slide Number Placeholder 3"/>
          <p:cNvSpPr>
            <a:spLocks noGrp="1"/>
          </p:cNvSpPr>
          <p:nvPr>
            <p:ph type="sldNum" sz="quarter" idx="5"/>
          </p:nvPr>
        </p:nvSpPr>
        <p:spPr>
          <a:noFill/>
        </p:spPr>
        <p:txBody>
          <a:bodyPr/>
          <a:lstStyle/>
          <a:p>
            <a:fld id="{AF1B7530-A66D-E441-93BC-558B205D4C15}" type="slidenum">
              <a:rPr lang="en-US" smtClean="0"/>
              <a:pPr/>
              <a:t>19</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p:spPr>
        <p:txBody>
          <a:bodyPr/>
          <a:lstStyle/>
          <a:p>
            <a:r>
              <a:rPr lang="en-US" smtClean="0">
                <a:latin typeface="Times New Roman" charset="0"/>
              </a:rPr>
              <a:t>Finally, initial measurements have begun documenting the radial structure of TAE and GAE modes.  On the left, you see BES data from 4 radial locations during a TAE burst and the corresponding mirnov signal.  On the right, you see a coherent GAE mode at several radii.  The mode exhibits larger amplitudes in core channels.  Also, note that the 1 MHZ Nyquist frequency enables measurements of GAE modes at 700 kHz.  These measurements will be valuable for validating the radial mode structure of TAE and GAE modes.</a:t>
            </a:r>
          </a:p>
        </p:txBody>
      </p:sp>
      <p:sp>
        <p:nvSpPr>
          <p:cNvPr id="24580" name="Slide Number Placeholder 3"/>
          <p:cNvSpPr>
            <a:spLocks noGrp="1"/>
          </p:cNvSpPr>
          <p:nvPr>
            <p:ph type="sldNum" sz="quarter" idx="5"/>
          </p:nvPr>
        </p:nvSpPr>
        <p:spPr>
          <a:noFill/>
        </p:spPr>
        <p:txBody>
          <a:bodyPr/>
          <a:lstStyle/>
          <a:p>
            <a:fld id="{0050A603-6E44-0A45-B7F9-698D649D84A2}" type="slidenum">
              <a:rPr lang="en-US" smtClean="0"/>
              <a:pPr/>
              <a:t>20</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Slide Image Placeholder 1"/>
          <p:cNvSpPr>
            <a:spLocks noGrp="1" noRot="1" noChangeAspect="1"/>
          </p:cNvSpPr>
          <p:nvPr>
            <p:ph type="sldImg"/>
          </p:nvPr>
        </p:nvSpPr>
        <p:spPr>
          <a:ln/>
        </p:spPr>
      </p:sp>
      <p:sp>
        <p:nvSpPr>
          <p:cNvPr id="26627" name="Notes Placeholder 2"/>
          <p:cNvSpPr>
            <a:spLocks noGrp="1"/>
          </p:cNvSpPr>
          <p:nvPr>
            <p:ph type="body" idx="1"/>
          </p:nvPr>
        </p:nvSpPr>
        <p:spPr>
          <a:noFill/>
          <a:ln/>
        </p:spPr>
        <p:txBody>
          <a:bodyPr/>
          <a:lstStyle/>
          <a:p>
            <a:r>
              <a:rPr lang="en-US" smtClean="0">
                <a:latin typeface="Times New Roman" charset="0"/>
              </a:rPr>
              <a:t>In summary…</a:t>
            </a:r>
          </a:p>
        </p:txBody>
      </p:sp>
      <p:sp>
        <p:nvSpPr>
          <p:cNvPr id="26628" name="Slide Number Placeholder 3"/>
          <p:cNvSpPr>
            <a:spLocks noGrp="1"/>
          </p:cNvSpPr>
          <p:nvPr>
            <p:ph type="sldNum" sz="quarter" idx="5"/>
          </p:nvPr>
        </p:nvSpPr>
        <p:spPr>
          <a:noFill/>
        </p:spPr>
        <p:txBody>
          <a:bodyPr/>
          <a:lstStyle/>
          <a:p>
            <a:fld id="{A6F24E87-E4C4-1A4E-AA68-62430821F9F9}" type="slidenum">
              <a:rPr lang="en-US" smtClean="0"/>
              <a:pPr/>
              <a:t>21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Date Placeholder 8"/>
          <p:cNvSpPr>
            <a:spLocks noGrp="1"/>
          </p:cNvSpPr>
          <p:nvPr>
            <p:ph type="dt" sz="half" idx="10"/>
          </p:nvPr>
        </p:nvSpPr>
        <p:spPr/>
        <p:txBody>
          <a:bodyPr/>
          <a:lstStyle/>
          <a:p>
            <a:fld id="{DD44A032-2194-4146-B1DC-2D36B90CBA50}" type="datetime1">
              <a:rPr lang="en-US" smtClean="0"/>
              <a:pPr/>
              <a:t>4/1/11</a:t>
            </a:fld>
            <a:endParaRPr lang="en-US"/>
          </a:p>
        </p:txBody>
      </p:sp>
      <p:sp>
        <p:nvSpPr>
          <p:cNvPr id="10" name="Slide Number Placeholder 9"/>
          <p:cNvSpPr>
            <a:spLocks noGrp="1"/>
          </p:cNvSpPr>
          <p:nvPr>
            <p:ph type="sldNum" sz="quarter" idx="11"/>
          </p:nvPr>
        </p:nvSpPr>
        <p:spPr/>
        <p:txBody>
          <a:bodyPr/>
          <a:lstStyle/>
          <a:p>
            <a:fld id="{E5BC9F15-3064-614F-9CEE-40A580351963}" type="slidenum">
              <a:rPr lang="en-US" smtClean="0"/>
              <a:pP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image" Target="../media/image2.wmf"/><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png"/><Relationship Id="rId5"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1029" name="Picture 194"/>
          <p:cNvPicPr>
            <a:picLocks noChangeAspect="1" noChangeArrowheads="1"/>
          </p:cNvPicPr>
          <p:nvPr/>
        </p:nvPicPr>
        <p:blipFill>
          <a:blip r:embed="rId3"/>
          <a:srcRect/>
          <a:stretch>
            <a:fillRect/>
          </a:stretch>
        </p:blipFill>
        <p:spPr bwMode="auto">
          <a:xfrm>
            <a:off x="0" y="6578600"/>
            <a:ext cx="9144000" cy="279400"/>
          </a:xfrm>
          <a:prstGeom prst="rect">
            <a:avLst/>
          </a:prstGeom>
          <a:noFill/>
          <a:ln w="15875">
            <a:noFill/>
            <a:miter lim="800000"/>
            <a:headEnd/>
            <a:tailEnd/>
          </a:ln>
        </p:spPr>
      </p:pic>
      <p:sp>
        <p:nvSpPr>
          <p:cNvPr id="1026" name="Rectangle 3"/>
          <p:cNvSpPr>
            <a:spLocks noGrp="1" noChangeArrowheads="1"/>
          </p:cNvSpPr>
          <p:nvPr>
            <p:ph type="body" idx="1"/>
          </p:nvPr>
        </p:nvSpPr>
        <p:spPr bwMode="auto">
          <a:xfrm>
            <a:off x="152400" y="1219200"/>
            <a:ext cx="87630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7" name="Picture 136"/>
          <p:cNvPicPr>
            <a:picLocks noChangeAspect="1" noChangeArrowheads="1"/>
          </p:cNvPicPr>
          <p:nvPr/>
        </p:nvPicPr>
        <p:blipFill>
          <a:blip r:embed="rId4"/>
          <a:srcRect/>
          <a:stretch>
            <a:fillRect/>
          </a:stretch>
        </p:blipFill>
        <p:spPr bwMode="auto">
          <a:xfrm>
            <a:off x="0" y="0"/>
            <a:ext cx="9144000" cy="927100"/>
          </a:xfrm>
          <a:prstGeom prst="rect">
            <a:avLst/>
          </a:prstGeom>
          <a:noFill/>
          <a:ln w="15875">
            <a:noFill/>
            <a:miter lim="800000"/>
            <a:headEnd/>
            <a:tailEnd/>
          </a:ln>
        </p:spPr>
      </p:pic>
      <p:sp>
        <p:nvSpPr>
          <p:cNvPr id="1028" name="Rectangle 137"/>
          <p:cNvSpPr>
            <a:spLocks noGrp="1" noChangeArrowheads="1"/>
          </p:cNvSpPr>
          <p:nvPr>
            <p:ph type="title"/>
          </p:nvPr>
        </p:nvSpPr>
        <p:spPr bwMode="auto">
          <a:xfrm>
            <a:off x="0" y="0"/>
            <a:ext cx="91440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5415" name="Text Box 199"/>
          <p:cNvSpPr txBox="1">
            <a:spLocks noChangeArrowheads="1"/>
          </p:cNvSpPr>
          <p:nvPr/>
        </p:nvSpPr>
        <p:spPr bwMode="auto">
          <a:xfrm>
            <a:off x="273050" y="6635750"/>
            <a:ext cx="539750" cy="182563"/>
          </a:xfrm>
          <a:prstGeom prst="rect">
            <a:avLst/>
          </a:prstGeom>
          <a:noFill/>
          <a:ln w="15875" algn="ctr">
            <a:noFill/>
            <a:miter lim="800000"/>
            <a:headEnd/>
            <a:tailEnd/>
          </a:ln>
          <a:effectLst/>
        </p:spPr>
        <p:txBody>
          <a:bodyPr lIns="0" tIns="0" rIns="0" bIns="0">
            <a:spAutoFit/>
          </a:bodyPr>
          <a:lstStyle/>
          <a:p>
            <a:pPr>
              <a:spcBef>
                <a:spcPct val="20000"/>
              </a:spcBef>
              <a:defRPr/>
            </a:pPr>
            <a:r>
              <a:rPr lang="en-US" b="0">
                <a:solidFill>
                  <a:srgbClr val="171FC7"/>
                </a:solidFill>
                <a:effectLst>
                  <a:outerShdw blurRad="38100" dist="38100" dir="2700000" algn="tl">
                    <a:srgbClr val="C0C0C0"/>
                  </a:outerShdw>
                </a:effectLst>
                <a:latin typeface="Helvetica" pitchFamily="-128" charset="0"/>
              </a:rPr>
              <a:t>NSTX</a:t>
            </a:r>
          </a:p>
        </p:txBody>
      </p:sp>
      <p:pic>
        <p:nvPicPr>
          <p:cNvPr id="1033" name="Picture 8" descr="uw_logo_small_redfont_partname.png"/>
          <p:cNvPicPr>
            <a:picLocks noChangeAspect="1"/>
          </p:cNvPicPr>
          <p:nvPr/>
        </p:nvPicPr>
        <p:blipFill>
          <a:blip r:embed="rId5"/>
          <a:srcRect/>
          <a:stretch>
            <a:fillRect/>
          </a:stretch>
        </p:blipFill>
        <p:spPr bwMode="auto">
          <a:xfrm>
            <a:off x="771525" y="6621463"/>
            <a:ext cx="1000125" cy="238125"/>
          </a:xfrm>
          <a:prstGeom prst="rect">
            <a:avLst/>
          </a:prstGeom>
          <a:noFill/>
          <a:ln w="9525">
            <a:noFill/>
            <a:miter lim="800000"/>
            <a:headEnd/>
            <a:tailEnd/>
          </a:ln>
        </p:spPr>
      </p:pic>
      <p:sp>
        <p:nvSpPr>
          <p:cNvPr id="10" name="TextBox 9"/>
          <p:cNvSpPr txBox="1"/>
          <p:nvPr userDrawn="1"/>
        </p:nvSpPr>
        <p:spPr>
          <a:xfrm>
            <a:off x="1828800" y="6629400"/>
            <a:ext cx="5486400" cy="215900"/>
          </a:xfrm>
          <a:prstGeom prst="rect">
            <a:avLst/>
          </a:prstGeom>
          <a:noFill/>
        </p:spPr>
        <p:txBody>
          <a:bodyPr>
            <a:spAutoFit/>
          </a:bodyPr>
          <a:lstStyle/>
          <a:p>
            <a:pPr algn="ctr">
              <a:defRPr/>
            </a:pPr>
            <a:r>
              <a:rPr lang="en-US" sz="800" i="0" dirty="0" smtClean="0"/>
              <a:t>Joint US-EU TTF Workshop – D. R. Smith –</a:t>
            </a:r>
            <a:r>
              <a:rPr lang="en-US" sz="800" i="0" baseline="0" dirty="0" smtClean="0"/>
              <a:t> April 6-9, 2011</a:t>
            </a:r>
            <a:endParaRPr lang="en-US" sz="800" i="0" dirty="0"/>
          </a:p>
        </p:txBody>
      </p:sp>
      <p:sp>
        <p:nvSpPr>
          <p:cNvPr id="11" name="Date Placeholder 10"/>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D42B72-0E3E-B04E-A139-A4F687F91ACA}" type="datetime1">
              <a:rPr lang="en-US" smtClean="0"/>
              <a:pPr/>
              <a:t>4/1/11</a:t>
            </a:fld>
            <a:endParaRPr lang="en-US"/>
          </a:p>
        </p:txBody>
      </p:sp>
      <p:sp>
        <p:nvSpPr>
          <p:cNvPr id="12" name="Footer Placeholder 1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3" name="Slide Number Placeholder 12"/>
          <p:cNvSpPr>
            <a:spLocks noGrp="1"/>
          </p:cNvSpPr>
          <p:nvPr>
            <p:ph type="sldNum" sz="quarter" idx="4"/>
          </p:nvPr>
        </p:nvSpPr>
        <p:spPr>
          <a:xfrm>
            <a:off x="8305800" y="6629400"/>
            <a:ext cx="838200" cy="228600"/>
          </a:xfrm>
          <a:prstGeom prst="rect">
            <a:avLst/>
          </a:prstGeom>
        </p:spPr>
        <p:txBody>
          <a:bodyPr vert="horz" lIns="91440" tIns="45720" rIns="91440" bIns="45720" rtlCol="0" anchor="ctr"/>
          <a:lstStyle>
            <a:lvl1pPr algn="r">
              <a:defRPr sz="1000">
                <a:solidFill>
                  <a:schemeClr val="accent2"/>
                </a:solidFill>
              </a:defRPr>
            </a:lvl1pPr>
          </a:lstStyle>
          <a:p>
            <a:fld id="{E5BC9F15-3064-614F-9CEE-40A58035196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ctr" rtl="0" eaLnBrk="0" fontAlgn="base" hangingPunct="0">
        <a:spcBef>
          <a:spcPct val="0"/>
        </a:spcBef>
        <a:spcAft>
          <a:spcPct val="0"/>
        </a:spcAft>
        <a:defRPr sz="2400" b="1">
          <a:solidFill>
            <a:schemeClr val="accent2"/>
          </a:solidFill>
          <a:latin typeface="+mj-lt"/>
          <a:ea typeface="ＭＳ Ｐゴシック" charset="-128"/>
          <a:cs typeface="ＭＳ Ｐゴシック" charset="-128"/>
        </a:defRPr>
      </a:lvl1pPr>
      <a:lvl2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2pPr>
      <a:lvl3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3pPr>
      <a:lvl4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4pPr>
      <a:lvl5pPr algn="ctr" rtl="0" eaLnBrk="0" fontAlgn="base" hangingPunct="0">
        <a:spcBef>
          <a:spcPct val="0"/>
        </a:spcBef>
        <a:spcAft>
          <a:spcPct val="0"/>
        </a:spcAft>
        <a:defRPr sz="2400" b="1">
          <a:solidFill>
            <a:schemeClr val="accent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2400" b="1">
          <a:solidFill>
            <a:schemeClr val="accent2"/>
          </a:solidFill>
          <a:latin typeface="Arial" charset="0"/>
        </a:defRPr>
      </a:lvl6pPr>
      <a:lvl7pPr marL="914400" algn="ctr" rtl="0" eaLnBrk="0" fontAlgn="base" hangingPunct="0">
        <a:spcBef>
          <a:spcPct val="0"/>
        </a:spcBef>
        <a:spcAft>
          <a:spcPct val="0"/>
        </a:spcAft>
        <a:defRPr sz="2400" b="1">
          <a:solidFill>
            <a:schemeClr val="accent2"/>
          </a:solidFill>
          <a:latin typeface="Arial" charset="0"/>
        </a:defRPr>
      </a:lvl7pPr>
      <a:lvl8pPr marL="1371600" algn="ctr" rtl="0" eaLnBrk="0" fontAlgn="base" hangingPunct="0">
        <a:spcBef>
          <a:spcPct val="0"/>
        </a:spcBef>
        <a:spcAft>
          <a:spcPct val="0"/>
        </a:spcAft>
        <a:defRPr sz="2400" b="1">
          <a:solidFill>
            <a:schemeClr val="accent2"/>
          </a:solidFill>
          <a:latin typeface="Arial" charset="0"/>
        </a:defRPr>
      </a:lvl8pPr>
      <a:lvl9pPr marL="1828800" algn="ctr"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accent2"/>
          </a:solidFill>
          <a:latin typeface="+mn-lt"/>
          <a:ea typeface="ＭＳ Ｐゴシック" charset="-128"/>
        </a:defRPr>
      </a:lvl2pPr>
      <a:lvl3pPr marL="1143000" indent="-228600" algn="l" rtl="0" eaLnBrk="0" fontAlgn="base" hangingPunct="0">
        <a:spcBef>
          <a:spcPct val="20000"/>
        </a:spcBef>
        <a:spcAft>
          <a:spcPct val="0"/>
        </a:spcAft>
        <a:buChar char="•"/>
        <a:defRPr>
          <a:solidFill>
            <a:srgbClr val="FF0000"/>
          </a:solidFill>
          <a:latin typeface="+mn-lt"/>
          <a:ea typeface="ＭＳ Ｐゴシック" charset="-128"/>
        </a:defRPr>
      </a:lvl3pPr>
      <a:lvl4pPr marL="1600200" indent="-228600" algn="l" rtl="0" eaLnBrk="0" fontAlgn="base" hangingPunct="0">
        <a:spcBef>
          <a:spcPct val="20000"/>
        </a:spcBef>
        <a:spcAft>
          <a:spcPct val="0"/>
        </a:spcAft>
        <a:buChar char="–"/>
        <a:defRPr sz="1600">
          <a:solidFill>
            <a:srgbClr val="009999"/>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4" Type="http://schemas.openxmlformats.org/officeDocument/2006/relationships/image" Target="../media/image4.png"/><Relationship Id="rId5" Type="http://schemas.openxmlformats.org/officeDocument/2006/relationships/image" Target="../media/image5.png"/><Relationship Id="rId7"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 Id="rId9" Type="http://schemas.openxmlformats.org/officeDocument/2006/relationships/image" Target="../media/image9.jpeg"/><Relationship Id="rId3" Type="http://schemas.openxmlformats.org/officeDocument/2006/relationships/image" Target="../media/image2.wmf"/><Relationship Id="rId6" Type="http://schemas.openxmlformats.org/officeDocument/2006/relationships/image" Target="../media/image6.jpeg"/></Relationships>
</file>

<file path=ppt/slides/_rels/slide10.xml.rels><?xml version="1.0" encoding="UTF-8" standalone="yes"?>
<Relationships xmlns="http://schemas.openxmlformats.org/package/2006/relationships"><Relationship Id="rId4"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1.xml"/><Relationship Id="rId3" Type="http://schemas.openxmlformats.org/officeDocument/2006/relationships/oleObject" Target="../embeddings/Microsoft_Equation2.bin"/></Relationships>
</file>

<file path=ppt/slides/_rels/slide11.xml.rels><?xml version="1.0" encoding="UTF-8" standalone="yes"?>
<Relationships xmlns="http://schemas.openxmlformats.org/package/2006/relationships"><Relationship Id="rId4" Type="http://schemas.openxmlformats.org/officeDocument/2006/relationships/oleObject" Target="../embeddings/Microsoft_Equation3.bin"/><Relationship Id="rId1" Type="http://schemas.openxmlformats.org/officeDocument/2006/relationships/vmlDrawing" Target="../drawings/vmlDrawing3.vml"/><Relationship Id="rId2" Type="http://schemas.openxmlformats.org/officeDocument/2006/relationships/slideLayout" Target="../slideLayouts/slideLayout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3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4" Type="http://schemas.openxmlformats.org/officeDocument/2006/relationships/image" Target="../media/image14.png"/><Relationship Id="rId1" Type="http://schemas.openxmlformats.org/officeDocument/2006/relationships/vmlDrawing" Target="../drawings/vmlDrawing1.vml"/><Relationship Id="rId2" Type="http://schemas.openxmlformats.org/officeDocument/2006/relationships/slideLayout" Target="../slideLayouts/slideLayout1.xml"/><Relationship Id="rId3" Type="http://schemas.openxmlformats.org/officeDocument/2006/relationships/image" Target="../media/image13.png"/><Relationship Id="rId5" Type="http://schemas.openxmlformats.org/officeDocument/2006/relationships/oleObject" Target="../embeddings/Microsoft_Equation1.bin"/></Relationships>
</file>

<file path=ppt/slides/_rels/slide5.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jpeg"/></Relationships>
</file>

<file path=ppt/slides/_rels/slide6.xml.rels><?xml version="1.0" encoding="UTF-8" standalone="yes"?>
<Relationships xmlns="http://schemas.openxmlformats.org/package/2006/relationships"><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3" Type="http://schemas.openxmlformats.org/officeDocument/2006/relationships/image" Target="../media/image1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 Id="rId5"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9" name="Picture 136"/>
          <p:cNvPicPr>
            <a:picLocks noChangeAspect="1" noChangeArrowheads="1"/>
          </p:cNvPicPr>
          <p:nvPr/>
        </p:nvPicPr>
        <p:blipFill>
          <a:blip r:embed="rId3"/>
          <a:srcRect/>
          <a:stretch>
            <a:fillRect/>
          </a:stretch>
        </p:blipFill>
        <p:spPr bwMode="auto">
          <a:xfrm>
            <a:off x="0" y="0"/>
            <a:ext cx="9144000" cy="838200"/>
          </a:xfrm>
          <a:prstGeom prst="rect">
            <a:avLst/>
          </a:prstGeom>
          <a:noFill/>
          <a:ln w="15875">
            <a:noFill/>
            <a:miter lim="800000"/>
            <a:headEnd/>
            <a:tailEnd/>
          </a:ln>
        </p:spPr>
      </p:pic>
      <p:cxnSp>
        <p:nvCxnSpPr>
          <p:cNvPr id="5122" name="Straight Connector 58"/>
          <p:cNvCxnSpPr>
            <a:cxnSpLocks noChangeShapeType="1"/>
          </p:cNvCxnSpPr>
          <p:nvPr/>
        </p:nvCxnSpPr>
        <p:spPr bwMode="auto">
          <a:xfrm>
            <a:off x="0" y="0"/>
            <a:ext cx="914400" cy="0"/>
          </a:xfrm>
          <a:prstGeom prst="line">
            <a:avLst/>
          </a:prstGeom>
          <a:noFill/>
          <a:ln w="0">
            <a:solidFill>
              <a:srgbClr val="FBFFFF"/>
            </a:solidFill>
            <a:round/>
            <a:headEnd/>
            <a:tailEnd/>
          </a:ln>
        </p:spPr>
      </p:cxnSp>
      <p:cxnSp>
        <p:nvCxnSpPr>
          <p:cNvPr id="5123" name="Straight Connector 2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24" name="Line 150"/>
          <p:cNvSpPr>
            <a:spLocks noChangeShapeType="1"/>
          </p:cNvSpPr>
          <p:nvPr/>
        </p:nvSpPr>
        <p:spPr bwMode="auto">
          <a:xfrm>
            <a:off x="0" y="0"/>
            <a:ext cx="914400" cy="0"/>
          </a:xfrm>
          <a:prstGeom prst="line">
            <a:avLst/>
          </a:prstGeom>
          <a:noFill/>
          <a:ln w="0">
            <a:solidFill>
              <a:srgbClr val="FBFFFF"/>
            </a:solidFill>
            <a:round/>
            <a:headEnd/>
            <a:tailEnd/>
          </a:ln>
        </p:spPr>
        <p:txBody>
          <a:bodyPr wrap="none" lIns="0" tIns="0" rIns="0" bIns="0" anchor="ctr">
            <a:prstTxWarp prst="textNoShape">
              <a:avLst/>
            </a:prstTxWarp>
          </a:bodyPr>
          <a:lstStyle/>
          <a:p>
            <a:endParaRPr lang="en-US"/>
          </a:p>
        </p:txBody>
      </p:sp>
      <p:cxnSp>
        <p:nvCxnSpPr>
          <p:cNvPr id="5125" name="Straight Connector 2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26" name="Line 131"/>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27" name="Straight Connector 2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1525762" name="Rectangle 2"/>
          <p:cNvSpPr>
            <a:spLocks noChangeArrowheads="1"/>
          </p:cNvSpPr>
          <p:nvPr/>
        </p:nvSpPr>
        <p:spPr bwMode="auto">
          <a:xfrm>
            <a:off x="152400" y="910417"/>
            <a:ext cx="8839200" cy="932307"/>
          </a:xfrm>
          <a:prstGeom prst="rect">
            <a:avLst/>
          </a:prstGeom>
          <a:noFill/>
          <a:ln w="9525">
            <a:noFill/>
            <a:miter lim="800000"/>
            <a:headEnd/>
            <a:tailEnd/>
          </a:ln>
          <a:effectLst/>
        </p:spPr>
        <p:txBody>
          <a:bodyPr anchor="ctr">
            <a:prstTxWarp prst="textNoShape">
              <a:avLst/>
            </a:prstTxWarp>
            <a:spAutoFit/>
          </a:bodyPr>
          <a:lstStyle/>
          <a:p>
            <a:pPr algn="ctr" eaLnBrk="0" hangingPunct="0">
              <a:lnSpc>
                <a:spcPct val="110000"/>
              </a:lnSpc>
              <a:spcAft>
                <a:spcPts val="0"/>
              </a:spcAft>
              <a:defRPr/>
            </a:pPr>
            <a:r>
              <a:rPr lang="en-US" sz="2500" i="0" dirty="0" smtClean="0">
                <a:solidFill>
                  <a:schemeClr val="accent2"/>
                </a:solidFill>
                <a:effectLst>
                  <a:outerShdw blurRad="38100" dist="38100" dir="2700000" algn="tl">
                    <a:srgbClr val="DDDDDD"/>
                  </a:outerShdw>
                </a:effectLst>
                <a:latin typeface="Arial" charset="0"/>
                <a:ea typeface="ＭＳ Ｐゴシック" charset="-128"/>
                <a:cs typeface="ＭＳ Ｐゴシック" charset="-128"/>
              </a:rPr>
              <a:t>Density fluctuation measurements from the NSTX</a:t>
            </a:r>
          </a:p>
          <a:p>
            <a:pPr algn="ctr" eaLnBrk="0" hangingPunct="0">
              <a:lnSpc>
                <a:spcPct val="110000"/>
              </a:lnSpc>
              <a:spcAft>
                <a:spcPts val="0"/>
              </a:spcAft>
              <a:defRPr/>
            </a:pPr>
            <a:r>
              <a:rPr lang="en-US" sz="2500" i="0" dirty="0" smtClean="0">
                <a:solidFill>
                  <a:schemeClr val="accent2"/>
                </a:solidFill>
                <a:effectLst>
                  <a:outerShdw blurRad="38100" dist="38100" dir="2700000" algn="tl">
                    <a:srgbClr val="DDDDDD"/>
                  </a:outerShdw>
                </a:effectLst>
                <a:latin typeface="Arial" charset="0"/>
                <a:ea typeface="ＭＳ Ｐゴシック" charset="-128"/>
                <a:cs typeface="ＭＳ Ｐゴシック" charset="-128"/>
              </a:rPr>
              <a:t>Beam Emission Spectroscopy (BES) diagnostic system</a:t>
            </a:r>
          </a:p>
        </p:txBody>
      </p:sp>
      <p:cxnSp>
        <p:nvCxnSpPr>
          <p:cNvPr id="5129" name="Straight Connector 2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30" name="Line 132"/>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31" name="Straight Connector 2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32" name="Text Box 9"/>
          <p:cNvSpPr txBox="1">
            <a:spLocks noChangeArrowheads="1"/>
          </p:cNvSpPr>
          <p:nvPr/>
        </p:nvSpPr>
        <p:spPr bwMode="auto">
          <a:xfrm>
            <a:off x="1524000" y="2063040"/>
            <a:ext cx="6019800" cy="1123384"/>
          </a:xfrm>
          <a:prstGeom prst="rect">
            <a:avLst/>
          </a:prstGeom>
          <a:noFill/>
          <a:ln w="9525">
            <a:noFill/>
            <a:miter lim="800000"/>
            <a:headEnd/>
            <a:tailEnd/>
          </a:ln>
        </p:spPr>
        <p:txBody>
          <a:bodyPr wrap="square">
            <a:prstTxWarp prst="textNoShape">
              <a:avLst/>
            </a:prstTxWarp>
            <a:spAutoFit/>
          </a:bodyPr>
          <a:lstStyle/>
          <a:p>
            <a:pPr algn="ctr">
              <a:spcAft>
                <a:spcPts val="600"/>
              </a:spcAft>
            </a:pPr>
            <a:r>
              <a:rPr lang="en-US" sz="1700" b="0" i="0" dirty="0" smtClean="0">
                <a:solidFill>
                  <a:schemeClr val="tx1"/>
                </a:solidFill>
                <a:latin typeface="Arial" charset="0"/>
              </a:rPr>
              <a:t>D. </a:t>
            </a:r>
            <a:r>
              <a:rPr lang="en-US" sz="1700" b="0" i="0" dirty="0">
                <a:solidFill>
                  <a:schemeClr val="tx1"/>
                </a:solidFill>
                <a:latin typeface="Arial" charset="0"/>
              </a:rPr>
              <a:t>R. </a:t>
            </a:r>
            <a:r>
              <a:rPr lang="en-US" sz="1700" b="0" i="0" dirty="0" smtClean="0">
                <a:solidFill>
                  <a:schemeClr val="tx1"/>
                </a:solidFill>
                <a:latin typeface="Arial" charset="0"/>
              </a:rPr>
              <a:t>Smith</a:t>
            </a:r>
            <a:r>
              <a:rPr lang="en-US" sz="1700" b="0" i="0" baseline="30000" dirty="0" smtClean="0">
                <a:solidFill>
                  <a:schemeClr val="tx1"/>
                </a:solidFill>
                <a:latin typeface="Arial" charset="0"/>
              </a:rPr>
              <a:t>1</a:t>
            </a:r>
            <a:r>
              <a:rPr lang="en-US" sz="1700" b="0" i="0" dirty="0" smtClean="0">
                <a:solidFill>
                  <a:schemeClr val="tx1"/>
                </a:solidFill>
                <a:latin typeface="Arial" charset="0"/>
              </a:rPr>
              <a:t>, R. J. Fonck</a:t>
            </a:r>
            <a:r>
              <a:rPr lang="en-US" sz="1700" b="0" i="0" baseline="30000" dirty="0" smtClean="0">
                <a:solidFill>
                  <a:schemeClr val="tx1"/>
                </a:solidFill>
                <a:latin typeface="Arial" charset="0"/>
              </a:rPr>
              <a:t>1</a:t>
            </a:r>
            <a:r>
              <a:rPr lang="en-US" sz="1700" b="0" i="0" dirty="0" smtClean="0">
                <a:solidFill>
                  <a:schemeClr val="tx1"/>
                </a:solidFill>
                <a:latin typeface="Arial" charset="0"/>
              </a:rPr>
              <a:t>, G. R. McKee</a:t>
            </a:r>
            <a:r>
              <a:rPr lang="en-US" sz="1700" b="0" i="0" baseline="30000" dirty="0" smtClean="0">
                <a:solidFill>
                  <a:schemeClr val="tx1"/>
                </a:solidFill>
                <a:latin typeface="Arial" charset="0"/>
              </a:rPr>
              <a:t>1</a:t>
            </a:r>
            <a:r>
              <a:rPr lang="en-US" sz="1700" b="0" i="0" dirty="0" smtClean="0">
                <a:solidFill>
                  <a:schemeClr val="tx1"/>
                </a:solidFill>
                <a:latin typeface="Arial" charset="0"/>
              </a:rPr>
              <a:t>, D</a:t>
            </a:r>
            <a:r>
              <a:rPr lang="en-US" sz="1700" b="0" i="0" dirty="0" smtClean="0">
                <a:solidFill>
                  <a:schemeClr val="tx1"/>
                </a:solidFill>
                <a:latin typeface="Arial" charset="0"/>
              </a:rPr>
              <a:t>.</a:t>
            </a:r>
            <a:r>
              <a:rPr lang="en-US" sz="1700" b="0" i="0" dirty="0" smtClean="0">
                <a:solidFill>
                  <a:schemeClr val="tx1"/>
                </a:solidFill>
                <a:latin typeface="Arial" charset="0"/>
              </a:rPr>
              <a:t> S. Thompson</a:t>
            </a:r>
            <a:r>
              <a:rPr lang="en-US" sz="1700" b="0" i="0" baseline="30000" dirty="0" smtClean="0">
                <a:solidFill>
                  <a:schemeClr val="tx1"/>
                </a:solidFill>
                <a:latin typeface="Arial" charset="0"/>
              </a:rPr>
              <a:t>1</a:t>
            </a:r>
            <a:r>
              <a:rPr lang="en-US" sz="1700" b="0" i="0" dirty="0" smtClean="0">
                <a:solidFill>
                  <a:schemeClr val="tx1"/>
                </a:solidFill>
                <a:latin typeface="Arial" charset="0"/>
              </a:rPr>
              <a:t>, I</a:t>
            </a:r>
            <a:r>
              <a:rPr lang="en-US" sz="1700" b="0" i="0" dirty="0" smtClean="0">
                <a:solidFill>
                  <a:schemeClr val="tx1"/>
                </a:solidFill>
                <a:latin typeface="Arial" charset="0"/>
              </a:rPr>
              <a:t>. U. Uzun-Kaymak</a:t>
            </a:r>
            <a:r>
              <a:rPr lang="en-US" sz="1700" b="0" i="0" baseline="30000" dirty="0" smtClean="0">
                <a:solidFill>
                  <a:schemeClr val="tx1"/>
                </a:solidFill>
                <a:latin typeface="Arial" charset="0"/>
              </a:rPr>
              <a:t>1</a:t>
            </a:r>
            <a:r>
              <a:rPr lang="en-US" sz="1700" b="0" i="0" dirty="0" smtClean="0">
                <a:solidFill>
                  <a:schemeClr val="tx1"/>
                </a:solidFill>
                <a:latin typeface="Arial" charset="0"/>
              </a:rPr>
              <a:t>, and </a:t>
            </a:r>
            <a:r>
              <a:rPr lang="en-US" sz="1700" b="0" i="0" dirty="0" smtClean="0">
                <a:solidFill>
                  <a:schemeClr val="tx1"/>
                </a:solidFill>
                <a:latin typeface="Arial" charset="0"/>
              </a:rPr>
              <a:t>B. C. Stratton</a:t>
            </a:r>
            <a:r>
              <a:rPr lang="en-US" sz="1700" b="0" i="0" baseline="30000" dirty="0" smtClean="0">
                <a:solidFill>
                  <a:schemeClr val="tx1"/>
                </a:solidFill>
                <a:latin typeface="Arial" charset="0"/>
              </a:rPr>
              <a:t>2</a:t>
            </a:r>
          </a:p>
          <a:p>
            <a:pPr algn="ctr"/>
            <a:r>
              <a:rPr lang="en-US" sz="1400" b="0" baseline="30000" dirty="0" smtClean="0">
                <a:solidFill>
                  <a:srgbClr val="000000"/>
                </a:solidFill>
                <a:latin typeface="Arial" charset="0"/>
              </a:rPr>
              <a:t>1</a:t>
            </a:r>
            <a:r>
              <a:rPr lang="en-US" sz="1400" b="0" dirty="0" smtClean="0">
                <a:solidFill>
                  <a:srgbClr val="000000"/>
                </a:solidFill>
                <a:latin typeface="Arial" charset="0"/>
              </a:rPr>
              <a:t>University </a:t>
            </a:r>
            <a:r>
              <a:rPr lang="en-US" sz="1400" b="0" dirty="0">
                <a:solidFill>
                  <a:srgbClr val="000000"/>
                </a:solidFill>
                <a:latin typeface="Arial" charset="0"/>
              </a:rPr>
              <a:t>of Wisconsin-</a:t>
            </a:r>
            <a:r>
              <a:rPr lang="en-US" sz="1400" b="0" dirty="0" smtClean="0">
                <a:solidFill>
                  <a:srgbClr val="000000"/>
                </a:solidFill>
                <a:latin typeface="Arial" charset="0"/>
              </a:rPr>
              <a:t>Madison</a:t>
            </a:r>
          </a:p>
          <a:p>
            <a:pPr algn="ctr"/>
            <a:r>
              <a:rPr lang="en-US" sz="1400" b="0" baseline="30000" dirty="0" smtClean="0">
                <a:solidFill>
                  <a:srgbClr val="000000"/>
                </a:solidFill>
                <a:latin typeface="Arial" charset="0"/>
              </a:rPr>
              <a:t>2</a:t>
            </a:r>
            <a:r>
              <a:rPr lang="en-US" sz="1400" b="0" dirty="0" smtClean="0">
                <a:solidFill>
                  <a:srgbClr val="000000"/>
                </a:solidFill>
                <a:latin typeface="Arial" charset="0"/>
              </a:rPr>
              <a:t>PPPL</a:t>
            </a:r>
          </a:p>
        </p:txBody>
      </p:sp>
      <p:cxnSp>
        <p:nvCxnSpPr>
          <p:cNvPr id="5133" name="Straight Connector 3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34" name="Line 13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35" name="Straight Connector 31"/>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5136" name="Straight Connector 3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37" name="Line 13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38" name="Straight Connector 33"/>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39" name="Line 13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40" name="Straight Connector 3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41" name="Line 139"/>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42" name="Straight Connector 35"/>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43" name="Line 143"/>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44" name="Straight Connector 36"/>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45" name="Line 144"/>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46" name="Straight Connector 37"/>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47" name="Line 145"/>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48" name="Straight Connector 38"/>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49" name="Line 146"/>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50" name="Straight Connector 39"/>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5152" name="Straight Connector 40"/>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53" name="Line 147"/>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54" name="Straight Connector 41"/>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5156" name="Straight Connector 42"/>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57" name="Line 148"/>
          <p:cNvSpPr>
            <a:spLocks noChangeShapeType="1"/>
          </p:cNvSpPr>
          <p:nvPr/>
        </p:nvSpPr>
        <p:spPr bwMode="auto">
          <a:xfrm>
            <a:off x="0" y="0"/>
            <a:ext cx="457200" cy="0"/>
          </a:xfrm>
          <a:prstGeom prst="line">
            <a:avLst/>
          </a:prstGeom>
          <a:noFill/>
          <a:ln w="0">
            <a:solidFill>
              <a:srgbClr val="FEFFFF"/>
            </a:solidFill>
            <a:round/>
            <a:headEnd/>
            <a:tailEnd/>
          </a:ln>
        </p:spPr>
        <p:txBody>
          <a:bodyPr wrap="none" lIns="0" tIns="0" rIns="0" bIns="0" anchor="ctr">
            <a:prstTxWarp prst="textNoShape">
              <a:avLst/>
            </a:prstTxWarp>
          </a:bodyPr>
          <a:lstStyle/>
          <a:p>
            <a:endParaRPr lang="en-US"/>
          </a:p>
        </p:txBody>
      </p:sp>
      <p:cxnSp>
        <p:nvCxnSpPr>
          <p:cNvPr id="5158" name="Straight Connector 43"/>
          <p:cNvCxnSpPr>
            <a:cxnSpLocks noChangeShapeType="1"/>
          </p:cNvCxnSpPr>
          <p:nvPr/>
        </p:nvCxnSpPr>
        <p:spPr bwMode="auto">
          <a:xfrm>
            <a:off x="0" y="0"/>
            <a:ext cx="457200" cy="0"/>
          </a:xfrm>
          <a:prstGeom prst="line">
            <a:avLst/>
          </a:prstGeom>
          <a:noFill/>
          <a:ln w="0">
            <a:solidFill>
              <a:srgbClr val="FEFFFF"/>
            </a:solidFill>
            <a:round/>
            <a:headEnd/>
            <a:tailEnd/>
          </a:ln>
        </p:spPr>
      </p:cxnSp>
      <p:cxnSp>
        <p:nvCxnSpPr>
          <p:cNvPr id="5160" name="Straight Connector 4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61" name="Line 149"/>
          <p:cNvSpPr>
            <a:spLocks noChangeShapeType="1"/>
          </p:cNvSpPr>
          <p:nvPr/>
        </p:nvSpPr>
        <p:spPr bwMode="auto">
          <a:xfrm>
            <a:off x="0" y="0"/>
            <a:ext cx="0" cy="457200"/>
          </a:xfrm>
          <a:prstGeom prst="line">
            <a:avLst/>
          </a:prstGeom>
          <a:noFill/>
          <a:ln w="0">
            <a:solidFill>
              <a:srgbClr val="FDFFFF"/>
            </a:solidFill>
            <a:round/>
            <a:headEnd/>
            <a:tailEnd/>
          </a:ln>
        </p:spPr>
        <p:txBody>
          <a:bodyPr wrap="none" lIns="0" tIns="0" rIns="0" bIns="0" anchor="ctr">
            <a:prstTxWarp prst="textNoShape">
              <a:avLst/>
            </a:prstTxWarp>
          </a:bodyPr>
          <a:lstStyle/>
          <a:p>
            <a:endParaRPr lang="en-US"/>
          </a:p>
        </p:txBody>
      </p:sp>
      <p:cxnSp>
        <p:nvCxnSpPr>
          <p:cNvPr id="5162" name="Straight Connector 45"/>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5163" name="Picture 48" descr="ppi221.tmp"/>
          <p:cNvPicPr>
            <a:picLocks/>
          </p:cNvPicPr>
          <p:nvPr/>
        </p:nvPicPr>
        <p:blipFill>
          <a:blip r:embed="rId4"/>
          <a:srcRect/>
          <a:stretch>
            <a:fillRect/>
          </a:stretch>
        </p:blipFill>
        <p:spPr bwMode="auto">
          <a:xfrm>
            <a:off x="76200" y="1981200"/>
            <a:ext cx="1333500" cy="4794250"/>
          </a:xfrm>
          <a:prstGeom prst="rect">
            <a:avLst/>
          </a:prstGeom>
          <a:noFill/>
          <a:ln w="9525">
            <a:noFill/>
            <a:miter lim="800000"/>
            <a:headEnd/>
            <a:tailEnd/>
          </a:ln>
        </p:spPr>
      </p:pic>
      <p:cxnSp>
        <p:nvCxnSpPr>
          <p:cNvPr id="5164" name="Straight Connector 49"/>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65" name="Text Box 152"/>
          <p:cNvSpPr txBox="1">
            <a:spLocks noChangeArrowheads="1"/>
          </p:cNvSpPr>
          <p:nvPr/>
        </p:nvSpPr>
        <p:spPr bwMode="auto">
          <a:xfrm>
            <a:off x="38100" y="1987550"/>
            <a:ext cx="1333500" cy="4794250"/>
          </a:xfrm>
          <a:prstGeom prst="rect">
            <a:avLst/>
          </a:prstGeom>
          <a:noFill/>
          <a:ln w="12700">
            <a:noFill/>
            <a:miter lim="800000"/>
            <a:headEnd/>
            <a:tailEnd/>
          </a:ln>
        </p:spPr>
        <p:txBody>
          <a:bodyPr lIns="91429" tIns="45714" rIns="91429" bIns="45714">
            <a:prstTxWarp prst="textNoShape">
              <a:avLst/>
            </a:prstTxWarp>
            <a:spAutoFit/>
          </a:bodyPr>
          <a:lstStyle/>
          <a:p>
            <a:pPr eaLnBrk="0" hangingPunct="0">
              <a:spcBef>
                <a:spcPct val="5000"/>
              </a:spcBef>
              <a:spcAft>
                <a:spcPct val="5000"/>
              </a:spcAft>
            </a:pPr>
            <a:r>
              <a:rPr lang="en-US" sz="900">
                <a:solidFill>
                  <a:srgbClr val="0000FF"/>
                </a:solidFill>
                <a:latin typeface="Arial" charset="0"/>
              </a:rPr>
              <a:t>College W&amp;M</a:t>
            </a:r>
          </a:p>
          <a:p>
            <a:pPr eaLnBrk="0" hangingPunct="0">
              <a:spcBef>
                <a:spcPct val="5000"/>
              </a:spcBef>
              <a:spcAft>
                <a:spcPct val="5000"/>
              </a:spcAft>
            </a:pPr>
            <a:r>
              <a:rPr lang="en-US" sz="900">
                <a:solidFill>
                  <a:srgbClr val="0000FF"/>
                </a:solidFill>
                <a:latin typeface="Arial" charset="0"/>
              </a:rPr>
              <a:t>Colorado Sch Mines</a:t>
            </a:r>
          </a:p>
          <a:p>
            <a:pPr eaLnBrk="0" hangingPunct="0">
              <a:spcBef>
                <a:spcPct val="5000"/>
              </a:spcBef>
              <a:spcAft>
                <a:spcPct val="5000"/>
              </a:spcAft>
            </a:pPr>
            <a:r>
              <a:rPr lang="en-US" sz="900">
                <a:solidFill>
                  <a:srgbClr val="0000FF"/>
                </a:solidFill>
                <a:latin typeface="Arial" charset="0"/>
              </a:rPr>
              <a:t>Columbia U</a:t>
            </a:r>
          </a:p>
          <a:p>
            <a:pPr eaLnBrk="0" hangingPunct="0">
              <a:spcBef>
                <a:spcPct val="5000"/>
              </a:spcBef>
              <a:spcAft>
                <a:spcPct val="5000"/>
              </a:spcAft>
            </a:pPr>
            <a:r>
              <a:rPr lang="en-US" sz="900">
                <a:solidFill>
                  <a:srgbClr val="0000FF"/>
                </a:solidFill>
                <a:latin typeface="Arial" charset="0"/>
              </a:rPr>
              <a:t>CompX</a:t>
            </a:r>
          </a:p>
          <a:p>
            <a:pPr eaLnBrk="0" hangingPunct="0">
              <a:spcBef>
                <a:spcPct val="5000"/>
              </a:spcBef>
              <a:spcAft>
                <a:spcPct val="5000"/>
              </a:spcAft>
            </a:pPr>
            <a:r>
              <a:rPr lang="en-US" sz="900">
                <a:solidFill>
                  <a:srgbClr val="0000FF"/>
                </a:solidFill>
                <a:latin typeface="Arial" charset="0"/>
              </a:rPr>
              <a:t>General Atomics</a:t>
            </a:r>
          </a:p>
          <a:p>
            <a:pPr eaLnBrk="0" hangingPunct="0">
              <a:spcBef>
                <a:spcPct val="5000"/>
              </a:spcBef>
              <a:spcAft>
                <a:spcPct val="5000"/>
              </a:spcAft>
            </a:pPr>
            <a:r>
              <a:rPr lang="en-US" sz="900">
                <a:solidFill>
                  <a:srgbClr val="0000FF"/>
                </a:solidFill>
                <a:latin typeface="Arial" charset="0"/>
              </a:rPr>
              <a:t>INL</a:t>
            </a:r>
          </a:p>
          <a:p>
            <a:pPr eaLnBrk="0" hangingPunct="0">
              <a:spcBef>
                <a:spcPct val="5000"/>
              </a:spcBef>
              <a:spcAft>
                <a:spcPct val="5000"/>
              </a:spcAft>
            </a:pPr>
            <a:r>
              <a:rPr lang="en-US" sz="900">
                <a:solidFill>
                  <a:srgbClr val="0000FF"/>
                </a:solidFill>
                <a:latin typeface="Arial" charset="0"/>
              </a:rPr>
              <a:t>Johns Hopkins U</a:t>
            </a:r>
          </a:p>
          <a:p>
            <a:pPr eaLnBrk="0" hangingPunct="0">
              <a:spcBef>
                <a:spcPct val="5000"/>
              </a:spcBef>
              <a:spcAft>
                <a:spcPct val="5000"/>
              </a:spcAft>
            </a:pPr>
            <a:r>
              <a:rPr lang="en-US" sz="900">
                <a:solidFill>
                  <a:srgbClr val="0000FF"/>
                </a:solidFill>
                <a:latin typeface="Arial" charset="0"/>
              </a:rPr>
              <a:t>LANL</a:t>
            </a:r>
          </a:p>
          <a:p>
            <a:pPr eaLnBrk="0" hangingPunct="0">
              <a:spcBef>
                <a:spcPct val="5000"/>
              </a:spcBef>
              <a:spcAft>
                <a:spcPct val="5000"/>
              </a:spcAft>
            </a:pPr>
            <a:r>
              <a:rPr lang="en-US" sz="900">
                <a:solidFill>
                  <a:srgbClr val="0000FF"/>
                </a:solidFill>
                <a:latin typeface="Arial" charset="0"/>
              </a:rPr>
              <a:t>LLNL</a:t>
            </a:r>
          </a:p>
          <a:p>
            <a:pPr eaLnBrk="0" hangingPunct="0">
              <a:spcBef>
                <a:spcPct val="5000"/>
              </a:spcBef>
              <a:spcAft>
                <a:spcPct val="5000"/>
              </a:spcAft>
            </a:pPr>
            <a:r>
              <a:rPr lang="en-US" sz="900">
                <a:solidFill>
                  <a:srgbClr val="0000FF"/>
                </a:solidFill>
                <a:latin typeface="Arial" charset="0"/>
              </a:rPr>
              <a:t>Lodestar</a:t>
            </a:r>
          </a:p>
          <a:p>
            <a:pPr eaLnBrk="0" hangingPunct="0">
              <a:spcBef>
                <a:spcPct val="5000"/>
              </a:spcBef>
              <a:spcAft>
                <a:spcPct val="5000"/>
              </a:spcAft>
            </a:pPr>
            <a:r>
              <a:rPr lang="en-US" sz="900">
                <a:solidFill>
                  <a:srgbClr val="0000FF"/>
                </a:solidFill>
                <a:latin typeface="Arial" charset="0"/>
              </a:rPr>
              <a:t>MIT</a:t>
            </a:r>
          </a:p>
          <a:p>
            <a:pPr eaLnBrk="0" hangingPunct="0">
              <a:spcBef>
                <a:spcPct val="5000"/>
              </a:spcBef>
              <a:spcAft>
                <a:spcPct val="5000"/>
              </a:spcAft>
            </a:pPr>
            <a:r>
              <a:rPr lang="en-US" sz="900">
                <a:solidFill>
                  <a:srgbClr val="0000FF"/>
                </a:solidFill>
                <a:latin typeface="Arial" charset="0"/>
              </a:rPr>
              <a:t>Nova Photonics</a:t>
            </a:r>
          </a:p>
          <a:p>
            <a:pPr eaLnBrk="0" hangingPunct="0">
              <a:spcBef>
                <a:spcPct val="5000"/>
              </a:spcBef>
              <a:spcAft>
                <a:spcPct val="5000"/>
              </a:spcAft>
            </a:pPr>
            <a:r>
              <a:rPr lang="en-US" sz="900">
                <a:solidFill>
                  <a:srgbClr val="0000FF"/>
                </a:solidFill>
                <a:latin typeface="Arial" charset="0"/>
              </a:rPr>
              <a:t>New York U</a:t>
            </a:r>
          </a:p>
          <a:p>
            <a:pPr eaLnBrk="0" hangingPunct="0">
              <a:spcBef>
                <a:spcPct val="5000"/>
              </a:spcBef>
              <a:spcAft>
                <a:spcPct val="5000"/>
              </a:spcAft>
            </a:pPr>
            <a:r>
              <a:rPr lang="en-US" sz="900">
                <a:solidFill>
                  <a:srgbClr val="0000FF"/>
                </a:solidFill>
                <a:latin typeface="Arial" charset="0"/>
              </a:rPr>
              <a:t>Old Dominion U</a:t>
            </a:r>
          </a:p>
          <a:p>
            <a:pPr eaLnBrk="0" hangingPunct="0">
              <a:spcBef>
                <a:spcPct val="5000"/>
              </a:spcBef>
              <a:spcAft>
                <a:spcPct val="5000"/>
              </a:spcAft>
            </a:pPr>
            <a:r>
              <a:rPr lang="en-US" sz="900">
                <a:solidFill>
                  <a:srgbClr val="0000FF"/>
                </a:solidFill>
                <a:latin typeface="Arial" charset="0"/>
              </a:rPr>
              <a:t>ORNL</a:t>
            </a:r>
          </a:p>
          <a:p>
            <a:pPr eaLnBrk="0" hangingPunct="0">
              <a:spcBef>
                <a:spcPct val="5000"/>
              </a:spcBef>
              <a:spcAft>
                <a:spcPct val="5000"/>
              </a:spcAft>
            </a:pPr>
            <a:r>
              <a:rPr lang="en-US" sz="900">
                <a:solidFill>
                  <a:srgbClr val="0000FF"/>
                </a:solidFill>
                <a:latin typeface="Arial" charset="0"/>
              </a:rPr>
              <a:t>PPPL</a:t>
            </a:r>
          </a:p>
          <a:p>
            <a:pPr eaLnBrk="0" hangingPunct="0">
              <a:spcBef>
                <a:spcPct val="5000"/>
              </a:spcBef>
              <a:spcAft>
                <a:spcPct val="5000"/>
              </a:spcAft>
            </a:pPr>
            <a:r>
              <a:rPr lang="en-US" sz="900">
                <a:solidFill>
                  <a:srgbClr val="0000FF"/>
                </a:solidFill>
                <a:latin typeface="Arial" charset="0"/>
              </a:rPr>
              <a:t>PSI</a:t>
            </a:r>
          </a:p>
          <a:p>
            <a:pPr eaLnBrk="0" hangingPunct="0">
              <a:spcBef>
                <a:spcPct val="5000"/>
              </a:spcBef>
              <a:spcAft>
                <a:spcPct val="5000"/>
              </a:spcAft>
            </a:pPr>
            <a:r>
              <a:rPr lang="en-US" sz="900">
                <a:solidFill>
                  <a:srgbClr val="0000FF"/>
                </a:solidFill>
                <a:latin typeface="Arial" charset="0"/>
              </a:rPr>
              <a:t>Princeton U</a:t>
            </a:r>
          </a:p>
          <a:p>
            <a:pPr eaLnBrk="0" hangingPunct="0">
              <a:spcBef>
                <a:spcPct val="5000"/>
              </a:spcBef>
              <a:spcAft>
                <a:spcPct val="5000"/>
              </a:spcAft>
            </a:pPr>
            <a:r>
              <a:rPr lang="en-US" sz="900">
                <a:solidFill>
                  <a:srgbClr val="0000FF"/>
                </a:solidFill>
                <a:latin typeface="Arial" charset="0"/>
              </a:rPr>
              <a:t>Purdue U</a:t>
            </a:r>
          </a:p>
          <a:p>
            <a:pPr eaLnBrk="0" hangingPunct="0">
              <a:spcBef>
                <a:spcPct val="5000"/>
              </a:spcBef>
              <a:spcAft>
                <a:spcPct val="5000"/>
              </a:spcAft>
            </a:pPr>
            <a:r>
              <a:rPr lang="en-US" sz="900">
                <a:solidFill>
                  <a:srgbClr val="0000FF"/>
                </a:solidFill>
                <a:latin typeface="Arial" charset="0"/>
              </a:rPr>
              <a:t>SNL</a:t>
            </a:r>
          </a:p>
          <a:p>
            <a:pPr eaLnBrk="0" hangingPunct="0">
              <a:spcBef>
                <a:spcPct val="5000"/>
              </a:spcBef>
              <a:spcAft>
                <a:spcPct val="5000"/>
              </a:spcAft>
            </a:pPr>
            <a:r>
              <a:rPr lang="en-US" sz="900">
                <a:solidFill>
                  <a:srgbClr val="0000FF"/>
                </a:solidFill>
                <a:latin typeface="Arial" charset="0"/>
              </a:rPr>
              <a:t>Think Tank, Inc.</a:t>
            </a:r>
          </a:p>
          <a:p>
            <a:pPr eaLnBrk="0" hangingPunct="0">
              <a:spcBef>
                <a:spcPct val="5000"/>
              </a:spcBef>
              <a:spcAft>
                <a:spcPct val="5000"/>
              </a:spcAft>
            </a:pPr>
            <a:r>
              <a:rPr lang="en-US" sz="900">
                <a:solidFill>
                  <a:srgbClr val="0000FF"/>
                </a:solidFill>
                <a:latin typeface="Arial" charset="0"/>
              </a:rPr>
              <a:t>UC Davis</a:t>
            </a:r>
          </a:p>
          <a:p>
            <a:pPr eaLnBrk="0" hangingPunct="0">
              <a:spcBef>
                <a:spcPct val="5000"/>
              </a:spcBef>
              <a:spcAft>
                <a:spcPct val="5000"/>
              </a:spcAft>
            </a:pPr>
            <a:r>
              <a:rPr lang="en-US" sz="900">
                <a:solidFill>
                  <a:srgbClr val="0000FF"/>
                </a:solidFill>
                <a:latin typeface="Arial" charset="0"/>
              </a:rPr>
              <a:t>UC Irvine</a:t>
            </a:r>
          </a:p>
          <a:p>
            <a:pPr eaLnBrk="0" hangingPunct="0">
              <a:spcBef>
                <a:spcPct val="5000"/>
              </a:spcBef>
              <a:spcAft>
                <a:spcPct val="5000"/>
              </a:spcAft>
            </a:pPr>
            <a:r>
              <a:rPr lang="en-US" sz="900">
                <a:solidFill>
                  <a:srgbClr val="0000FF"/>
                </a:solidFill>
                <a:latin typeface="Arial" charset="0"/>
              </a:rPr>
              <a:t>UCLA</a:t>
            </a:r>
          </a:p>
          <a:p>
            <a:pPr eaLnBrk="0" hangingPunct="0">
              <a:spcBef>
                <a:spcPct val="5000"/>
              </a:spcBef>
              <a:spcAft>
                <a:spcPct val="5000"/>
              </a:spcAft>
            </a:pPr>
            <a:r>
              <a:rPr lang="en-US" sz="900">
                <a:solidFill>
                  <a:srgbClr val="0000FF"/>
                </a:solidFill>
                <a:latin typeface="Arial" charset="0"/>
              </a:rPr>
              <a:t>UCSD</a:t>
            </a:r>
          </a:p>
          <a:p>
            <a:pPr eaLnBrk="0" hangingPunct="0">
              <a:spcBef>
                <a:spcPct val="5000"/>
              </a:spcBef>
              <a:spcAft>
                <a:spcPct val="5000"/>
              </a:spcAft>
            </a:pPr>
            <a:r>
              <a:rPr lang="en-US" sz="900">
                <a:solidFill>
                  <a:srgbClr val="0000FF"/>
                </a:solidFill>
                <a:latin typeface="Arial" charset="0"/>
              </a:rPr>
              <a:t>U Colorado</a:t>
            </a:r>
          </a:p>
          <a:p>
            <a:pPr eaLnBrk="0" hangingPunct="0">
              <a:spcBef>
                <a:spcPct val="5000"/>
              </a:spcBef>
              <a:spcAft>
                <a:spcPct val="5000"/>
              </a:spcAft>
            </a:pPr>
            <a:r>
              <a:rPr lang="en-US" sz="900">
                <a:solidFill>
                  <a:srgbClr val="0000FF"/>
                </a:solidFill>
                <a:latin typeface="Arial" charset="0"/>
              </a:rPr>
              <a:t>U Illinois</a:t>
            </a:r>
          </a:p>
          <a:p>
            <a:pPr eaLnBrk="0" hangingPunct="0">
              <a:spcBef>
                <a:spcPct val="5000"/>
              </a:spcBef>
              <a:spcAft>
                <a:spcPct val="5000"/>
              </a:spcAft>
            </a:pPr>
            <a:r>
              <a:rPr lang="en-US" sz="900">
                <a:solidFill>
                  <a:srgbClr val="0000FF"/>
                </a:solidFill>
                <a:latin typeface="Arial" charset="0"/>
              </a:rPr>
              <a:t>U Maryland</a:t>
            </a:r>
          </a:p>
          <a:p>
            <a:pPr eaLnBrk="0" hangingPunct="0">
              <a:spcBef>
                <a:spcPct val="5000"/>
              </a:spcBef>
              <a:spcAft>
                <a:spcPct val="5000"/>
              </a:spcAft>
            </a:pPr>
            <a:r>
              <a:rPr lang="en-US" sz="900">
                <a:solidFill>
                  <a:srgbClr val="0000FF"/>
                </a:solidFill>
                <a:latin typeface="Arial" charset="0"/>
              </a:rPr>
              <a:t>U Rochester</a:t>
            </a:r>
          </a:p>
          <a:p>
            <a:pPr eaLnBrk="0" hangingPunct="0">
              <a:spcBef>
                <a:spcPct val="5000"/>
              </a:spcBef>
              <a:spcAft>
                <a:spcPct val="5000"/>
              </a:spcAft>
            </a:pPr>
            <a:r>
              <a:rPr lang="en-US" sz="900">
                <a:solidFill>
                  <a:srgbClr val="0000FF"/>
                </a:solidFill>
                <a:latin typeface="Arial" charset="0"/>
              </a:rPr>
              <a:t>U Washington</a:t>
            </a:r>
          </a:p>
          <a:p>
            <a:pPr eaLnBrk="0" hangingPunct="0">
              <a:spcBef>
                <a:spcPct val="5000"/>
              </a:spcBef>
              <a:spcAft>
                <a:spcPct val="5000"/>
              </a:spcAft>
            </a:pPr>
            <a:r>
              <a:rPr lang="en-US" sz="900">
                <a:solidFill>
                  <a:srgbClr val="0000FF"/>
                </a:solidFill>
                <a:latin typeface="Arial" charset="0"/>
              </a:rPr>
              <a:t>U Wisconsin</a:t>
            </a:r>
          </a:p>
        </p:txBody>
      </p:sp>
      <p:cxnSp>
        <p:nvCxnSpPr>
          <p:cNvPr id="5166" name="Straight Connector 50"/>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5167" name="Picture 53" descr="ppi224.tmp"/>
          <p:cNvPicPr>
            <a:picLocks/>
          </p:cNvPicPr>
          <p:nvPr/>
        </p:nvPicPr>
        <p:blipFill>
          <a:blip r:embed="rId5"/>
          <a:srcRect/>
          <a:stretch>
            <a:fillRect/>
          </a:stretch>
        </p:blipFill>
        <p:spPr bwMode="auto">
          <a:xfrm>
            <a:off x="7772400" y="2254250"/>
            <a:ext cx="1284288" cy="4527550"/>
          </a:xfrm>
          <a:prstGeom prst="rect">
            <a:avLst/>
          </a:prstGeom>
          <a:noFill/>
          <a:ln w="9525">
            <a:noFill/>
            <a:miter lim="800000"/>
            <a:headEnd/>
            <a:tailEnd/>
          </a:ln>
        </p:spPr>
      </p:pic>
      <p:cxnSp>
        <p:nvCxnSpPr>
          <p:cNvPr id="5168" name="Straight Connector 54"/>
          <p:cNvCxnSpPr>
            <a:cxnSpLocks noChangeShapeType="1"/>
          </p:cNvCxnSpPr>
          <p:nvPr/>
        </p:nvCxnSpPr>
        <p:spPr bwMode="auto">
          <a:xfrm>
            <a:off x="0" y="0"/>
            <a:ext cx="457200" cy="0"/>
          </a:xfrm>
          <a:prstGeom prst="line">
            <a:avLst/>
          </a:prstGeom>
          <a:noFill/>
          <a:ln w="0">
            <a:solidFill>
              <a:srgbClr val="FEFFFF"/>
            </a:solidFill>
            <a:round/>
            <a:headEnd/>
            <a:tailEnd/>
          </a:ln>
        </p:spPr>
      </p:cxnSp>
      <p:sp>
        <p:nvSpPr>
          <p:cNvPr id="5169" name="Text Box 153"/>
          <p:cNvSpPr txBox="1">
            <a:spLocks noChangeArrowheads="1"/>
          </p:cNvSpPr>
          <p:nvPr/>
        </p:nvSpPr>
        <p:spPr bwMode="auto">
          <a:xfrm>
            <a:off x="7772400" y="2254250"/>
            <a:ext cx="1284288" cy="4527550"/>
          </a:xfrm>
          <a:prstGeom prst="rect">
            <a:avLst/>
          </a:prstGeom>
          <a:noFill/>
          <a:ln w="12700">
            <a:noFill/>
            <a:miter lim="800000"/>
            <a:headEnd/>
            <a:tailEnd/>
          </a:ln>
        </p:spPr>
        <p:txBody>
          <a:bodyPr lIns="91429" tIns="45714" rIns="91429" bIns="45714" anchor="b">
            <a:prstTxWarp prst="textNoShape">
              <a:avLst/>
            </a:prstTxWarp>
            <a:spAutoFit/>
          </a:bodyPr>
          <a:lstStyle/>
          <a:p>
            <a:pPr algn="r" eaLnBrk="0" hangingPunct="0">
              <a:spcBef>
                <a:spcPct val="8000"/>
              </a:spcBef>
              <a:spcAft>
                <a:spcPct val="8000"/>
              </a:spcAft>
            </a:pPr>
            <a:r>
              <a:rPr lang="en-US" sz="900">
                <a:solidFill>
                  <a:srgbClr val="FF0000"/>
                </a:solidFill>
                <a:latin typeface="Arial" charset="0"/>
              </a:rPr>
              <a:t>Culham Sci Ctr</a:t>
            </a:r>
          </a:p>
          <a:p>
            <a:pPr algn="r" eaLnBrk="0" hangingPunct="0">
              <a:spcBef>
                <a:spcPct val="8000"/>
              </a:spcBef>
              <a:spcAft>
                <a:spcPct val="8000"/>
              </a:spcAft>
            </a:pPr>
            <a:r>
              <a:rPr lang="en-US" sz="900">
                <a:solidFill>
                  <a:srgbClr val="FF0000"/>
                </a:solidFill>
                <a:latin typeface="Arial" charset="0"/>
              </a:rPr>
              <a:t>U St. Andrews</a:t>
            </a:r>
          </a:p>
          <a:p>
            <a:pPr algn="r" eaLnBrk="0" hangingPunct="0">
              <a:spcBef>
                <a:spcPct val="8000"/>
              </a:spcBef>
              <a:spcAft>
                <a:spcPct val="8000"/>
              </a:spcAft>
            </a:pPr>
            <a:r>
              <a:rPr lang="en-US" sz="900">
                <a:solidFill>
                  <a:srgbClr val="FF0000"/>
                </a:solidFill>
                <a:latin typeface="Arial" charset="0"/>
              </a:rPr>
              <a:t>York U</a:t>
            </a:r>
          </a:p>
          <a:p>
            <a:pPr algn="r" eaLnBrk="0" hangingPunct="0">
              <a:spcBef>
                <a:spcPct val="8000"/>
              </a:spcBef>
              <a:spcAft>
                <a:spcPct val="8000"/>
              </a:spcAft>
            </a:pPr>
            <a:r>
              <a:rPr lang="en-US" sz="900">
                <a:solidFill>
                  <a:srgbClr val="FF0000"/>
                </a:solidFill>
                <a:latin typeface="Arial" charset="0"/>
              </a:rPr>
              <a:t>Chubu U</a:t>
            </a:r>
          </a:p>
          <a:p>
            <a:pPr algn="r" eaLnBrk="0" hangingPunct="0">
              <a:spcBef>
                <a:spcPct val="8000"/>
              </a:spcBef>
              <a:spcAft>
                <a:spcPct val="8000"/>
              </a:spcAft>
            </a:pPr>
            <a:r>
              <a:rPr lang="en-US" sz="900">
                <a:solidFill>
                  <a:srgbClr val="FF0000"/>
                </a:solidFill>
                <a:latin typeface="Arial" charset="0"/>
              </a:rPr>
              <a:t>Fukui U</a:t>
            </a:r>
          </a:p>
          <a:p>
            <a:pPr algn="r" eaLnBrk="0" hangingPunct="0">
              <a:spcBef>
                <a:spcPct val="8000"/>
              </a:spcBef>
              <a:spcAft>
                <a:spcPct val="8000"/>
              </a:spcAft>
            </a:pPr>
            <a:r>
              <a:rPr lang="en-US" sz="900">
                <a:solidFill>
                  <a:srgbClr val="FF0000"/>
                </a:solidFill>
                <a:latin typeface="Arial" charset="0"/>
              </a:rPr>
              <a:t>Hiroshima U</a:t>
            </a:r>
          </a:p>
          <a:p>
            <a:pPr algn="r" eaLnBrk="0" hangingPunct="0">
              <a:spcBef>
                <a:spcPct val="8000"/>
              </a:spcBef>
              <a:spcAft>
                <a:spcPct val="8000"/>
              </a:spcAft>
            </a:pPr>
            <a:r>
              <a:rPr lang="en-US" sz="900">
                <a:solidFill>
                  <a:srgbClr val="FF0000"/>
                </a:solidFill>
                <a:latin typeface="Arial" charset="0"/>
              </a:rPr>
              <a:t>Hyogo U</a:t>
            </a:r>
          </a:p>
          <a:p>
            <a:pPr algn="r" eaLnBrk="0" hangingPunct="0">
              <a:spcBef>
                <a:spcPct val="8000"/>
              </a:spcBef>
              <a:spcAft>
                <a:spcPct val="8000"/>
              </a:spcAft>
            </a:pPr>
            <a:r>
              <a:rPr lang="en-US" sz="900">
                <a:solidFill>
                  <a:srgbClr val="FF0000"/>
                </a:solidFill>
                <a:latin typeface="Arial" charset="0"/>
              </a:rPr>
              <a:t>Kyoto U</a:t>
            </a:r>
          </a:p>
          <a:p>
            <a:pPr algn="r" eaLnBrk="0" hangingPunct="0">
              <a:spcBef>
                <a:spcPct val="8000"/>
              </a:spcBef>
              <a:spcAft>
                <a:spcPct val="8000"/>
              </a:spcAft>
            </a:pPr>
            <a:r>
              <a:rPr lang="en-US" sz="900">
                <a:solidFill>
                  <a:srgbClr val="FF0000"/>
                </a:solidFill>
                <a:latin typeface="Arial" charset="0"/>
              </a:rPr>
              <a:t>Kyushu U</a:t>
            </a:r>
          </a:p>
          <a:p>
            <a:pPr algn="r" eaLnBrk="0" hangingPunct="0">
              <a:spcBef>
                <a:spcPct val="8000"/>
              </a:spcBef>
              <a:spcAft>
                <a:spcPct val="8000"/>
              </a:spcAft>
            </a:pPr>
            <a:r>
              <a:rPr lang="en-US" sz="900">
                <a:solidFill>
                  <a:srgbClr val="FF0000"/>
                </a:solidFill>
                <a:latin typeface="Arial" charset="0"/>
              </a:rPr>
              <a:t>Kyushu Tokai U</a:t>
            </a:r>
          </a:p>
          <a:p>
            <a:pPr algn="r" eaLnBrk="0" hangingPunct="0">
              <a:spcBef>
                <a:spcPct val="8000"/>
              </a:spcBef>
              <a:spcAft>
                <a:spcPct val="8000"/>
              </a:spcAft>
            </a:pPr>
            <a:r>
              <a:rPr lang="en-US" sz="900">
                <a:solidFill>
                  <a:srgbClr val="FF0000"/>
                </a:solidFill>
                <a:latin typeface="Arial" charset="0"/>
              </a:rPr>
              <a:t>NIFS</a:t>
            </a:r>
          </a:p>
          <a:p>
            <a:pPr algn="r" eaLnBrk="0" hangingPunct="0">
              <a:spcBef>
                <a:spcPct val="8000"/>
              </a:spcBef>
              <a:spcAft>
                <a:spcPct val="8000"/>
              </a:spcAft>
            </a:pPr>
            <a:r>
              <a:rPr lang="en-US" sz="900">
                <a:solidFill>
                  <a:srgbClr val="FF0000"/>
                </a:solidFill>
                <a:latin typeface="Arial" charset="0"/>
              </a:rPr>
              <a:t>Niigata U</a:t>
            </a:r>
          </a:p>
          <a:p>
            <a:pPr algn="r" eaLnBrk="0" hangingPunct="0">
              <a:spcBef>
                <a:spcPct val="8000"/>
              </a:spcBef>
              <a:spcAft>
                <a:spcPct val="8000"/>
              </a:spcAft>
            </a:pPr>
            <a:r>
              <a:rPr lang="en-US" sz="900">
                <a:solidFill>
                  <a:srgbClr val="FF0000"/>
                </a:solidFill>
                <a:latin typeface="Arial" charset="0"/>
              </a:rPr>
              <a:t>U Tokyo</a:t>
            </a:r>
          </a:p>
          <a:p>
            <a:pPr algn="r" eaLnBrk="0" hangingPunct="0">
              <a:spcBef>
                <a:spcPct val="8000"/>
              </a:spcBef>
              <a:spcAft>
                <a:spcPct val="8000"/>
              </a:spcAft>
            </a:pPr>
            <a:r>
              <a:rPr lang="en-US" sz="900">
                <a:solidFill>
                  <a:srgbClr val="FF0000"/>
                </a:solidFill>
                <a:latin typeface="Arial" charset="0"/>
              </a:rPr>
              <a:t>JAEA</a:t>
            </a:r>
          </a:p>
          <a:p>
            <a:pPr algn="r" eaLnBrk="0" hangingPunct="0">
              <a:spcBef>
                <a:spcPct val="8000"/>
              </a:spcBef>
              <a:spcAft>
                <a:spcPct val="8000"/>
              </a:spcAft>
            </a:pPr>
            <a:r>
              <a:rPr lang="en-US" sz="900">
                <a:solidFill>
                  <a:srgbClr val="FF0000"/>
                </a:solidFill>
                <a:latin typeface="Arial" charset="0"/>
              </a:rPr>
              <a:t>Hebrew U</a:t>
            </a:r>
          </a:p>
          <a:p>
            <a:pPr algn="r" eaLnBrk="0" hangingPunct="0">
              <a:spcBef>
                <a:spcPct val="8000"/>
              </a:spcBef>
              <a:spcAft>
                <a:spcPct val="8000"/>
              </a:spcAft>
            </a:pPr>
            <a:r>
              <a:rPr lang="en-US" sz="900">
                <a:solidFill>
                  <a:srgbClr val="FF0000"/>
                </a:solidFill>
                <a:latin typeface="Arial" charset="0"/>
              </a:rPr>
              <a:t>Ioffe Inst</a:t>
            </a:r>
          </a:p>
          <a:p>
            <a:pPr algn="r" eaLnBrk="0" hangingPunct="0">
              <a:spcBef>
                <a:spcPct val="8000"/>
              </a:spcBef>
              <a:spcAft>
                <a:spcPct val="8000"/>
              </a:spcAft>
            </a:pPr>
            <a:r>
              <a:rPr lang="en-US" sz="900">
                <a:solidFill>
                  <a:srgbClr val="FF0000"/>
                </a:solidFill>
                <a:latin typeface="Arial" charset="0"/>
              </a:rPr>
              <a:t>RRC Kurchatov Inst</a:t>
            </a:r>
          </a:p>
          <a:p>
            <a:pPr algn="r" eaLnBrk="0" hangingPunct="0">
              <a:spcBef>
                <a:spcPct val="8000"/>
              </a:spcBef>
              <a:spcAft>
                <a:spcPct val="8000"/>
              </a:spcAft>
            </a:pPr>
            <a:r>
              <a:rPr lang="en-US" sz="900">
                <a:solidFill>
                  <a:srgbClr val="FF0000"/>
                </a:solidFill>
                <a:latin typeface="Arial" charset="0"/>
              </a:rPr>
              <a:t>TRINITI</a:t>
            </a:r>
          </a:p>
          <a:p>
            <a:pPr algn="r" eaLnBrk="0" hangingPunct="0">
              <a:spcBef>
                <a:spcPct val="8000"/>
              </a:spcBef>
              <a:spcAft>
                <a:spcPct val="8000"/>
              </a:spcAft>
            </a:pPr>
            <a:r>
              <a:rPr lang="en-US" sz="900">
                <a:solidFill>
                  <a:srgbClr val="FF0000"/>
                </a:solidFill>
                <a:latin typeface="Arial" charset="0"/>
              </a:rPr>
              <a:t>KBSI</a:t>
            </a:r>
          </a:p>
          <a:p>
            <a:pPr algn="r" eaLnBrk="0" hangingPunct="0">
              <a:spcBef>
                <a:spcPct val="8000"/>
              </a:spcBef>
              <a:spcAft>
                <a:spcPct val="8000"/>
              </a:spcAft>
            </a:pPr>
            <a:r>
              <a:rPr lang="en-US" sz="900">
                <a:solidFill>
                  <a:srgbClr val="FF0000"/>
                </a:solidFill>
                <a:latin typeface="Arial" charset="0"/>
              </a:rPr>
              <a:t>KAIST</a:t>
            </a:r>
          </a:p>
          <a:p>
            <a:pPr algn="r" eaLnBrk="0" hangingPunct="0">
              <a:spcBef>
                <a:spcPct val="8000"/>
              </a:spcBef>
              <a:spcAft>
                <a:spcPct val="8000"/>
              </a:spcAft>
            </a:pPr>
            <a:r>
              <a:rPr lang="en-US" sz="900">
                <a:solidFill>
                  <a:srgbClr val="FF0000"/>
                </a:solidFill>
                <a:latin typeface="Arial" charset="0"/>
              </a:rPr>
              <a:t>POSTECH</a:t>
            </a:r>
          </a:p>
          <a:p>
            <a:pPr algn="r" eaLnBrk="0" hangingPunct="0">
              <a:spcBef>
                <a:spcPct val="8000"/>
              </a:spcBef>
              <a:spcAft>
                <a:spcPct val="8000"/>
              </a:spcAft>
            </a:pPr>
            <a:r>
              <a:rPr lang="en-US" sz="900">
                <a:solidFill>
                  <a:srgbClr val="FF0000"/>
                </a:solidFill>
                <a:latin typeface="Arial" charset="0"/>
              </a:rPr>
              <a:t>ASIPP</a:t>
            </a:r>
          </a:p>
          <a:p>
            <a:pPr algn="r" eaLnBrk="0" hangingPunct="0">
              <a:spcBef>
                <a:spcPct val="8000"/>
              </a:spcBef>
              <a:spcAft>
                <a:spcPct val="8000"/>
              </a:spcAft>
            </a:pPr>
            <a:r>
              <a:rPr lang="en-US" sz="900">
                <a:solidFill>
                  <a:srgbClr val="FF0000"/>
                </a:solidFill>
                <a:latin typeface="Arial" charset="0"/>
              </a:rPr>
              <a:t>ENEA, Frascati</a:t>
            </a:r>
          </a:p>
          <a:p>
            <a:pPr algn="r" eaLnBrk="0" hangingPunct="0">
              <a:spcBef>
                <a:spcPct val="8000"/>
              </a:spcBef>
              <a:spcAft>
                <a:spcPct val="8000"/>
              </a:spcAft>
            </a:pPr>
            <a:r>
              <a:rPr lang="en-US" sz="900">
                <a:solidFill>
                  <a:srgbClr val="FF0000"/>
                </a:solidFill>
                <a:latin typeface="Arial" charset="0"/>
              </a:rPr>
              <a:t>CEA, Cadarache</a:t>
            </a:r>
          </a:p>
          <a:p>
            <a:pPr algn="r" eaLnBrk="0" hangingPunct="0">
              <a:spcBef>
                <a:spcPct val="8000"/>
              </a:spcBef>
              <a:spcAft>
                <a:spcPct val="8000"/>
              </a:spcAft>
            </a:pPr>
            <a:r>
              <a:rPr lang="en-US" sz="900">
                <a:solidFill>
                  <a:srgbClr val="FF0000"/>
                </a:solidFill>
                <a:latin typeface="Arial" charset="0"/>
              </a:rPr>
              <a:t>IPP, J</a:t>
            </a:r>
            <a:r>
              <a:rPr lang="en-US" sz="900">
                <a:solidFill>
                  <a:srgbClr val="FF0000"/>
                </a:solidFill>
                <a:latin typeface="Arial" charset="0"/>
                <a:ea typeface="Arial" charset="0"/>
                <a:cs typeface="Arial" charset="0"/>
              </a:rPr>
              <a:t>ü</a:t>
            </a:r>
            <a:r>
              <a:rPr lang="en-US" sz="900">
                <a:solidFill>
                  <a:srgbClr val="FF0000"/>
                </a:solidFill>
                <a:latin typeface="Arial" charset="0"/>
              </a:rPr>
              <a:t>lich</a:t>
            </a:r>
          </a:p>
          <a:p>
            <a:pPr algn="r" eaLnBrk="0" hangingPunct="0">
              <a:spcBef>
                <a:spcPct val="8000"/>
              </a:spcBef>
              <a:spcAft>
                <a:spcPct val="8000"/>
              </a:spcAft>
            </a:pPr>
            <a:r>
              <a:rPr lang="en-US" sz="900">
                <a:solidFill>
                  <a:srgbClr val="FF0000"/>
                </a:solidFill>
                <a:latin typeface="Arial" charset="0"/>
              </a:rPr>
              <a:t>IPP, Garching</a:t>
            </a:r>
          </a:p>
          <a:p>
            <a:pPr algn="r" eaLnBrk="0" hangingPunct="0">
              <a:spcBef>
                <a:spcPct val="8000"/>
              </a:spcBef>
              <a:spcAft>
                <a:spcPct val="8000"/>
              </a:spcAft>
            </a:pPr>
            <a:r>
              <a:rPr lang="en-US" sz="900">
                <a:solidFill>
                  <a:srgbClr val="FF0000"/>
                </a:solidFill>
                <a:latin typeface="Arial" charset="0"/>
              </a:rPr>
              <a:t>ASCR, Czech Rep</a:t>
            </a:r>
          </a:p>
          <a:p>
            <a:pPr algn="r" eaLnBrk="0" hangingPunct="0">
              <a:spcBef>
                <a:spcPct val="8000"/>
              </a:spcBef>
              <a:spcAft>
                <a:spcPct val="8000"/>
              </a:spcAft>
            </a:pPr>
            <a:r>
              <a:rPr lang="en-US" sz="900">
                <a:solidFill>
                  <a:srgbClr val="FF0000"/>
                </a:solidFill>
                <a:latin typeface="Arial" charset="0"/>
              </a:rPr>
              <a:t>U Quebec</a:t>
            </a:r>
          </a:p>
        </p:txBody>
      </p:sp>
      <p:cxnSp>
        <p:nvCxnSpPr>
          <p:cNvPr id="5170" name="Straight Connector 55"/>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5171" name="Picture 155" descr="nstx_small"/>
          <p:cNvPicPr>
            <a:picLocks noChangeAspect="1" noChangeArrowheads="1"/>
          </p:cNvPicPr>
          <p:nvPr/>
        </p:nvPicPr>
        <p:blipFill>
          <a:blip r:embed="rId6"/>
          <a:srcRect/>
          <a:stretch>
            <a:fillRect/>
          </a:stretch>
        </p:blipFill>
        <p:spPr bwMode="auto">
          <a:xfrm>
            <a:off x="1600200" y="4244975"/>
            <a:ext cx="2182813" cy="2460625"/>
          </a:xfrm>
          <a:prstGeom prst="rect">
            <a:avLst/>
          </a:prstGeom>
          <a:noFill/>
          <a:ln w="9525">
            <a:noFill/>
            <a:miter lim="800000"/>
            <a:headEnd/>
            <a:tailEnd/>
          </a:ln>
        </p:spPr>
      </p:pic>
      <p:cxnSp>
        <p:nvCxnSpPr>
          <p:cNvPr id="5172" name="Straight Connector 56"/>
          <p:cNvCxnSpPr>
            <a:cxnSpLocks noChangeShapeType="1"/>
          </p:cNvCxnSpPr>
          <p:nvPr/>
        </p:nvCxnSpPr>
        <p:spPr bwMode="auto">
          <a:xfrm>
            <a:off x="0" y="0"/>
            <a:ext cx="457200" cy="0"/>
          </a:xfrm>
          <a:prstGeom prst="line">
            <a:avLst/>
          </a:prstGeom>
          <a:noFill/>
          <a:ln w="0">
            <a:solidFill>
              <a:srgbClr val="FEFFFF"/>
            </a:solidFill>
            <a:round/>
            <a:headEnd/>
            <a:tailEnd/>
          </a:ln>
        </p:spPr>
      </p:cxnSp>
      <p:pic>
        <p:nvPicPr>
          <p:cNvPr id="5173" name="Picture 160" descr="framed_team_picture"/>
          <p:cNvPicPr>
            <a:picLocks noChangeAspect="1" noChangeArrowheads="1"/>
          </p:cNvPicPr>
          <p:nvPr/>
        </p:nvPicPr>
        <p:blipFill>
          <a:blip r:embed="rId7"/>
          <a:srcRect/>
          <a:stretch>
            <a:fillRect/>
          </a:stretch>
        </p:blipFill>
        <p:spPr bwMode="auto">
          <a:xfrm>
            <a:off x="4052888" y="4038600"/>
            <a:ext cx="3609975" cy="2667000"/>
          </a:xfrm>
          <a:prstGeom prst="rect">
            <a:avLst/>
          </a:prstGeom>
          <a:noFill/>
          <a:ln w="9525">
            <a:noFill/>
            <a:miter lim="800000"/>
            <a:headEnd/>
            <a:tailEnd/>
          </a:ln>
        </p:spPr>
      </p:pic>
      <p:cxnSp>
        <p:nvCxnSpPr>
          <p:cNvPr id="5174" name="Straight Connector 57"/>
          <p:cNvCxnSpPr>
            <a:cxnSpLocks noChangeShapeType="1"/>
          </p:cNvCxnSpPr>
          <p:nvPr/>
        </p:nvCxnSpPr>
        <p:spPr bwMode="auto">
          <a:xfrm>
            <a:off x="0" y="0"/>
            <a:ext cx="0" cy="457200"/>
          </a:xfrm>
          <a:prstGeom prst="line">
            <a:avLst/>
          </a:prstGeom>
          <a:noFill/>
          <a:ln w="0">
            <a:solidFill>
              <a:srgbClr val="FDFFFF"/>
            </a:solidFill>
            <a:round/>
            <a:headEnd/>
            <a:tailEnd/>
          </a:ln>
        </p:spPr>
      </p:cxnSp>
      <p:pic>
        <p:nvPicPr>
          <p:cNvPr id="5175" name="Picture 55" descr="uw_logo_large_blackfont_fullname.png"/>
          <p:cNvPicPr>
            <a:picLocks noChangeAspect="1"/>
          </p:cNvPicPr>
          <p:nvPr/>
        </p:nvPicPr>
        <p:blipFill>
          <a:blip r:embed="rId8"/>
          <a:srcRect/>
          <a:stretch>
            <a:fillRect/>
          </a:stretch>
        </p:blipFill>
        <p:spPr bwMode="auto">
          <a:xfrm>
            <a:off x="5459209" y="84848"/>
            <a:ext cx="1880705" cy="650875"/>
          </a:xfrm>
          <a:prstGeom prst="rect">
            <a:avLst/>
          </a:prstGeom>
          <a:noFill/>
          <a:ln w="9525">
            <a:noFill/>
            <a:miter lim="800000"/>
            <a:headEnd/>
            <a:tailEnd/>
          </a:ln>
        </p:spPr>
      </p:pic>
      <p:sp>
        <p:nvSpPr>
          <p:cNvPr id="5176" name="Text Box 10"/>
          <p:cNvSpPr txBox="1">
            <a:spLocks noChangeArrowheads="1"/>
          </p:cNvSpPr>
          <p:nvPr/>
        </p:nvSpPr>
        <p:spPr bwMode="auto">
          <a:xfrm>
            <a:off x="1676400" y="3657600"/>
            <a:ext cx="5715000" cy="510140"/>
          </a:xfrm>
          <a:prstGeom prst="rect">
            <a:avLst/>
          </a:prstGeom>
          <a:noFill/>
          <a:ln w="15875">
            <a:noFill/>
            <a:miter lim="800000"/>
            <a:headEnd/>
            <a:tailEnd/>
          </a:ln>
        </p:spPr>
        <p:txBody>
          <a:bodyPr wrap="square" lIns="0" tIns="0" rIns="0" bIns="0">
            <a:prstTxWarp prst="textNoShape">
              <a:avLst/>
            </a:prstTxWarp>
            <a:spAutoFit/>
          </a:bodyPr>
          <a:lstStyle/>
          <a:p>
            <a:pPr algn="ctr">
              <a:lnSpc>
                <a:spcPct val="70000"/>
              </a:lnSpc>
              <a:spcBef>
                <a:spcPct val="20000"/>
              </a:spcBef>
              <a:spcAft>
                <a:spcPts val="0"/>
              </a:spcAft>
            </a:pPr>
            <a:r>
              <a:rPr lang="en-US" sz="1300" b="0" i="0" dirty="0" smtClean="0">
                <a:solidFill>
                  <a:srgbClr val="FF0000"/>
                </a:solidFill>
              </a:rPr>
              <a:t>Joint US-EU Transport Task Force Workshop</a:t>
            </a:r>
          </a:p>
          <a:p>
            <a:pPr algn="ctr">
              <a:lnSpc>
                <a:spcPct val="70000"/>
              </a:lnSpc>
              <a:spcBef>
                <a:spcPct val="20000"/>
              </a:spcBef>
              <a:spcAft>
                <a:spcPts val="0"/>
              </a:spcAft>
            </a:pPr>
            <a:r>
              <a:rPr lang="en-US" sz="1300" b="0" i="0" dirty="0" smtClean="0">
                <a:solidFill>
                  <a:srgbClr val="FF0000"/>
                </a:solidFill>
              </a:rPr>
              <a:t>San Diego, CA</a:t>
            </a:r>
          </a:p>
          <a:p>
            <a:pPr algn="ctr">
              <a:lnSpc>
                <a:spcPct val="70000"/>
              </a:lnSpc>
              <a:spcBef>
                <a:spcPct val="20000"/>
              </a:spcBef>
              <a:spcAft>
                <a:spcPts val="0"/>
              </a:spcAft>
            </a:pPr>
            <a:r>
              <a:rPr lang="en-US" sz="1300" b="0" i="0" dirty="0" smtClean="0">
                <a:solidFill>
                  <a:srgbClr val="FF0000"/>
                </a:solidFill>
              </a:rPr>
              <a:t>April 6-9, 2011</a:t>
            </a:r>
            <a:endParaRPr lang="en-US" sz="1300" b="0" i="0" dirty="0">
              <a:solidFill>
                <a:srgbClr val="FF0000"/>
              </a:solidFill>
            </a:endParaRPr>
          </a:p>
        </p:txBody>
      </p:sp>
      <p:sp>
        <p:nvSpPr>
          <p:cNvPr id="58" name="Slide Number Placeholder 57"/>
          <p:cNvSpPr>
            <a:spLocks noGrp="1"/>
          </p:cNvSpPr>
          <p:nvPr>
            <p:ph type="sldNum" sz="quarter" idx="11"/>
          </p:nvPr>
        </p:nvSpPr>
        <p:spPr/>
        <p:txBody>
          <a:bodyPr/>
          <a:lstStyle/>
          <a:p>
            <a:fld id="{E5BC9F15-3064-614F-9CEE-40A580351963}" type="slidenum">
              <a:rPr lang="en-US" smtClean="0"/>
              <a:pPr/>
              <a:t>1</a:t>
            </a:fld>
            <a:endParaRPr lang="en-US"/>
          </a:p>
        </p:txBody>
      </p:sp>
      <p:pic>
        <p:nvPicPr>
          <p:cNvPr id="60" name="Picture 59" descr="NSTX_logo_small.JPG"/>
          <p:cNvPicPr>
            <a:picLocks noChangeAspect="1"/>
          </p:cNvPicPr>
          <p:nvPr/>
        </p:nvPicPr>
        <p:blipFill>
          <a:blip r:embed="rId9"/>
          <a:stretch>
            <a:fillRect/>
          </a:stretch>
        </p:blipFill>
        <p:spPr>
          <a:xfrm>
            <a:off x="1821250" y="110527"/>
            <a:ext cx="1840230" cy="595884"/>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 power </a:t>
            </a:r>
            <a:r>
              <a:rPr lang="en-US" dirty="0" smtClean="0"/>
              <a:t>spectra</a:t>
            </a:r>
            <a:r>
              <a:rPr lang="en-US" dirty="0" smtClean="0"/>
              <a:t> consistent with</a:t>
            </a:r>
            <a:br>
              <a:rPr lang="en-US" dirty="0" smtClean="0"/>
            </a:br>
            <a:r>
              <a:rPr lang="en-US" dirty="0" smtClean="0"/>
              <a:t>larger fluctuation amplitudes at higher |B|</a:t>
            </a:r>
            <a:endParaRPr lang="en-US" dirty="0"/>
          </a:p>
        </p:txBody>
      </p:sp>
      <p:sp>
        <p:nvSpPr>
          <p:cNvPr id="4" name="Slide Number Placeholder 3"/>
          <p:cNvSpPr>
            <a:spLocks noGrp="1"/>
          </p:cNvSpPr>
          <p:nvPr>
            <p:ph type="sldNum" sz="quarter" idx="11"/>
          </p:nvPr>
        </p:nvSpPr>
        <p:spPr/>
        <p:txBody>
          <a:bodyPr/>
          <a:lstStyle/>
          <a:p>
            <a:fld id="{E5BC9F15-3064-614F-9CEE-40A580351963}" type="slidenum">
              <a:rPr lang="en-US" smtClean="0"/>
              <a:pPr/>
              <a:t>10</a:t>
            </a:fld>
            <a:endParaRPr lang="en-US"/>
          </a:p>
        </p:txBody>
      </p:sp>
      <p:sp>
        <p:nvSpPr>
          <p:cNvPr id="6" name="TextBox 5"/>
          <p:cNvSpPr txBox="1"/>
          <p:nvPr/>
        </p:nvSpPr>
        <p:spPr>
          <a:xfrm>
            <a:off x="935102" y="1295400"/>
            <a:ext cx="5380537" cy="369332"/>
          </a:xfrm>
          <a:prstGeom prst="rect">
            <a:avLst/>
          </a:prstGeom>
          <a:noFill/>
        </p:spPr>
        <p:txBody>
          <a:bodyPr wrap="none" rtlCol="0">
            <a:spAutoFit/>
          </a:bodyPr>
          <a:lstStyle/>
          <a:p>
            <a:pPr algn="ctr"/>
            <a:r>
              <a:rPr lang="en-US" sz="1800" b="0" i="0" dirty="0" smtClean="0">
                <a:solidFill>
                  <a:schemeClr val="tx1"/>
                </a:solidFill>
                <a:latin typeface="Arial"/>
                <a:cs typeface="Arial"/>
              </a:rPr>
              <a:t>NSTX confinement scaling (Kaye et al, NF (2007)):</a:t>
            </a:r>
            <a:endParaRPr lang="en-US" sz="1800" b="0" i="0" baseline="-25000" dirty="0">
              <a:solidFill>
                <a:schemeClr val="tx1"/>
              </a:solidFill>
              <a:latin typeface="Symbol" charset="2"/>
              <a:cs typeface="Symbol" charset="2"/>
            </a:endParaRPr>
          </a:p>
        </p:txBody>
      </p:sp>
      <p:graphicFrame>
        <p:nvGraphicFramePr>
          <p:cNvPr id="7" name="Object 6"/>
          <p:cNvGraphicFramePr>
            <a:graphicFrameLocks noChangeAspect="1"/>
          </p:cNvGraphicFramePr>
          <p:nvPr/>
        </p:nvGraphicFramePr>
        <p:xfrm>
          <a:off x="6476999" y="1267179"/>
          <a:ext cx="1498599" cy="457200"/>
        </p:xfrm>
        <a:graphic>
          <a:graphicData uri="http://schemas.openxmlformats.org/presentationml/2006/ole">
            <p:oleObj spid="_x0000_s17410" name="Equation" r:id="rId3" imgW="749300" imgH="228600" progId="Equation.3">
              <p:embed/>
            </p:oleObj>
          </a:graphicData>
        </a:graphic>
      </p:graphicFrame>
      <p:pic>
        <p:nvPicPr>
          <p:cNvPr id="9" name="Picture 8" descr="Bscan_vg1_v2.png"/>
          <p:cNvPicPr>
            <a:picLocks noChangeAspect="1"/>
          </p:cNvPicPr>
          <p:nvPr/>
        </p:nvPicPr>
        <p:blipFill>
          <a:blip r:embed="rId4"/>
          <a:stretch>
            <a:fillRect/>
          </a:stretch>
        </p:blipFill>
        <p:spPr>
          <a:xfrm>
            <a:off x="209808" y="2133600"/>
            <a:ext cx="8721725" cy="34671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333CC"/>
                </a:solidFill>
              </a:rPr>
              <a:t>Poloidal </a:t>
            </a:r>
            <a:r>
              <a:rPr lang="en-US" dirty="0" smtClean="0">
                <a:solidFill>
                  <a:srgbClr val="3333CC"/>
                </a:solidFill>
              </a:rPr>
              <a:t>correlation lengths decrease at higher |B|</a:t>
            </a:r>
            <a:endParaRPr lang="en-US" dirty="0">
              <a:solidFill>
                <a:srgbClr val="3333CC"/>
              </a:solidFill>
            </a:endParaRPr>
          </a:p>
        </p:txBody>
      </p:sp>
      <p:sp>
        <p:nvSpPr>
          <p:cNvPr id="4" name="Slide Number Placeholder 3"/>
          <p:cNvSpPr>
            <a:spLocks noGrp="1"/>
          </p:cNvSpPr>
          <p:nvPr>
            <p:ph type="sldNum" sz="quarter" idx="11"/>
          </p:nvPr>
        </p:nvSpPr>
        <p:spPr/>
        <p:txBody>
          <a:bodyPr/>
          <a:lstStyle/>
          <a:p>
            <a:fld id="{E5BC9F15-3064-614F-9CEE-40A580351963}" type="slidenum">
              <a:rPr lang="en-US" smtClean="0"/>
              <a:pPr/>
              <a:t>11</a:t>
            </a:fld>
            <a:endParaRPr lang="en-US"/>
          </a:p>
        </p:txBody>
      </p:sp>
      <p:pic>
        <p:nvPicPr>
          <p:cNvPr id="6" name="Picture 5" descr="Bscan_PolCC_vg2.png"/>
          <p:cNvPicPr>
            <a:picLocks noChangeAspect="1"/>
          </p:cNvPicPr>
          <p:nvPr/>
        </p:nvPicPr>
        <p:blipFill>
          <a:blip r:embed="rId3"/>
          <a:stretch>
            <a:fillRect/>
          </a:stretch>
        </p:blipFill>
        <p:spPr>
          <a:xfrm>
            <a:off x="237870" y="1143000"/>
            <a:ext cx="8620125" cy="4908550"/>
          </a:xfrm>
          <a:prstGeom prst="rect">
            <a:avLst/>
          </a:prstGeom>
        </p:spPr>
      </p:pic>
      <p:sp>
        <p:nvSpPr>
          <p:cNvPr id="7" name="TextBox 6"/>
          <p:cNvSpPr txBox="1"/>
          <p:nvPr/>
        </p:nvSpPr>
        <p:spPr>
          <a:xfrm>
            <a:off x="4572000" y="5562600"/>
            <a:ext cx="4251509" cy="369332"/>
          </a:xfrm>
          <a:prstGeom prst="rect">
            <a:avLst/>
          </a:prstGeom>
          <a:noFill/>
        </p:spPr>
        <p:txBody>
          <a:bodyPr wrap="none" rtlCol="0">
            <a:spAutoFit/>
          </a:bodyPr>
          <a:lstStyle/>
          <a:p>
            <a:pPr algn="ctr"/>
            <a:r>
              <a:rPr lang="en-US" sz="1800" b="0" i="0" dirty="0" smtClean="0">
                <a:solidFill>
                  <a:schemeClr val="tx1"/>
                </a:solidFill>
                <a:latin typeface="Arial"/>
                <a:cs typeface="Arial"/>
              </a:rPr>
              <a:t>Intuitively consistent with NSTX scaling:</a:t>
            </a:r>
          </a:p>
        </p:txBody>
      </p:sp>
      <p:graphicFrame>
        <p:nvGraphicFramePr>
          <p:cNvPr id="19458" name="Object 2"/>
          <p:cNvGraphicFramePr>
            <a:graphicFrameLocks noChangeAspect="1"/>
          </p:cNvGraphicFramePr>
          <p:nvPr/>
        </p:nvGraphicFramePr>
        <p:xfrm>
          <a:off x="6172200" y="5943600"/>
          <a:ext cx="1155171" cy="352425"/>
        </p:xfrm>
        <a:graphic>
          <a:graphicData uri="http://schemas.openxmlformats.org/presentationml/2006/ole">
            <p:oleObj spid="_x0000_s19458" name="Equation" r:id="rId4" imgW="749300" imgH="228600" progId="Equation.3">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BES power </a:t>
            </a:r>
            <a:r>
              <a:rPr lang="en-US" dirty="0" smtClean="0"/>
              <a:t>spectra do not show a clear </a:t>
            </a:r>
            <a:r>
              <a:rPr lang="en-US" dirty="0" smtClean="0"/>
              <a:t>trend with </a:t>
            </a:r>
            <a:r>
              <a:rPr lang="en-US" dirty="0" err="1" smtClean="0"/>
              <a:t>Ip</a:t>
            </a:r>
            <a:endParaRPr lang="en-US" dirty="0"/>
          </a:p>
        </p:txBody>
      </p:sp>
      <p:sp>
        <p:nvSpPr>
          <p:cNvPr id="4" name="Slide Number Placeholder 3"/>
          <p:cNvSpPr>
            <a:spLocks noGrp="1"/>
          </p:cNvSpPr>
          <p:nvPr>
            <p:ph type="sldNum" sz="quarter" idx="11"/>
          </p:nvPr>
        </p:nvSpPr>
        <p:spPr/>
        <p:txBody>
          <a:bodyPr/>
          <a:lstStyle/>
          <a:p>
            <a:fld id="{E5BC9F15-3064-614F-9CEE-40A580351963}" type="slidenum">
              <a:rPr lang="en-US" smtClean="0"/>
              <a:pPr/>
              <a:t>12</a:t>
            </a:fld>
            <a:endParaRPr lang="en-US"/>
          </a:p>
        </p:txBody>
      </p:sp>
      <p:pic>
        <p:nvPicPr>
          <p:cNvPr id="5" name="Picture 4" descr="XP1042_09162010_IpScan.png"/>
          <p:cNvPicPr>
            <a:picLocks noChangeAspect="1"/>
          </p:cNvPicPr>
          <p:nvPr/>
        </p:nvPicPr>
        <p:blipFill>
          <a:blip r:embed="rId2"/>
          <a:stretch>
            <a:fillRect/>
          </a:stretch>
        </p:blipFill>
        <p:spPr>
          <a:xfrm>
            <a:off x="228600" y="1752600"/>
            <a:ext cx="8728075" cy="3746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Poloidal </a:t>
            </a:r>
            <a:r>
              <a:rPr lang="en-US" sz="2200" dirty="0" smtClean="0"/>
              <a:t>correlation lengths do not show a clear </a:t>
            </a:r>
            <a:r>
              <a:rPr lang="en-US" sz="2200" dirty="0" smtClean="0"/>
              <a:t>trend with </a:t>
            </a:r>
            <a:r>
              <a:rPr lang="en-US" sz="2200" dirty="0" err="1" smtClean="0"/>
              <a:t>Ip</a:t>
            </a:r>
            <a:endParaRPr lang="en-US" sz="2200" dirty="0"/>
          </a:p>
        </p:txBody>
      </p:sp>
      <p:sp>
        <p:nvSpPr>
          <p:cNvPr id="4" name="Slide Number Placeholder 3"/>
          <p:cNvSpPr>
            <a:spLocks noGrp="1"/>
          </p:cNvSpPr>
          <p:nvPr>
            <p:ph type="sldNum" sz="quarter" idx="11"/>
          </p:nvPr>
        </p:nvSpPr>
        <p:spPr/>
        <p:txBody>
          <a:bodyPr/>
          <a:lstStyle/>
          <a:p>
            <a:fld id="{E5BC9F15-3064-614F-9CEE-40A580351963}" type="slidenum">
              <a:rPr lang="en-US" smtClean="0"/>
              <a:pPr/>
              <a:t>13</a:t>
            </a:fld>
            <a:endParaRPr lang="en-US"/>
          </a:p>
        </p:txBody>
      </p:sp>
      <p:pic>
        <p:nvPicPr>
          <p:cNvPr id="5" name="Picture 4" descr="IpScan_figure.png"/>
          <p:cNvPicPr>
            <a:picLocks noChangeAspect="1"/>
          </p:cNvPicPr>
          <p:nvPr/>
        </p:nvPicPr>
        <p:blipFill>
          <a:blip r:embed="rId2"/>
          <a:stretch>
            <a:fillRect/>
          </a:stretch>
        </p:blipFill>
        <p:spPr>
          <a:xfrm>
            <a:off x="1828800" y="1828800"/>
            <a:ext cx="5600700" cy="36766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Decrease in fluctuations at LH transition</a:t>
            </a:r>
            <a:br>
              <a:rPr lang="en-US" dirty="0" smtClean="0"/>
            </a:br>
            <a:r>
              <a:rPr lang="en-US" dirty="0" smtClean="0"/>
              <a:t>observed from edge to core in some discharges</a:t>
            </a:r>
            <a:endParaRPr lang="en-US" dirty="0"/>
          </a:p>
        </p:txBody>
      </p:sp>
      <p:pic>
        <p:nvPicPr>
          <p:cNvPr id="4" name="Picture 3" descr="138690_LH_fig.png"/>
          <p:cNvPicPr>
            <a:picLocks noChangeAspect="1"/>
          </p:cNvPicPr>
          <p:nvPr/>
        </p:nvPicPr>
        <p:blipFill>
          <a:blip r:embed="rId2"/>
          <a:stretch>
            <a:fillRect/>
          </a:stretch>
        </p:blipFill>
        <p:spPr>
          <a:xfrm>
            <a:off x="41586" y="1177400"/>
            <a:ext cx="9058275" cy="4953000"/>
          </a:xfrm>
          <a:prstGeom prst="rect">
            <a:avLst/>
          </a:prstGeom>
        </p:spPr>
      </p:pic>
      <p:sp>
        <p:nvSpPr>
          <p:cNvPr id="6" name="Slide Number Placeholder 5"/>
          <p:cNvSpPr>
            <a:spLocks noGrp="1"/>
          </p:cNvSpPr>
          <p:nvPr>
            <p:ph type="sldNum" sz="quarter" idx="11"/>
          </p:nvPr>
        </p:nvSpPr>
        <p:spPr/>
        <p:txBody>
          <a:bodyPr/>
          <a:lstStyle/>
          <a:p>
            <a:fld id="{E5BC9F15-3064-614F-9CEE-40A580351963}"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dirty="0" smtClean="0"/>
              <a:t>Decrease in fluctuations at LH transition</a:t>
            </a:r>
            <a:br>
              <a:rPr lang="en-US" dirty="0" smtClean="0"/>
            </a:br>
            <a:r>
              <a:rPr lang="en-US" dirty="0" smtClean="0"/>
              <a:t>observed from edge to core in some discharges</a:t>
            </a:r>
          </a:p>
        </p:txBody>
      </p:sp>
      <p:pic>
        <p:nvPicPr>
          <p:cNvPr id="5" name="Picture 4" descr="138850_LH_transition_vg.png"/>
          <p:cNvPicPr>
            <a:picLocks noChangeAspect="1"/>
          </p:cNvPicPr>
          <p:nvPr/>
        </p:nvPicPr>
        <p:blipFill>
          <a:blip r:embed="rId3"/>
          <a:stretch>
            <a:fillRect/>
          </a:stretch>
        </p:blipFill>
        <p:spPr>
          <a:xfrm>
            <a:off x="572104" y="1073100"/>
            <a:ext cx="7999792" cy="5413307"/>
          </a:xfrm>
          <a:prstGeom prst="rect">
            <a:avLst/>
          </a:prstGeom>
        </p:spPr>
      </p:pic>
      <p:sp>
        <p:nvSpPr>
          <p:cNvPr id="7" name="Slide Number Placeholder 6"/>
          <p:cNvSpPr>
            <a:spLocks noGrp="1"/>
          </p:cNvSpPr>
          <p:nvPr>
            <p:ph type="sldNum" sz="quarter" idx="11"/>
          </p:nvPr>
        </p:nvSpPr>
        <p:spPr/>
        <p:txBody>
          <a:bodyPr/>
          <a:lstStyle/>
          <a:p>
            <a:fld id="{E5BC9F15-3064-614F-9CEE-40A580351963}"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Correlation analysis indicates the apparent motion of eddies changes from electron to ion directions at the LH transition</a:t>
            </a:r>
            <a:endParaRPr lang="en-US" dirty="0"/>
          </a:p>
        </p:txBody>
      </p:sp>
      <p:pic>
        <p:nvPicPr>
          <p:cNvPr id="4" name="Picture 3" descr="138850_LH_PolCorr_vg.png"/>
          <p:cNvPicPr>
            <a:picLocks noChangeAspect="1"/>
          </p:cNvPicPr>
          <p:nvPr/>
        </p:nvPicPr>
        <p:blipFill>
          <a:blip r:embed="rId2"/>
          <a:stretch>
            <a:fillRect/>
          </a:stretch>
        </p:blipFill>
        <p:spPr>
          <a:xfrm>
            <a:off x="122238" y="1066800"/>
            <a:ext cx="8915400" cy="4486275"/>
          </a:xfrm>
          <a:prstGeom prst="rect">
            <a:avLst/>
          </a:prstGeom>
        </p:spPr>
      </p:pic>
      <p:sp>
        <p:nvSpPr>
          <p:cNvPr id="5" name="TextBox 4"/>
          <p:cNvSpPr txBox="1"/>
          <p:nvPr/>
        </p:nvSpPr>
        <p:spPr>
          <a:xfrm>
            <a:off x="915030" y="5435024"/>
            <a:ext cx="2775119" cy="584776"/>
          </a:xfrm>
          <a:prstGeom prst="rect">
            <a:avLst/>
          </a:prstGeom>
          <a:noFill/>
        </p:spPr>
        <p:txBody>
          <a:bodyPr wrap="none" rtlCol="0">
            <a:spAutoFit/>
          </a:bodyPr>
          <a:lstStyle/>
          <a:p>
            <a:pPr algn="ctr"/>
            <a:r>
              <a:rPr lang="en-US" sz="1600" b="0" i="0" dirty="0" smtClean="0">
                <a:solidFill>
                  <a:schemeClr val="tx1"/>
                </a:solidFill>
              </a:rPr>
              <a:t>Time lag indicates motion</a:t>
            </a:r>
            <a:br>
              <a:rPr lang="en-US" sz="1600" b="0" i="0" dirty="0" smtClean="0">
                <a:solidFill>
                  <a:schemeClr val="tx1"/>
                </a:solidFill>
              </a:rPr>
            </a:br>
            <a:r>
              <a:rPr lang="en-US" sz="1600" b="0" i="0" dirty="0" smtClean="0">
                <a:solidFill>
                  <a:schemeClr val="tx1"/>
                </a:solidFill>
              </a:rPr>
              <a:t>in the </a:t>
            </a:r>
            <a:r>
              <a:rPr lang="en-US" sz="1600" i="0" dirty="0" smtClean="0">
                <a:solidFill>
                  <a:schemeClr val="tx1"/>
                </a:solidFill>
              </a:rPr>
              <a:t>electron </a:t>
            </a:r>
            <a:r>
              <a:rPr lang="en-US" sz="1600" b="0" i="0" dirty="0" smtClean="0">
                <a:solidFill>
                  <a:schemeClr val="tx1"/>
                </a:solidFill>
              </a:rPr>
              <a:t>drift direction</a:t>
            </a:r>
            <a:endParaRPr lang="en-US" sz="1600" b="0" i="0" dirty="0">
              <a:solidFill>
                <a:schemeClr val="tx1"/>
              </a:solidFill>
            </a:endParaRPr>
          </a:p>
        </p:txBody>
      </p:sp>
      <p:sp>
        <p:nvSpPr>
          <p:cNvPr id="6" name="TextBox 5"/>
          <p:cNvSpPr txBox="1"/>
          <p:nvPr/>
        </p:nvSpPr>
        <p:spPr>
          <a:xfrm>
            <a:off x="5202798" y="5435024"/>
            <a:ext cx="3343584" cy="1077218"/>
          </a:xfrm>
          <a:prstGeom prst="rect">
            <a:avLst/>
          </a:prstGeom>
          <a:noFill/>
        </p:spPr>
        <p:txBody>
          <a:bodyPr wrap="none" rtlCol="0">
            <a:spAutoFit/>
          </a:bodyPr>
          <a:lstStyle/>
          <a:p>
            <a:pPr algn="ctr"/>
            <a:r>
              <a:rPr lang="en-US" sz="1600" b="0" i="0" dirty="0" smtClean="0">
                <a:solidFill>
                  <a:schemeClr val="tx1"/>
                </a:solidFill>
              </a:rPr>
              <a:t>Time lag indicates motion</a:t>
            </a:r>
            <a:br>
              <a:rPr lang="en-US" sz="1600" b="0" i="0" dirty="0" smtClean="0">
                <a:solidFill>
                  <a:schemeClr val="tx1"/>
                </a:solidFill>
              </a:rPr>
            </a:br>
            <a:r>
              <a:rPr lang="en-US" sz="1600" b="0" i="0" dirty="0" smtClean="0">
                <a:solidFill>
                  <a:schemeClr val="tx1"/>
                </a:solidFill>
              </a:rPr>
              <a:t>in the </a:t>
            </a:r>
            <a:r>
              <a:rPr lang="en-US" sz="1600" i="0" dirty="0" smtClean="0">
                <a:solidFill>
                  <a:schemeClr val="tx1"/>
                </a:solidFill>
              </a:rPr>
              <a:t>ion </a:t>
            </a:r>
            <a:r>
              <a:rPr lang="en-US" sz="1600" b="0" i="0" dirty="0" smtClean="0">
                <a:solidFill>
                  <a:schemeClr val="tx1"/>
                </a:solidFill>
              </a:rPr>
              <a:t>drift direction;</a:t>
            </a:r>
          </a:p>
          <a:p>
            <a:pPr algn="ctr"/>
            <a:r>
              <a:rPr lang="en-US" sz="1600" b="0" i="0" dirty="0" err="1" smtClean="0">
                <a:solidFill>
                  <a:schemeClr val="tx1"/>
                </a:solidFill>
              </a:rPr>
              <a:t>Er</a:t>
            </a:r>
            <a:r>
              <a:rPr lang="en-US" sz="1600" b="0" i="0" dirty="0" smtClean="0">
                <a:solidFill>
                  <a:schemeClr val="tx1"/>
                </a:solidFill>
              </a:rPr>
              <a:t> increases at LH, so greater </a:t>
            </a:r>
            <a:r>
              <a:rPr lang="en-US" sz="1600" b="0" i="0" dirty="0" err="1" smtClean="0">
                <a:solidFill>
                  <a:schemeClr val="tx1"/>
                </a:solidFill>
              </a:rPr>
              <a:t>ExB</a:t>
            </a:r>
            <a:r>
              <a:rPr lang="en-US" sz="1600" b="0" i="0" dirty="0" smtClean="0">
                <a:solidFill>
                  <a:schemeClr val="tx1"/>
                </a:solidFill>
              </a:rPr>
              <a:t/>
            </a:r>
            <a:br>
              <a:rPr lang="en-US" sz="1600" b="0" i="0" dirty="0" smtClean="0">
                <a:solidFill>
                  <a:schemeClr val="tx1"/>
                </a:solidFill>
              </a:rPr>
            </a:br>
            <a:r>
              <a:rPr lang="en-US" sz="1600" b="0" i="0" dirty="0" smtClean="0">
                <a:solidFill>
                  <a:schemeClr val="tx1"/>
                </a:solidFill>
              </a:rPr>
              <a:t>in ion drift direction</a:t>
            </a:r>
            <a:endParaRPr lang="en-US" sz="1600" b="0" i="0" dirty="0">
              <a:solidFill>
                <a:schemeClr val="tx1"/>
              </a:solidFill>
            </a:endParaRPr>
          </a:p>
        </p:txBody>
      </p:sp>
      <p:sp>
        <p:nvSpPr>
          <p:cNvPr id="8" name="Slide Number Placeholder 7"/>
          <p:cNvSpPr>
            <a:spLocks noGrp="1"/>
          </p:cNvSpPr>
          <p:nvPr>
            <p:ph type="sldNum" sz="quarter" idx="11"/>
          </p:nvPr>
        </p:nvSpPr>
        <p:spPr/>
        <p:txBody>
          <a:bodyPr/>
          <a:lstStyle/>
          <a:p>
            <a:fld id="{E5BC9F15-3064-614F-9CEE-40A580351963}"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Fluctuations increase following HL back-transition</a:t>
            </a:r>
            <a:endParaRPr lang="en-US" dirty="0"/>
          </a:p>
        </p:txBody>
      </p:sp>
      <p:sp>
        <p:nvSpPr>
          <p:cNvPr id="4" name="Slide Number Placeholder 3"/>
          <p:cNvSpPr>
            <a:spLocks noGrp="1"/>
          </p:cNvSpPr>
          <p:nvPr>
            <p:ph type="sldNum" sz="quarter" idx="11"/>
          </p:nvPr>
        </p:nvSpPr>
        <p:spPr/>
        <p:txBody>
          <a:bodyPr/>
          <a:lstStyle/>
          <a:p>
            <a:fld id="{E5BC9F15-3064-614F-9CEE-40A580351963}" type="slidenum">
              <a:rPr lang="en-US" smtClean="0"/>
              <a:pPr/>
              <a:t>17</a:t>
            </a:fld>
            <a:endParaRPr lang="en-US"/>
          </a:p>
        </p:txBody>
      </p:sp>
      <p:pic>
        <p:nvPicPr>
          <p:cNvPr id="5" name="Picture 7" descr="138690_HL_fig.jpg"/>
          <p:cNvPicPr>
            <a:picLocks noChangeAspect="1"/>
          </p:cNvPicPr>
          <p:nvPr/>
        </p:nvPicPr>
        <p:blipFill>
          <a:blip r:embed="rId2"/>
          <a:srcRect/>
          <a:stretch>
            <a:fillRect/>
          </a:stretch>
        </p:blipFill>
        <p:spPr bwMode="auto">
          <a:xfrm>
            <a:off x="31750" y="1206500"/>
            <a:ext cx="9064625" cy="5127625"/>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Fluctuations increase during large ELM events</a:t>
            </a:r>
            <a:endParaRPr lang="en-US" dirty="0"/>
          </a:p>
        </p:txBody>
      </p:sp>
      <p:sp>
        <p:nvSpPr>
          <p:cNvPr id="4" name="Slide Number Placeholder 3"/>
          <p:cNvSpPr>
            <a:spLocks noGrp="1"/>
          </p:cNvSpPr>
          <p:nvPr>
            <p:ph type="sldNum" sz="quarter" idx="11"/>
          </p:nvPr>
        </p:nvSpPr>
        <p:spPr/>
        <p:txBody>
          <a:bodyPr/>
          <a:lstStyle/>
          <a:p>
            <a:fld id="{E5BC9F15-3064-614F-9CEE-40A580351963}" type="slidenum">
              <a:rPr lang="en-US" smtClean="0"/>
              <a:pPr/>
              <a:t>18</a:t>
            </a:fld>
            <a:endParaRPr lang="en-US"/>
          </a:p>
        </p:txBody>
      </p:sp>
      <p:pic>
        <p:nvPicPr>
          <p:cNvPr id="5" name="Picture 4" descr="138553_ELMs.png"/>
          <p:cNvPicPr>
            <a:picLocks noChangeAspect="1"/>
          </p:cNvPicPr>
          <p:nvPr/>
        </p:nvPicPr>
        <p:blipFill>
          <a:blip r:embed="rId2"/>
          <a:srcRect/>
          <a:stretch>
            <a:fillRect/>
          </a:stretch>
        </p:blipFill>
        <p:spPr bwMode="auto">
          <a:xfrm>
            <a:off x="76200" y="1571625"/>
            <a:ext cx="8975725" cy="431482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Post-ELM harmonic features at 50-100 kHz</a:t>
            </a:r>
            <a:br>
              <a:rPr lang="en-US" dirty="0" smtClean="0"/>
            </a:br>
            <a:r>
              <a:rPr lang="en-US" dirty="0" smtClean="0"/>
              <a:t>are localized at the top of the pedestal</a:t>
            </a:r>
          </a:p>
        </p:txBody>
      </p:sp>
      <p:pic>
        <p:nvPicPr>
          <p:cNvPr id="21507" name="Picture 5" descr="HarmonicOscil_fig2.png"/>
          <p:cNvPicPr>
            <a:picLocks noChangeAspect="1"/>
          </p:cNvPicPr>
          <p:nvPr/>
        </p:nvPicPr>
        <p:blipFill>
          <a:blip r:embed="rId3"/>
          <a:srcRect/>
          <a:stretch>
            <a:fillRect/>
          </a:stretch>
        </p:blipFill>
        <p:spPr bwMode="auto">
          <a:xfrm>
            <a:off x="293688" y="974725"/>
            <a:ext cx="8556625" cy="5197475"/>
          </a:xfrm>
          <a:prstGeom prst="rect">
            <a:avLst/>
          </a:prstGeom>
          <a:noFill/>
          <a:ln w="9525">
            <a:noFill/>
            <a:miter lim="800000"/>
            <a:headEnd/>
            <a:tailEnd/>
          </a:ln>
        </p:spPr>
      </p:pic>
      <p:sp>
        <p:nvSpPr>
          <p:cNvPr id="21509" name="TextBox 3"/>
          <p:cNvSpPr txBox="1">
            <a:spLocks noChangeArrowheads="1"/>
          </p:cNvSpPr>
          <p:nvPr/>
        </p:nvSpPr>
        <p:spPr bwMode="auto">
          <a:xfrm>
            <a:off x="1728788" y="6291263"/>
            <a:ext cx="7426325" cy="338137"/>
          </a:xfrm>
          <a:prstGeom prst="rect">
            <a:avLst/>
          </a:prstGeom>
          <a:noFill/>
          <a:ln w="9525">
            <a:noFill/>
            <a:miter lim="800000"/>
            <a:headEnd/>
            <a:tailEnd/>
          </a:ln>
        </p:spPr>
        <p:txBody>
          <a:bodyPr wrap="none">
            <a:prstTxWarp prst="textNoShape">
              <a:avLst/>
            </a:prstTxWarp>
            <a:spAutoFit/>
          </a:bodyPr>
          <a:lstStyle/>
          <a:p>
            <a:r>
              <a:rPr lang="en-US" sz="1600" b="0" i="0">
                <a:solidFill>
                  <a:schemeClr val="tx1"/>
                </a:solidFill>
                <a:latin typeface="Arial" charset="0"/>
                <a:ea typeface="Arial" charset="0"/>
                <a:cs typeface="Arial" charset="0"/>
              </a:rPr>
              <a:t>Harmonic features are either absent from or weakly present in magnetic spectra</a:t>
            </a:r>
          </a:p>
        </p:txBody>
      </p:sp>
      <p:sp>
        <p:nvSpPr>
          <p:cNvPr id="6" name="Slide Number Placeholder 5"/>
          <p:cNvSpPr>
            <a:spLocks noGrp="1"/>
          </p:cNvSpPr>
          <p:nvPr>
            <p:ph type="sldNum" sz="quarter" idx="11"/>
          </p:nvPr>
        </p:nvSpPr>
        <p:spPr/>
        <p:txBody>
          <a:bodyPr/>
          <a:lstStyle/>
          <a:p>
            <a:fld id="{E5BC9F15-3064-614F-9CEE-40A580351963}"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smtClean="0"/>
              <a:t>Beam emission spectroscopy (BES) provides low-</a:t>
            </a:r>
            <a:r>
              <a:rPr lang="en-US" sz="2200" dirty="0" err="1" smtClean="0"/>
              <a:t>k</a:t>
            </a:r>
            <a:r>
              <a:rPr lang="en-US" sz="2200" dirty="0" smtClean="0"/>
              <a:t> fluctuation measurements for studying plasma turbulence in NSTX</a:t>
            </a:r>
            <a:endParaRPr lang="en-US" sz="2200" dirty="0"/>
          </a:p>
        </p:txBody>
      </p:sp>
      <p:sp>
        <p:nvSpPr>
          <p:cNvPr id="5" name="Rectangle 61"/>
          <p:cNvSpPr>
            <a:spLocks noChangeArrowheads="1"/>
          </p:cNvSpPr>
          <p:nvPr/>
        </p:nvSpPr>
        <p:spPr bwMode="auto">
          <a:xfrm>
            <a:off x="2795108" y="2209800"/>
            <a:ext cx="2005492" cy="228600"/>
          </a:xfrm>
          <a:prstGeom prst="rect">
            <a:avLst/>
          </a:prstGeom>
          <a:gradFill rotWithShape="1">
            <a:gsLst>
              <a:gs pos="0">
                <a:srgbClr val="E4C8BD"/>
              </a:gs>
              <a:gs pos="100000">
                <a:srgbClr val="6A5D57"/>
              </a:gs>
            </a:gsLst>
            <a:lin ang="8100000" scaled="1"/>
          </a:gradFill>
          <a:ln w="9525">
            <a:solidFill>
              <a:schemeClr val="tx1"/>
            </a:solidFill>
            <a:miter lim="800000"/>
            <a:headEnd/>
            <a:tailEnd/>
          </a:ln>
        </p:spPr>
        <p:txBody>
          <a:bodyPr wrap="none" anchor="ctr">
            <a:prstTxWarp prst="textNoShape">
              <a:avLst/>
            </a:prstTxWarp>
          </a:bodyPr>
          <a:lstStyle/>
          <a:p>
            <a:pPr>
              <a:spcBef>
                <a:spcPct val="20000"/>
              </a:spcBef>
              <a:buFontTx/>
              <a:buChar char="•"/>
            </a:pPr>
            <a:endParaRPr lang="en-US"/>
          </a:p>
        </p:txBody>
      </p:sp>
      <p:sp>
        <p:nvSpPr>
          <p:cNvPr id="7" name="Text Box 63"/>
          <p:cNvSpPr txBox="1">
            <a:spLocks noChangeArrowheads="1"/>
          </p:cNvSpPr>
          <p:nvPr/>
        </p:nvSpPr>
        <p:spPr bwMode="auto">
          <a:xfrm>
            <a:off x="1066800" y="2194570"/>
            <a:ext cx="1620358" cy="335989"/>
          </a:xfrm>
          <a:prstGeom prst="rect">
            <a:avLst/>
          </a:prstGeom>
          <a:noFill/>
          <a:ln w="9525">
            <a:noFill/>
            <a:miter lim="800000"/>
            <a:headEnd/>
            <a:tailEnd/>
          </a:ln>
        </p:spPr>
        <p:txBody>
          <a:bodyPr wrap="square">
            <a:prstTxWarp prst="textNoShape">
              <a:avLst/>
            </a:prstTxWarp>
            <a:spAutoFit/>
          </a:bodyPr>
          <a:lstStyle/>
          <a:p>
            <a:pPr>
              <a:lnSpc>
                <a:spcPts val="1800"/>
              </a:lnSpc>
              <a:spcBef>
                <a:spcPct val="20000"/>
              </a:spcBef>
            </a:pPr>
            <a:r>
              <a:rPr lang="en-US" sz="2000" i="0" dirty="0">
                <a:solidFill>
                  <a:schemeClr val="tx1"/>
                </a:solidFill>
              </a:rPr>
              <a:t>Low-</a:t>
            </a:r>
            <a:r>
              <a:rPr lang="en-US" sz="2000" i="0" dirty="0" err="1">
                <a:solidFill>
                  <a:schemeClr val="tx1"/>
                </a:solidFill>
              </a:rPr>
              <a:t>k</a:t>
            </a:r>
            <a:r>
              <a:rPr lang="en-US" sz="2000" i="0" dirty="0">
                <a:solidFill>
                  <a:schemeClr val="tx1"/>
                </a:solidFill>
              </a:rPr>
              <a:t> </a:t>
            </a:r>
            <a:r>
              <a:rPr lang="en-US" sz="2000" i="0" dirty="0" smtClean="0">
                <a:solidFill>
                  <a:schemeClr val="tx1"/>
                </a:solidFill>
              </a:rPr>
              <a:t>BES</a:t>
            </a:r>
            <a:endParaRPr lang="en-US" sz="2000" i="0" dirty="0">
              <a:solidFill>
                <a:schemeClr val="tx1"/>
              </a:solidFill>
            </a:endParaRPr>
          </a:p>
        </p:txBody>
      </p:sp>
      <p:sp>
        <p:nvSpPr>
          <p:cNvPr id="9" name="Rectangle 33"/>
          <p:cNvSpPr>
            <a:spLocks noChangeAspect="1" noChangeArrowheads="1"/>
          </p:cNvSpPr>
          <p:nvPr/>
        </p:nvSpPr>
        <p:spPr bwMode="auto">
          <a:xfrm>
            <a:off x="3317488" y="1218751"/>
            <a:ext cx="2291398" cy="311079"/>
          </a:xfrm>
          <a:prstGeom prst="rect">
            <a:avLst/>
          </a:prstGeom>
          <a:gradFill rotWithShape="1">
            <a:gsLst>
              <a:gs pos="0">
                <a:srgbClr val="FFFF99">
                  <a:gamma/>
                  <a:shade val="46275"/>
                  <a:invGamma/>
                </a:srgbClr>
              </a:gs>
              <a:gs pos="50000">
                <a:srgbClr val="FFFF99">
                  <a:alpha val="50000"/>
                </a:srgbClr>
              </a:gs>
              <a:gs pos="100000">
                <a:srgbClr val="FFFF99">
                  <a:gamma/>
                  <a:shade val="46275"/>
                  <a:invGamma/>
                </a:srgbClr>
              </a:gs>
            </a:gsLst>
            <a:lin ang="5400000" scaled="1"/>
          </a:gradFill>
          <a:ln w="9525">
            <a:noFill/>
            <a:miter lim="800000"/>
            <a:headEnd/>
            <a:tailEnd/>
          </a:ln>
        </p:spPr>
        <p:txBody>
          <a:bodyPr anchor="ctr"/>
          <a:lstStyle/>
          <a:p>
            <a:pPr fontAlgn="auto">
              <a:spcBef>
                <a:spcPts val="0"/>
              </a:spcBef>
              <a:spcAft>
                <a:spcPts val="0"/>
              </a:spcAft>
              <a:defRPr/>
            </a:pPr>
            <a:endParaRPr lang="en-US" sz="1800" b="0" i="0" kern="0">
              <a:solidFill>
                <a:sysClr val="windowText" lastClr="000000"/>
              </a:solidFill>
              <a:latin typeface="Calibri"/>
            </a:endParaRPr>
          </a:p>
        </p:txBody>
      </p:sp>
      <p:sp>
        <p:nvSpPr>
          <p:cNvPr id="10" name="Text Box 34"/>
          <p:cNvSpPr txBox="1">
            <a:spLocks noChangeAspect="1" noChangeArrowheads="1"/>
          </p:cNvSpPr>
          <p:nvPr/>
        </p:nvSpPr>
        <p:spPr bwMode="auto">
          <a:xfrm>
            <a:off x="3582508" y="1224840"/>
            <a:ext cx="1817688" cy="228600"/>
          </a:xfrm>
          <a:prstGeom prst="rect">
            <a:avLst/>
          </a:prstGeom>
          <a:noFill/>
          <a:ln w="9525">
            <a:noFill/>
            <a:miter lim="800000"/>
            <a:headEnd/>
            <a:tailEnd/>
          </a:ln>
        </p:spPr>
        <p:txBody>
          <a:bodyPr>
            <a:prstTxWarp prst="textNoShape">
              <a:avLst/>
            </a:prstTxWarp>
          </a:bodyPr>
          <a:lstStyle/>
          <a:p>
            <a:pPr algn="ctr"/>
            <a:r>
              <a:rPr lang="en-US" sz="1400" i="0">
                <a:solidFill>
                  <a:srgbClr val="000000"/>
                </a:solidFill>
                <a:latin typeface="Symbol" charset="2"/>
              </a:rPr>
              <a:t>m</a:t>
            </a:r>
            <a:r>
              <a:rPr lang="en-US" sz="1400" i="0">
                <a:solidFill>
                  <a:srgbClr val="000000"/>
                </a:solidFill>
              </a:rPr>
              <a:t>-TEARING</a:t>
            </a:r>
            <a:endParaRPr lang="en-US" sz="2400" i="0">
              <a:solidFill>
                <a:srgbClr val="000000"/>
              </a:solidFill>
              <a:latin typeface="Times New Roman" charset="0"/>
            </a:endParaRPr>
          </a:p>
        </p:txBody>
      </p:sp>
      <p:sp>
        <p:nvSpPr>
          <p:cNvPr id="11" name="Line 21"/>
          <p:cNvSpPr>
            <a:spLocks noChangeAspect="1" noChangeShapeType="1"/>
          </p:cNvSpPr>
          <p:nvPr/>
        </p:nvSpPr>
        <p:spPr bwMode="auto">
          <a:xfrm>
            <a:off x="2839558" y="1854445"/>
            <a:ext cx="4116388" cy="0"/>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12" name="Line 22"/>
          <p:cNvSpPr>
            <a:spLocks noChangeAspect="1" noChangeShapeType="1"/>
          </p:cNvSpPr>
          <p:nvPr/>
        </p:nvSpPr>
        <p:spPr bwMode="auto">
          <a:xfrm>
            <a:off x="2839558" y="1854445"/>
            <a:ext cx="0" cy="9207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13" name="Line 23"/>
          <p:cNvSpPr>
            <a:spLocks noChangeAspect="1" noChangeShapeType="1"/>
          </p:cNvSpPr>
          <p:nvPr/>
        </p:nvSpPr>
        <p:spPr bwMode="auto">
          <a:xfrm>
            <a:off x="4211158" y="1854445"/>
            <a:ext cx="0" cy="9207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14" name="Line 24"/>
          <p:cNvSpPr>
            <a:spLocks noChangeAspect="1" noChangeShapeType="1"/>
          </p:cNvSpPr>
          <p:nvPr/>
        </p:nvSpPr>
        <p:spPr bwMode="auto">
          <a:xfrm>
            <a:off x="5584346" y="1854445"/>
            <a:ext cx="0" cy="9207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15" name="Line 25"/>
          <p:cNvSpPr>
            <a:spLocks noChangeAspect="1" noChangeShapeType="1"/>
          </p:cNvSpPr>
          <p:nvPr/>
        </p:nvSpPr>
        <p:spPr bwMode="auto">
          <a:xfrm>
            <a:off x="6955946" y="1854445"/>
            <a:ext cx="0" cy="9207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16" name="Text Box 27"/>
          <p:cNvSpPr txBox="1">
            <a:spLocks noChangeAspect="1" noChangeArrowheads="1"/>
          </p:cNvSpPr>
          <p:nvPr/>
        </p:nvSpPr>
        <p:spPr bwMode="auto">
          <a:xfrm>
            <a:off x="4038121" y="1870320"/>
            <a:ext cx="312737" cy="274638"/>
          </a:xfrm>
          <a:prstGeom prst="rect">
            <a:avLst/>
          </a:prstGeom>
          <a:noFill/>
          <a:ln w="9525">
            <a:noFill/>
            <a:miter lim="800000"/>
            <a:headEnd/>
            <a:tailEnd/>
          </a:ln>
        </p:spPr>
        <p:txBody>
          <a:bodyPr>
            <a:prstTxWarp prst="textNoShape">
              <a:avLst/>
            </a:prstTxWarp>
          </a:bodyPr>
          <a:lstStyle/>
          <a:p>
            <a:r>
              <a:rPr lang="en-US" sz="1800" i="0">
                <a:solidFill>
                  <a:srgbClr val="000000"/>
                </a:solidFill>
              </a:rPr>
              <a:t>1</a:t>
            </a:r>
            <a:endParaRPr lang="en-US" sz="1800" i="0">
              <a:solidFill>
                <a:srgbClr val="000000"/>
              </a:solidFill>
              <a:latin typeface="Times New Roman" charset="0"/>
            </a:endParaRPr>
          </a:p>
        </p:txBody>
      </p:sp>
      <p:sp>
        <p:nvSpPr>
          <p:cNvPr id="17" name="Text Box 28"/>
          <p:cNvSpPr txBox="1">
            <a:spLocks noChangeAspect="1" noChangeArrowheads="1"/>
          </p:cNvSpPr>
          <p:nvPr/>
        </p:nvSpPr>
        <p:spPr bwMode="auto">
          <a:xfrm>
            <a:off x="5354158" y="1870320"/>
            <a:ext cx="471488" cy="274638"/>
          </a:xfrm>
          <a:prstGeom prst="rect">
            <a:avLst/>
          </a:prstGeom>
          <a:noFill/>
          <a:ln w="9525">
            <a:noFill/>
            <a:miter lim="800000"/>
            <a:headEnd/>
            <a:tailEnd/>
          </a:ln>
        </p:spPr>
        <p:txBody>
          <a:bodyPr>
            <a:prstTxWarp prst="textNoShape">
              <a:avLst/>
            </a:prstTxWarp>
          </a:bodyPr>
          <a:lstStyle/>
          <a:p>
            <a:r>
              <a:rPr lang="en-US" sz="1800" i="0">
                <a:solidFill>
                  <a:srgbClr val="000000"/>
                </a:solidFill>
              </a:rPr>
              <a:t>10</a:t>
            </a:r>
            <a:endParaRPr lang="en-US" sz="1800" i="0">
              <a:solidFill>
                <a:srgbClr val="000000"/>
              </a:solidFill>
              <a:latin typeface="Times New Roman" charset="0"/>
            </a:endParaRPr>
          </a:p>
        </p:txBody>
      </p:sp>
      <p:sp>
        <p:nvSpPr>
          <p:cNvPr id="18" name="Text Box 29"/>
          <p:cNvSpPr txBox="1">
            <a:spLocks noChangeAspect="1" noChangeArrowheads="1"/>
          </p:cNvSpPr>
          <p:nvPr/>
        </p:nvSpPr>
        <p:spPr bwMode="auto">
          <a:xfrm>
            <a:off x="6654321" y="1900483"/>
            <a:ext cx="604837" cy="274637"/>
          </a:xfrm>
          <a:prstGeom prst="rect">
            <a:avLst/>
          </a:prstGeom>
          <a:noFill/>
          <a:ln w="9525">
            <a:noFill/>
            <a:miter lim="800000"/>
            <a:headEnd/>
            <a:tailEnd/>
          </a:ln>
        </p:spPr>
        <p:txBody>
          <a:bodyPr>
            <a:prstTxWarp prst="textNoShape">
              <a:avLst/>
            </a:prstTxWarp>
          </a:bodyPr>
          <a:lstStyle/>
          <a:p>
            <a:r>
              <a:rPr lang="en-US" sz="1800" i="0">
                <a:solidFill>
                  <a:srgbClr val="000000"/>
                </a:solidFill>
              </a:rPr>
              <a:t>100</a:t>
            </a:r>
            <a:endParaRPr lang="en-US" sz="1800" i="0">
              <a:solidFill>
                <a:srgbClr val="000000"/>
              </a:solidFill>
              <a:latin typeface="Times New Roman" charset="0"/>
            </a:endParaRPr>
          </a:p>
        </p:txBody>
      </p:sp>
      <p:sp>
        <p:nvSpPr>
          <p:cNvPr id="19" name="Line 37"/>
          <p:cNvSpPr>
            <a:spLocks noChangeAspect="1" noChangeShapeType="1"/>
          </p:cNvSpPr>
          <p:nvPr/>
        </p:nvSpPr>
        <p:spPr bwMode="auto">
          <a:xfrm flipV="1">
            <a:off x="3145946" y="1794120"/>
            <a:ext cx="0" cy="6032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20" name="Line 38"/>
          <p:cNvSpPr>
            <a:spLocks noChangeAspect="1" noChangeShapeType="1"/>
          </p:cNvSpPr>
          <p:nvPr/>
        </p:nvSpPr>
        <p:spPr bwMode="auto">
          <a:xfrm flipV="1">
            <a:off x="4517546" y="1794120"/>
            <a:ext cx="0" cy="6032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21" name="Line 39"/>
          <p:cNvSpPr>
            <a:spLocks noChangeAspect="1" noChangeShapeType="1"/>
          </p:cNvSpPr>
          <p:nvPr/>
        </p:nvSpPr>
        <p:spPr bwMode="auto">
          <a:xfrm flipV="1">
            <a:off x="5890733" y="1794120"/>
            <a:ext cx="0" cy="60325"/>
          </a:xfrm>
          <a:prstGeom prst="line">
            <a:avLst/>
          </a:prstGeom>
          <a:noFill/>
          <a:ln w="28575">
            <a:solidFill>
              <a:srgbClr val="5F5F5F"/>
            </a:solidFill>
            <a:round/>
            <a:headEnd/>
            <a:tailEnd/>
          </a:ln>
        </p:spPr>
        <p:txBody>
          <a:bodyPr anchor="ctr"/>
          <a:lstStyle/>
          <a:p>
            <a:pPr fontAlgn="auto">
              <a:spcBef>
                <a:spcPts val="0"/>
              </a:spcBef>
              <a:spcAft>
                <a:spcPts val="0"/>
              </a:spcAft>
              <a:defRPr/>
            </a:pPr>
            <a:endParaRPr lang="en-US" sz="1800" b="0" i="0" kern="0">
              <a:solidFill>
                <a:sysClr val="windowText" lastClr="000000"/>
              </a:solidFill>
            </a:endParaRPr>
          </a:p>
        </p:txBody>
      </p:sp>
      <p:sp>
        <p:nvSpPr>
          <p:cNvPr id="22" name="Text Box 40"/>
          <p:cNvSpPr txBox="1">
            <a:spLocks noChangeAspect="1" noChangeArrowheads="1"/>
          </p:cNvSpPr>
          <p:nvPr/>
        </p:nvSpPr>
        <p:spPr bwMode="auto">
          <a:xfrm>
            <a:off x="4657246" y="1489320"/>
            <a:ext cx="1139825" cy="304800"/>
          </a:xfrm>
          <a:prstGeom prst="rect">
            <a:avLst/>
          </a:prstGeom>
          <a:noFill/>
          <a:ln w="9525">
            <a:noFill/>
            <a:miter lim="800000"/>
            <a:headEnd/>
            <a:tailEnd/>
          </a:ln>
        </p:spPr>
        <p:txBody>
          <a:bodyPr>
            <a:prstTxWarp prst="textNoShape">
              <a:avLst/>
            </a:prstTxWarp>
          </a:bodyPr>
          <a:lstStyle/>
          <a:p>
            <a:r>
              <a:rPr lang="en-US" sz="1800" i="0">
                <a:solidFill>
                  <a:srgbClr val="000000"/>
                </a:solidFill>
              </a:rPr>
              <a:t>k  (cm</a:t>
            </a:r>
            <a:r>
              <a:rPr lang="en-US" sz="1800" i="0" baseline="30000">
                <a:solidFill>
                  <a:srgbClr val="000000"/>
                </a:solidFill>
              </a:rPr>
              <a:t>-1</a:t>
            </a:r>
            <a:r>
              <a:rPr lang="en-US" sz="1800" i="0">
                <a:solidFill>
                  <a:srgbClr val="000000"/>
                </a:solidFill>
              </a:rPr>
              <a:t>)</a:t>
            </a:r>
            <a:endParaRPr lang="en-US" sz="1800" i="0">
              <a:solidFill>
                <a:srgbClr val="000000"/>
              </a:solidFill>
              <a:latin typeface="Times New Roman" charset="0"/>
            </a:endParaRPr>
          </a:p>
        </p:txBody>
      </p:sp>
      <p:sp>
        <p:nvSpPr>
          <p:cNvPr id="23" name="Text Box 42"/>
          <p:cNvSpPr txBox="1">
            <a:spLocks noChangeAspect="1" noChangeArrowheads="1"/>
          </p:cNvSpPr>
          <p:nvPr/>
        </p:nvSpPr>
        <p:spPr bwMode="auto">
          <a:xfrm>
            <a:off x="4523896" y="1793243"/>
            <a:ext cx="231775" cy="304800"/>
          </a:xfrm>
          <a:prstGeom prst="rect">
            <a:avLst/>
          </a:prstGeom>
          <a:noFill/>
          <a:ln w="9525">
            <a:noFill/>
            <a:miter lim="800000"/>
            <a:headEnd/>
            <a:tailEnd/>
          </a:ln>
        </p:spPr>
        <p:txBody>
          <a:bodyPr>
            <a:prstTxWarp prst="textNoShape">
              <a:avLst/>
            </a:prstTxWarp>
          </a:bodyPr>
          <a:lstStyle/>
          <a:p>
            <a:r>
              <a:rPr lang="en-US" sz="1800" i="0" dirty="0" err="1">
                <a:solidFill>
                  <a:srgbClr val="000000"/>
                </a:solidFill>
              </a:rPr>
              <a:t>k</a:t>
            </a:r>
            <a:endParaRPr lang="en-US" sz="1800" i="0" dirty="0">
              <a:solidFill>
                <a:srgbClr val="000000"/>
              </a:solidFill>
              <a:latin typeface="Times New Roman" charset="0"/>
            </a:endParaRPr>
          </a:p>
        </p:txBody>
      </p:sp>
      <p:sp>
        <p:nvSpPr>
          <p:cNvPr id="24" name="Text Box 43"/>
          <p:cNvSpPr txBox="1">
            <a:spLocks noChangeAspect="1" noChangeArrowheads="1"/>
          </p:cNvSpPr>
          <p:nvPr/>
        </p:nvSpPr>
        <p:spPr bwMode="auto">
          <a:xfrm>
            <a:off x="4801708" y="1788480"/>
            <a:ext cx="514350" cy="304800"/>
          </a:xfrm>
          <a:prstGeom prst="rect">
            <a:avLst/>
          </a:prstGeom>
          <a:noFill/>
          <a:ln w="9525">
            <a:noFill/>
            <a:miter lim="800000"/>
            <a:headEnd/>
            <a:tailEnd/>
          </a:ln>
        </p:spPr>
        <p:txBody>
          <a:bodyPr>
            <a:prstTxWarp prst="textNoShape">
              <a:avLst/>
            </a:prstTxWarp>
          </a:bodyPr>
          <a:lstStyle/>
          <a:p>
            <a:r>
              <a:rPr lang="en-US" sz="1800" i="0">
                <a:solidFill>
                  <a:srgbClr val="000000"/>
                </a:solidFill>
                <a:latin typeface="Symbol" charset="2"/>
              </a:rPr>
              <a:t>r</a:t>
            </a:r>
            <a:r>
              <a:rPr lang="en-US" sz="1800" i="0" baseline="-25000">
                <a:solidFill>
                  <a:srgbClr val="000000"/>
                </a:solidFill>
              </a:rPr>
              <a:t>s</a:t>
            </a:r>
            <a:endParaRPr lang="en-US" sz="1800" i="0">
              <a:solidFill>
                <a:srgbClr val="000000"/>
              </a:solidFill>
              <a:latin typeface="Times New Roman" charset="0"/>
            </a:endParaRPr>
          </a:p>
        </p:txBody>
      </p:sp>
      <p:sp>
        <p:nvSpPr>
          <p:cNvPr id="25" name="Text Box 47"/>
          <p:cNvSpPr txBox="1">
            <a:spLocks noChangeAspect="1" noChangeArrowheads="1"/>
          </p:cNvSpPr>
          <p:nvPr/>
        </p:nvSpPr>
        <p:spPr bwMode="auto">
          <a:xfrm>
            <a:off x="2868133" y="1489320"/>
            <a:ext cx="534989" cy="274638"/>
          </a:xfrm>
          <a:prstGeom prst="rect">
            <a:avLst/>
          </a:prstGeom>
          <a:noFill/>
          <a:ln w="9525">
            <a:noFill/>
            <a:miter lim="800000"/>
            <a:headEnd/>
            <a:tailEnd/>
          </a:ln>
        </p:spPr>
        <p:txBody>
          <a:bodyPr>
            <a:prstTxWarp prst="textNoShape">
              <a:avLst/>
            </a:prstTxWarp>
          </a:bodyPr>
          <a:lstStyle/>
          <a:p>
            <a:r>
              <a:rPr lang="en-US" sz="1800" i="0">
                <a:solidFill>
                  <a:srgbClr val="000000"/>
                </a:solidFill>
              </a:rPr>
              <a:t>0.1</a:t>
            </a:r>
            <a:endParaRPr lang="en-US" sz="1800" i="0">
              <a:solidFill>
                <a:srgbClr val="000000"/>
              </a:solidFill>
              <a:latin typeface="Times New Roman" charset="0"/>
            </a:endParaRPr>
          </a:p>
        </p:txBody>
      </p:sp>
      <p:sp>
        <p:nvSpPr>
          <p:cNvPr id="26" name="Text Box 48"/>
          <p:cNvSpPr txBox="1">
            <a:spLocks noChangeAspect="1" noChangeArrowheads="1"/>
          </p:cNvSpPr>
          <p:nvPr/>
        </p:nvSpPr>
        <p:spPr bwMode="auto">
          <a:xfrm>
            <a:off x="4333396" y="1489320"/>
            <a:ext cx="536575" cy="274638"/>
          </a:xfrm>
          <a:prstGeom prst="rect">
            <a:avLst/>
          </a:prstGeom>
          <a:noFill/>
          <a:ln w="9525">
            <a:noFill/>
            <a:miter lim="800000"/>
            <a:headEnd/>
            <a:tailEnd/>
          </a:ln>
        </p:spPr>
        <p:txBody>
          <a:bodyPr>
            <a:prstTxWarp prst="textNoShape">
              <a:avLst/>
            </a:prstTxWarp>
          </a:bodyPr>
          <a:lstStyle/>
          <a:p>
            <a:r>
              <a:rPr lang="en-US" sz="1800" i="0" dirty="0">
                <a:solidFill>
                  <a:srgbClr val="000000"/>
                </a:solidFill>
              </a:rPr>
              <a:t>1</a:t>
            </a:r>
            <a:endParaRPr lang="en-US" sz="1800" i="0" dirty="0">
              <a:solidFill>
                <a:srgbClr val="000000"/>
              </a:solidFill>
              <a:latin typeface="Times New Roman" charset="0"/>
            </a:endParaRPr>
          </a:p>
        </p:txBody>
      </p:sp>
      <p:sp>
        <p:nvSpPr>
          <p:cNvPr id="27" name="Text Box 49"/>
          <p:cNvSpPr txBox="1">
            <a:spLocks noChangeAspect="1" noChangeArrowheads="1"/>
          </p:cNvSpPr>
          <p:nvPr/>
        </p:nvSpPr>
        <p:spPr bwMode="auto">
          <a:xfrm>
            <a:off x="5647846" y="1489320"/>
            <a:ext cx="531812" cy="274638"/>
          </a:xfrm>
          <a:prstGeom prst="rect">
            <a:avLst/>
          </a:prstGeom>
          <a:noFill/>
          <a:ln w="9525">
            <a:noFill/>
            <a:miter lim="800000"/>
            <a:headEnd/>
            <a:tailEnd/>
          </a:ln>
        </p:spPr>
        <p:txBody>
          <a:bodyPr>
            <a:prstTxWarp prst="textNoShape">
              <a:avLst/>
            </a:prstTxWarp>
          </a:bodyPr>
          <a:lstStyle/>
          <a:p>
            <a:r>
              <a:rPr lang="en-US" sz="1800" i="0">
                <a:solidFill>
                  <a:srgbClr val="000000"/>
                </a:solidFill>
              </a:rPr>
              <a:t>10</a:t>
            </a:r>
            <a:endParaRPr lang="en-US" sz="1800" i="0">
              <a:solidFill>
                <a:srgbClr val="000000"/>
              </a:solidFill>
              <a:latin typeface="Times New Roman" charset="0"/>
            </a:endParaRPr>
          </a:p>
        </p:txBody>
      </p:sp>
      <p:sp>
        <p:nvSpPr>
          <p:cNvPr id="28" name="Text Box 70"/>
          <p:cNvSpPr txBox="1">
            <a:spLocks noChangeArrowheads="1"/>
          </p:cNvSpPr>
          <p:nvPr/>
        </p:nvSpPr>
        <p:spPr bwMode="auto">
          <a:xfrm>
            <a:off x="4646133" y="1909130"/>
            <a:ext cx="315913" cy="304800"/>
          </a:xfrm>
          <a:prstGeom prst="rect">
            <a:avLst/>
          </a:prstGeom>
          <a:noFill/>
          <a:ln w="9525">
            <a:noFill/>
            <a:miter lim="800000"/>
            <a:headEnd/>
            <a:tailEnd/>
          </a:ln>
        </p:spPr>
        <p:txBody>
          <a:bodyPr wrap="none">
            <a:prstTxWarp prst="textNoShape">
              <a:avLst/>
            </a:prstTxWarp>
            <a:spAutoFit/>
          </a:bodyPr>
          <a:lstStyle/>
          <a:p>
            <a:r>
              <a:rPr lang="en-US" sz="1400" b="0" i="0" dirty="0" err="1">
                <a:solidFill>
                  <a:srgbClr val="000000"/>
                </a:solidFill>
                <a:latin typeface="Calibri" pitchFamily="34" charset="0"/>
                <a:sym typeface="Symbol" charset="2"/>
              </a:rPr>
              <a:t></a:t>
            </a:r>
            <a:endParaRPr lang="en-US" sz="1400" b="0" i="0" dirty="0">
              <a:solidFill>
                <a:srgbClr val="000000"/>
              </a:solidFill>
              <a:latin typeface="Calibri" pitchFamily="34" charset="0"/>
              <a:sym typeface="Symbol" charset="2"/>
            </a:endParaRPr>
          </a:p>
        </p:txBody>
      </p:sp>
      <p:sp>
        <p:nvSpPr>
          <p:cNvPr id="29" name="Text Box 70"/>
          <p:cNvSpPr txBox="1">
            <a:spLocks noChangeArrowheads="1"/>
          </p:cNvSpPr>
          <p:nvPr/>
        </p:nvSpPr>
        <p:spPr bwMode="auto">
          <a:xfrm>
            <a:off x="4757258" y="1592508"/>
            <a:ext cx="317500" cy="304800"/>
          </a:xfrm>
          <a:prstGeom prst="rect">
            <a:avLst/>
          </a:prstGeom>
          <a:noFill/>
          <a:ln w="9525">
            <a:noFill/>
            <a:miter lim="800000"/>
            <a:headEnd/>
            <a:tailEnd/>
          </a:ln>
        </p:spPr>
        <p:txBody>
          <a:bodyPr wrap="none">
            <a:prstTxWarp prst="textNoShape">
              <a:avLst/>
            </a:prstTxWarp>
            <a:spAutoFit/>
          </a:bodyPr>
          <a:lstStyle/>
          <a:p>
            <a:r>
              <a:rPr lang="en-US" sz="1400" b="0" i="0">
                <a:solidFill>
                  <a:srgbClr val="000000"/>
                </a:solidFill>
                <a:latin typeface="Calibri" pitchFamily="34" charset="0"/>
                <a:sym typeface="Symbol" charset="2"/>
              </a:rPr>
              <a:t></a:t>
            </a:r>
          </a:p>
        </p:txBody>
      </p:sp>
      <p:sp>
        <p:nvSpPr>
          <p:cNvPr id="30" name="Rectangle 19"/>
          <p:cNvSpPr>
            <a:spLocks noChangeAspect="1" noChangeArrowheads="1"/>
          </p:cNvSpPr>
          <p:nvPr/>
        </p:nvSpPr>
        <p:spPr bwMode="auto">
          <a:xfrm>
            <a:off x="5157600" y="967486"/>
            <a:ext cx="1811803" cy="304731"/>
          </a:xfrm>
          <a:prstGeom prst="rect">
            <a:avLst/>
          </a:prstGeom>
          <a:gradFill rotWithShape="1">
            <a:gsLst>
              <a:gs pos="0">
                <a:srgbClr val="FF00FF">
                  <a:gamma/>
                  <a:shade val="46275"/>
                  <a:invGamma/>
                </a:srgbClr>
              </a:gs>
              <a:gs pos="50000">
                <a:srgbClr val="FF00FF">
                  <a:alpha val="50000"/>
                </a:srgbClr>
              </a:gs>
              <a:gs pos="100000">
                <a:srgbClr val="FF00FF">
                  <a:gamma/>
                  <a:shade val="46275"/>
                  <a:invGamma/>
                </a:srgbClr>
              </a:gs>
            </a:gsLst>
            <a:lin ang="5400000" scaled="1"/>
          </a:gradFill>
          <a:ln w="9525">
            <a:noFill/>
            <a:miter lim="800000"/>
            <a:headEnd/>
            <a:tailEnd/>
          </a:ln>
        </p:spPr>
        <p:txBody>
          <a:bodyPr anchor="ctr">
            <a:prstTxWarp prst="textNoShape">
              <a:avLst/>
            </a:prstTxWarp>
          </a:bodyPr>
          <a:lstStyle/>
          <a:p>
            <a:pPr algn="ctr"/>
            <a:r>
              <a:rPr lang="en-US" sz="1400" i="0">
                <a:solidFill>
                  <a:srgbClr val="000000"/>
                </a:solidFill>
              </a:rPr>
              <a:t>ETG</a:t>
            </a:r>
            <a:endParaRPr lang="en-US" sz="2400" i="0">
              <a:solidFill>
                <a:srgbClr val="000000"/>
              </a:solidFill>
              <a:latin typeface="Times New Roman" charset="0"/>
            </a:endParaRPr>
          </a:p>
        </p:txBody>
      </p:sp>
      <p:sp>
        <p:nvSpPr>
          <p:cNvPr id="31" name="Rectangle 18"/>
          <p:cNvSpPr>
            <a:spLocks noChangeAspect="1" noChangeArrowheads="1"/>
          </p:cNvSpPr>
          <p:nvPr/>
        </p:nvSpPr>
        <p:spPr bwMode="auto">
          <a:xfrm>
            <a:off x="2879524" y="967486"/>
            <a:ext cx="2392979" cy="304731"/>
          </a:xfrm>
          <a:prstGeom prst="rect">
            <a:avLst/>
          </a:prstGeom>
          <a:gradFill rotWithShape="1">
            <a:gsLst>
              <a:gs pos="0">
                <a:srgbClr val="00FFFF">
                  <a:gamma/>
                  <a:shade val="46275"/>
                  <a:invGamma/>
                </a:srgbClr>
              </a:gs>
              <a:gs pos="50000">
                <a:srgbClr val="00FFFF">
                  <a:alpha val="50000"/>
                </a:srgbClr>
              </a:gs>
              <a:gs pos="100000">
                <a:srgbClr val="00FFFF">
                  <a:gamma/>
                  <a:shade val="46275"/>
                  <a:invGamma/>
                </a:srgbClr>
              </a:gs>
            </a:gsLst>
            <a:lin ang="5400000" scaled="1"/>
          </a:gradFill>
          <a:ln w="9525">
            <a:noFill/>
            <a:miter lim="800000"/>
            <a:headEnd/>
            <a:tailEnd/>
          </a:ln>
        </p:spPr>
        <p:txBody>
          <a:bodyPr anchor="ctr"/>
          <a:lstStyle/>
          <a:p>
            <a:pPr fontAlgn="auto">
              <a:spcBef>
                <a:spcPts val="0"/>
              </a:spcBef>
              <a:spcAft>
                <a:spcPts val="0"/>
              </a:spcAft>
              <a:defRPr/>
            </a:pPr>
            <a:endParaRPr lang="en-US" sz="1800" b="0" i="0" kern="0">
              <a:solidFill>
                <a:sysClr val="windowText" lastClr="000000"/>
              </a:solidFill>
              <a:latin typeface="Calibri"/>
            </a:endParaRPr>
          </a:p>
        </p:txBody>
      </p:sp>
      <p:sp>
        <p:nvSpPr>
          <p:cNvPr id="32" name="Text Box 31"/>
          <p:cNvSpPr txBox="1">
            <a:spLocks noChangeAspect="1" noChangeArrowheads="1"/>
          </p:cNvSpPr>
          <p:nvPr/>
        </p:nvSpPr>
        <p:spPr bwMode="auto">
          <a:xfrm>
            <a:off x="3677758" y="966078"/>
            <a:ext cx="968375" cy="290512"/>
          </a:xfrm>
          <a:prstGeom prst="rect">
            <a:avLst/>
          </a:prstGeom>
          <a:noFill/>
          <a:ln w="9525">
            <a:noFill/>
            <a:miter lim="800000"/>
            <a:headEnd/>
            <a:tailEnd/>
          </a:ln>
        </p:spPr>
        <p:txBody>
          <a:bodyPr>
            <a:prstTxWarp prst="textNoShape">
              <a:avLst/>
            </a:prstTxWarp>
          </a:bodyPr>
          <a:lstStyle/>
          <a:p>
            <a:pPr algn="ctr"/>
            <a:r>
              <a:rPr lang="en-US" sz="1400" i="0">
                <a:solidFill>
                  <a:srgbClr val="000000"/>
                </a:solidFill>
              </a:rPr>
              <a:t>ITG/TEM</a:t>
            </a:r>
            <a:endParaRPr lang="en-US" sz="2400" i="0">
              <a:solidFill>
                <a:srgbClr val="000000"/>
              </a:solidFill>
              <a:latin typeface="Times New Roman" charset="0"/>
            </a:endParaRPr>
          </a:p>
        </p:txBody>
      </p:sp>
      <p:sp>
        <p:nvSpPr>
          <p:cNvPr id="33" name="Right Arrow 126"/>
          <p:cNvSpPr>
            <a:spLocks noChangeArrowheads="1"/>
          </p:cNvSpPr>
          <p:nvPr/>
        </p:nvSpPr>
        <p:spPr bwMode="auto">
          <a:xfrm>
            <a:off x="2534758" y="2310458"/>
            <a:ext cx="228600" cy="76200"/>
          </a:xfrm>
          <a:prstGeom prst="rightArrow">
            <a:avLst>
              <a:gd name="adj1" fmla="val 50000"/>
              <a:gd name="adj2" fmla="val 50000"/>
            </a:avLst>
          </a:prstGeom>
          <a:solidFill>
            <a:schemeClr val="tx1"/>
          </a:solidFill>
          <a:ln w="15875">
            <a:solidFill>
              <a:schemeClr val="tx1"/>
            </a:solidFill>
            <a:round/>
            <a:headEnd/>
            <a:tailEnd type="triangle" w="med" len="med"/>
          </a:ln>
        </p:spPr>
        <p:txBody>
          <a:bodyPr lIns="0" tIns="0" rIns="0" bIns="0">
            <a:prstTxWarp prst="textNoShape">
              <a:avLst/>
            </a:prstTxWarp>
          </a:bodyPr>
          <a:lstStyle/>
          <a:p>
            <a:pPr>
              <a:spcBef>
                <a:spcPct val="20000"/>
              </a:spcBef>
              <a:buFontTx/>
              <a:buChar char="•"/>
            </a:pPr>
            <a:endParaRPr lang="en-US"/>
          </a:p>
        </p:txBody>
      </p:sp>
      <p:pic>
        <p:nvPicPr>
          <p:cNvPr id="35" name="Picture 15" descr="Overhead_Layout.png"/>
          <p:cNvPicPr>
            <a:picLocks noChangeAspect="1"/>
          </p:cNvPicPr>
          <p:nvPr/>
        </p:nvPicPr>
        <p:blipFill>
          <a:blip r:embed="rId3"/>
          <a:srcRect b="20206"/>
          <a:stretch>
            <a:fillRect/>
          </a:stretch>
        </p:blipFill>
        <p:spPr bwMode="auto">
          <a:xfrm>
            <a:off x="1600200" y="2692800"/>
            <a:ext cx="2790833" cy="3712389"/>
          </a:xfrm>
          <a:prstGeom prst="rect">
            <a:avLst/>
          </a:prstGeom>
          <a:noFill/>
          <a:ln w="9525">
            <a:solidFill>
              <a:schemeClr val="tx1"/>
            </a:solidFill>
            <a:miter lim="800000"/>
            <a:headEnd/>
            <a:tailEnd/>
          </a:ln>
        </p:spPr>
      </p:pic>
      <p:sp>
        <p:nvSpPr>
          <p:cNvPr id="39" name="Slide Number Placeholder 38"/>
          <p:cNvSpPr>
            <a:spLocks noGrp="1"/>
          </p:cNvSpPr>
          <p:nvPr>
            <p:ph type="sldNum" sz="quarter" idx="11"/>
          </p:nvPr>
        </p:nvSpPr>
        <p:spPr>
          <a:xfrm>
            <a:off x="8291304" y="6629400"/>
            <a:ext cx="838200" cy="228600"/>
          </a:xfrm>
        </p:spPr>
        <p:txBody>
          <a:bodyPr/>
          <a:lstStyle/>
          <a:p>
            <a:fld id="{E5BC9F15-3064-614F-9CEE-40A580351963}" type="slidenum">
              <a:rPr lang="en-US" smtClean="0"/>
              <a:pPr/>
              <a:t>2</a:t>
            </a:fld>
            <a:endParaRPr lang="en-US"/>
          </a:p>
        </p:txBody>
      </p:sp>
      <p:pic>
        <p:nvPicPr>
          <p:cNvPr id="44" name="Picture 43" descr="R130R140_ImageSpots.png"/>
          <p:cNvPicPr>
            <a:picLocks noChangeAspect="1"/>
          </p:cNvPicPr>
          <p:nvPr/>
        </p:nvPicPr>
        <p:blipFill>
          <a:blip r:embed="rId4"/>
          <a:stretch>
            <a:fillRect/>
          </a:stretch>
        </p:blipFill>
        <p:spPr>
          <a:xfrm>
            <a:off x="4998563" y="2286000"/>
            <a:ext cx="3078637" cy="423275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smtClean="0"/>
              <a:t>TAEs and GAEs have been observed</a:t>
            </a:r>
            <a:br>
              <a:rPr lang="en-US" smtClean="0"/>
            </a:br>
            <a:r>
              <a:rPr lang="en-US" smtClean="0"/>
              <a:t>in extended radial regions</a:t>
            </a:r>
          </a:p>
        </p:txBody>
      </p:sp>
      <p:sp>
        <p:nvSpPr>
          <p:cNvPr id="23555" name="TextBox 10"/>
          <p:cNvSpPr txBox="1">
            <a:spLocks noChangeArrowheads="1"/>
          </p:cNvSpPr>
          <p:nvPr/>
        </p:nvSpPr>
        <p:spPr bwMode="auto">
          <a:xfrm>
            <a:off x="5967413" y="1087438"/>
            <a:ext cx="1439862" cy="400050"/>
          </a:xfrm>
          <a:prstGeom prst="rect">
            <a:avLst/>
          </a:prstGeom>
          <a:noFill/>
          <a:ln w="9525">
            <a:noFill/>
            <a:miter lim="800000"/>
            <a:headEnd/>
            <a:tailEnd/>
          </a:ln>
        </p:spPr>
        <p:txBody>
          <a:bodyPr wrap="none">
            <a:prstTxWarp prst="textNoShape">
              <a:avLst/>
            </a:prstTxWarp>
            <a:spAutoFit/>
          </a:bodyPr>
          <a:lstStyle/>
          <a:p>
            <a:pPr algn="ctr"/>
            <a:r>
              <a:rPr lang="en-US" sz="2000" b="0" i="0">
                <a:solidFill>
                  <a:schemeClr val="tx1"/>
                </a:solidFill>
                <a:latin typeface="Arial" charset="0"/>
                <a:ea typeface="Arial" charset="0"/>
                <a:cs typeface="Arial" charset="0"/>
              </a:rPr>
              <a:t>GAE mode</a:t>
            </a:r>
          </a:p>
        </p:txBody>
      </p:sp>
      <p:sp>
        <p:nvSpPr>
          <p:cNvPr id="23556" name="TextBox 11"/>
          <p:cNvSpPr txBox="1">
            <a:spLocks noChangeArrowheads="1"/>
          </p:cNvSpPr>
          <p:nvPr/>
        </p:nvSpPr>
        <p:spPr bwMode="auto">
          <a:xfrm>
            <a:off x="1463675" y="1087438"/>
            <a:ext cx="1304925" cy="400050"/>
          </a:xfrm>
          <a:prstGeom prst="rect">
            <a:avLst/>
          </a:prstGeom>
          <a:noFill/>
          <a:ln w="9525">
            <a:noFill/>
            <a:miter lim="800000"/>
            <a:headEnd/>
            <a:tailEnd/>
          </a:ln>
        </p:spPr>
        <p:txBody>
          <a:bodyPr wrap="none">
            <a:prstTxWarp prst="textNoShape">
              <a:avLst/>
            </a:prstTxWarp>
            <a:spAutoFit/>
          </a:bodyPr>
          <a:lstStyle/>
          <a:p>
            <a:pPr algn="ctr"/>
            <a:r>
              <a:rPr lang="en-US" sz="2000" b="0" i="0">
                <a:solidFill>
                  <a:schemeClr val="tx1"/>
                </a:solidFill>
                <a:latin typeface="Arial" charset="0"/>
                <a:ea typeface="Arial" charset="0"/>
                <a:cs typeface="Arial" charset="0"/>
              </a:rPr>
              <a:t>TAE burst</a:t>
            </a:r>
          </a:p>
        </p:txBody>
      </p:sp>
      <p:pic>
        <p:nvPicPr>
          <p:cNvPr id="23557" name="Picture 5" descr="TAE_GAE_vg.png"/>
          <p:cNvPicPr>
            <a:picLocks noChangeAspect="1"/>
          </p:cNvPicPr>
          <p:nvPr/>
        </p:nvPicPr>
        <p:blipFill>
          <a:blip r:embed="rId3"/>
          <a:srcRect/>
          <a:stretch>
            <a:fillRect/>
          </a:stretch>
        </p:blipFill>
        <p:spPr bwMode="auto">
          <a:xfrm>
            <a:off x="71438" y="1652588"/>
            <a:ext cx="8978900" cy="4213225"/>
          </a:xfrm>
          <a:prstGeom prst="rect">
            <a:avLst/>
          </a:prstGeom>
          <a:noFill/>
          <a:ln w="9525">
            <a:noFill/>
            <a:miter lim="800000"/>
            <a:headEnd/>
            <a:tailEnd/>
          </a:ln>
        </p:spPr>
      </p:pic>
      <p:sp>
        <p:nvSpPr>
          <p:cNvPr id="23558" name="TextBox 5"/>
          <p:cNvSpPr txBox="1">
            <a:spLocks noChangeArrowheads="1"/>
          </p:cNvSpPr>
          <p:nvPr/>
        </p:nvSpPr>
        <p:spPr bwMode="auto">
          <a:xfrm>
            <a:off x="1325563" y="6067425"/>
            <a:ext cx="1762125" cy="369888"/>
          </a:xfrm>
          <a:prstGeom prst="rect">
            <a:avLst/>
          </a:prstGeom>
          <a:noFill/>
          <a:ln w="9525">
            <a:noFill/>
            <a:miter lim="800000"/>
            <a:headEnd/>
            <a:tailEnd/>
          </a:ln>
        </p:spPr>
        <p:txBody>
          <a:bodyPr wrap="none">
            <a:prstTxWarp prst="textNoShape">
              <a:avLst/>
            </a:prstTxWarp>
            <a:spAutoFit/>
          </a:bodyPr>
          <a:lstStyle/>
          <a:p>
            <a:r>
              <a:rPr lang="en-US" sz="1800" b="0" i="0">
                <a:solidFill>
                  <a:srgbClr val="FF0000"/>
                </a:solidFill>
                <a:latin typeface="Arial" charset="0"/>
                <a:ea typeface="Arial" charset="0"/>
                <a:cs typeface="Arial" charset="0"/>
              </a:rPr>
              <a:t>Heidbrink, CO4</a:t>
            </a:r>
          </a:p>
        </p:txBody>
      </p:sp>
      <p:sp>
        <p:nvSpPr>
          <p:cNvPr id="23559" name="TextBox 6"/>
          <p:cNvSpPr txBox="1">
            <a:spLocks noChangeArrowheads="1"/>
          </p:cNvSpPr>
          <p:nvPr/>
        </p:nvSpPr>
        <p:spPr bwMode="auto">
          <a:xfrm>
            <a:off x="5867400" y="6096000"/>
            <a:ext cx="1100138" cy="369888"/>
          </a:xfrm>
          <a:prstGeom prst="rect">
            <a:avLst/>
          </a:prstGeom>
          <a:noFill/>
          <a:ln w="9525">
            <a:noFill/>
            <a:miter lim="800000"/>
            <a:headEnd/>
            <a:tailEnd/>
          </a:ln>
        </p:spPr>
        <p:txBody>
          <a:bodyPr wrap="none">
            <a:prstTxWarp prst="textNoShape">
              <a:avLst/>
            </a:prstTxWarp>
            <a:spAutoFit/>
          </a:bodyPr>
          <a:lstStyle/>
          <a:p>
            <a:r>
              <a:rPr lang="en-US" sz="1800" b="0" i="0">
                <a:solidFill>
                  <a:srgbClr val="FF0000"/>
                </a:solidFill>
                <a:latin typeface="Arial" charset="0"/>
                <a:ea typeface="Arial" charset="0"/>
                <a:cs typeface="Arial" charset="0"/>
              </a:rPr>
              <a:t>Tritz, PI2</a:t>
            </a:r>
          </a:p>
        </p:txBody>
      </p:sp>
      <p:sp>
        <p:nvSpPr>
          <p:cNvPr id="9" name="Slide Number Placeholder 8"/>
          <p:cNvSpPr>
            <a:spLocks noGrp="1"/>
          </p:cNvSpPr>
          <p:nvPr>
            <p:ph type="sldNum" sz="quarter" idx="11"/>
          </p:nvPr>
        </p:nvSpPr>
        <p:spPr/>
        <p:txBody>
          <a:bodyPr/>
          <a:lstStyle/>
          <a:p>
            <a:fld id="{E5BC9F15-3064-614F-9CEE-40A580351963}"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sz="2800" smtClean="0"/>
              <a:t>Summary</a:t>
            </a:r>
          </a:p>
        </p:txBody>
      </p:sp>
      <p:sp>
        <p:nvSpPr>
          <p:cNvPr id="25603" name="Content Placeholder 2"/>
          <p:cNvSpPr>
            <a:spLocks noGrp="1"/>
          </p:cNvSpPr>
          <p:nvPr>
            <p:ph idx="1"/>
          </p:nvPr>
        </p:nvSpPr>
        <p:spPr>
          <a:xfrm>
            <a:off x="152400" y="1004137"/>
            <a:ext cx="8763000" cy="5410200"/>
          </a:xfrm>
        </p:spPr>
        <p:txBody>
          <a:bodyPr>
            <a:noAutofit/>
          </a:bodyPr>
          <a:lstStyle/>
          <a:p>
            <a:pPr marL="169863" indent="-169863">
              <a:lnSpc>
                <a:spcPct val="110000"/>
              </a:lnSpc>
              <a:spcBef>
                <a:spcPts val="0"/>
              </a:spcBef>
              <a:spcAft>
                <a:spcPts val="800"/>
              </a:spcAft>
            </a:pPr>
            <a:r>
              <a:rPr lang="en-US" dirty="0" smtClean="0"/>
              <a:t>NSTX BES system commissioned in 2010</a:t>
            </a:r>
          </a:p>
          <a:p>
            <a:pPr marL="169863" indent="-169863">
              <a:lnSpc>
                <a:spcPct val="110000"/>
              </a:lnSpc>
              <a:spcBef>
                <a:spcPts val="0"/>
              </a:spcBef>
              <a:spcAft>
                <a:spcPts val="800"/>
              </a:spcAft>
            </a:pPr>
            <a:r>
              <a:rPr lang="en-US" dirty="0" smtClean="0"/>
              <a:t>System measures fluctuations with </a:t>
            </a:r>
            <a:r>
              <a:rPr lang="en-US" dirty="0" err="1" smtClean="0"/>
              <a:t>kρ</a:t>
            </a:r>
            <a:r>
              <a:rPr lang="en-US" baseline="-25000" dirty="0" err="1" smtClean="0"/>
              <a:t>i</a:t>
            </a:r>
            <a:r>
              <a:rPr lang="en-US" dirty="0" smtClean="0"/>
              <a:t>&lt; 1</a:t>
            </a:r>
            <a:endParaRPr lang="en-US" sz="1600" dirty="0" smtClean="0"/>
          </a:p>
          <a:p>
            <a:pPr marL="569913" lvl="1" indent="-169863">
              <a:lnSpc>
                <a:spcPct val="110000"/>
              </a:lnSpc>
              <a:spcBef>
                <a:spcPts val="0"/>
              </a:spcBef>
              <a:spcAft>
                <a:spcPts val="800"/>
              </a:spcAft>
            </a:pPr>
            <a:r>
              <a:rPr lang="en-US" dirty="0" smtClean="0"/>
              <a:t>32 detection channels (56 fiber views)</a:t>
            </a:r>
          </a:p>
          <a:p>
            <a:pPr marL="569913" lvl="1" indent="-169863">
              <a:lnSpc>
                <a:spcPct val="110000"/>
              </a:lnSpc>
              <a:spcBef>
                <a:spcPts val="0"/>
              </a:spcBef>
              <a:spcAft>
                <a:spcPts val="800"/>
              </a:spcAft>
            </a:pPr>
            <a:r>
              <a:rPr lang="en-US" dirty="0" smtClean="0"/>
              <a:t>Radial and poloidal arrays covering core to SOL</a:t>
            </a:r>
            <a:endParaRPr lang="en-US" dirty="0" smtClean="0"/>
          </a:p>
          <a:p>
            <a:pPr marL="569913" lvl="1" indent="-169863">
              <a:lnSpc>
                <a:spcPct val="110000"/>
              </a:lnSpc>
              <a:spcBef>
                <a:spcPts val="0"/>
              </a:spcBef>
              <a:spcAft>
                <a:spcPts val="800"/>
              </a:spcAft>
            </a:pPr>
            <a:r>
              <a:rPr lang="en-US" dirty="0" smtClean="0"/>
              <a:t>2 MHz sampling</a:t>
            </a:r>
          </a:p>
          <a:p>
            <a:pPr marL="569913" lvl="1" indent="-169863">
              <a:lnSpc>
                <a:spcPct val="110000"/>
              </a:lnSpc>
              <a:spcBef>
                <a:spcPts val="0"/>
              </a:spcBef>
              <a:spcAft>
                <a:spcPts val="800"/>
              </a:spcAft>
            </a:pPr>
            <a:r>
              <a:rPr lang="en-US" dirty="0" smtClean="0"/>
              <a:t>2-3 cm spot sizes at NB</a:t>
            </a:r>
          </a:p>
          <a:p>
            <a:pPr marL="169863" indent="-169863">
              <a:lnSpc>
                <a:spcPct val="110000"/>
              </a:lnSpc>
              <a:spcBef>
                <a:spcPts val="0"/>
              </a:spcBef>
              <a:spcAft>
                <a:spcPts val="800"/>
              </a:spcAft>
            </a:pPr>
            <a:r>
              <a:rPr lang="en-US" dirty="0" smtClean="0"/>
              <a:t>Initial observations</a:t>
            </a:r>
          </a:p>
          <a:p>
            <a:pPr marL="569913" lvl="1" indent="-169863">
              <a:lnSpc>
                <a:spcPct val="110000"/>
              </a:lnSpc>
              <a:spcBef>
                <a:spcPts val="0"/>
              </a:spcBef>
              <a:spcAft>
                <a:spcPts val="800"/>
              </a:spcAft>
            </a:pPr>
            <a:r>
              <a:rPr lang="en-US" dirty="0" smtClean="0"/>
              <a:t>Poloidal correlation lengths on the order of 10 cm</a:t>
            </a:r>
          </a:p>
          <a:p>
            <a:pPr marL="569913" lvl="1" indent="-169863">
              <a:lnSpc>
                <a:spcPct val="110000"/>
              </a:lnSpc>
              <a:spcBef>
                <a:spcPts val="0"/>
              </a:spcBef>
              <a:spcAft>
                <a:spcPts val="800"/>
              </a:spcAft>
            </a:pPr>
            <a:r>
              <a:rPr lang="en-US" dirty="0" smtClean="0"/>
              <a:t>Broadband turbulence up to 100 kHz observed</a:t>
            </a:r>
          </a:p>
          <a:p>
            <a:pPr marL="569913" lvl="1" indent="-169863">
              <a:lnSpc>
                <a:spcPct val="110000"/>
              </a:lnSpc>
              <a:spcBef>
                <a:spcPts val="0"/>
              </a:spcBef>
              <a:spcAft>
                <a:spcPts val="800"/>
              </a:spcAft>
            </a:pPr>
            <a:r>
              <a:rPr lang="en-US" dirty="0" smtClean="0"/>
              <a:t>Poloidal flows in the range 5-10 km/</a:t>
            </a:r>
            <a:r>
              <a:rPr lang="en-US" dirty="0" err="1" smtClean="0"/>
              <a:t>s</a:t>
            </a:r>
            <a:endParaRPr lang="en-US" dirty="0" smtClean="0"/>
          </a:p>
          <a:p>
            <a:pPr marL="569913" lvl="1" indent="-169863">
              <a:lnSpc>
                <a:spcPct val="110000"/>
              </a:lnSpc>
              <a:spcBef>
                <a:spcPts val="0"/>
              </a:spcBef>
              <a:spcAft>
                <a:spcPts val="800"/>
              </a:spcAft>
            </a:pPr>
            <a:r>
              <a:rPr lang="en-US" dirty="0" smtClean="0"/>
              <a:t>Fluctuations decrease at LH transition</a:t>
            </a:r>
          </a:p>
          <a:p>
            <a:pPr marL="569913" lvl="1" indent="-169863">
              <a:lnSpc>
                <a:spcPct val="110000"/>
              </a:lnSpc>
              <a:spcBef>
                <a:spcPts val="0"/>
              </a:spcBef>
              <a:spcAft>
                <a:spcPts val="800"/>
              </a:spcAft>
            </a:pPr>
            <a:r>
              <a:rPr lang="en-US" dirty="0" smtClean="0"/>
              <a:t>Post-ELM harmonic features (50-150 kHz) localized to pedestal</a:t>
            </a:r>
          </a:p>
        </p:txBody>
      </p:sp>
      <p:sp>
        <p:nvSpPr>
          <p:cNvPr id="5" name="Slide Number Placeholder 4"/>
          <p:cNvSpPr>
            <a:spLocks noGrp="1"/>
          </p:cNvSpPr>
          <p:nvPr>
            <p:ph type="sldNum" sz="quarter" idx="11"/>
          </p:nvPr>
        </p:nvSpPr>
        <p:spPr/>
        <p:txBody>
          <a:bodyPr/>
          <a:lstStyle/>
          <a:p>
            <a:fld id="{E5BC9F15-3064-614F-9CEE-40A580351963}" type="slidenum">
              <a:rPr lang="en-US" smtClean="0"/>
              <a:pPr/>
              <a:t>21</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Outline</a:t>
            </a:r>
            <a:endParaRPr lang="en-US" sz="3200" dirty="0"/>
          </a:p>
        </p:txBody>
      </p:sp>
      <p:sp>
        <p:nvSpPr>
          <p:cNvPr id="3" name="Content Placeholder 2"/>
          <p:cNvSpPr>
            <a:spLocks noGrp="1"/>
          </p:cNvSpPr>
          <p:nvPr>
            <p:ph idx="1"/>
          </p:nvPr>
        </p:nvSpPr>
        <p:spPr>
          <a:xfrm>
            <a:off x="152400" y="1121376"/>
            <a:ext cx="8763000" cy="5181600"/>
          </a:xfrm>
        </p:spPr>
        <p:txBody>
          <a:bodyPr>
            <a:normAutofit/>
          </a:bodyPr>
          <a:lstStyle/>
          <a:p>
            <a:pPr>
              <a:spcBef>
                <a:spcPts val="0"/>
              </a:spcBef>
              <a:spcAft>
                <a:spcPts val="600"/>
              </a:spcAft>
            </a:pPr>
            <a:r>
              <a:rPr lang="en-US" dirty="0" smtClean="0"/>
              <a:t>BES diagnostic overview</a:t>
            </a:r>
          </a:p>
          <a:p>
            <a:pPr lvl="1">
              <a:spcBef>
                <a:spcPts val="0"/>
              </a:spcBef>
              <a:spcAft>
                <a:spcPts val="600"/>
              </a:spcAft>
            </a:pPr>
            <a:r>
              <a:rPr lang="en-US" dirty="0" smtClean="0"/>
              <a:t>Optical and detection system</a:t>
            </a:r>
          </a:p>
          <a:p>
            <a:pPr lvl="1">
              <a:spcBef>
                <a:spcPts val="0"/>
              </a:spcBef>
              <a:spcAft>
                <a:spcPts val="600"/>
              </a:spcAft>
            </a:pPr>
            <a:r>
              <a:rPr lang="en-US" dirty="0" smtClean="0"/>
              <a:t>Measurement capabilities</a:t>
            </a:r>
          </a:p>
          <a:p>
            <a:pPr>
              <a:spcBef>
                <a:spcPts val="0"/>
              </a:spcBef>
              <a:spcAft>
                <a:spcPts val="600"/>
              </a:spcAft>
            </a:pPr>
            <a:r>
              <a:rPr lang="en-US" dirty="0" smtClean="0"/>
              <a:t>Initial observations</a:t>
            </a:r>
          </a:p>
          <a:p>
            <a:pPr lvl="1">
              <a:spcBef>
                <a:spcPts val="0"/>
              </a:spcBef>
              <a:spcAft>
                <a:spcPts val="600"/>
              </a:spcAft>
            </a:pPr>
            <a:r>
              <a:rPr lang="en-US" dirty="0" smtClean="0"/>
              <a:t>Fluctuations decrease at LH transition</a:t>
            </a:r>
          </a:p>
          <a:p>
            <a:pPr lvl="1">
              <a:spcBef>
                <a:spcPts val="0"/>
              </a:spcBef>
              <a:spcAft>
                <a:spcPts val="600"/>
              </a:spcAft>
            </a:pPr>
            <a:r>
              <a:rPr lang="en-US" dirty="0" smtClean="0"/>
              <a:t>Eddy poloidal motion </a:t>
            </a:r>
            <a:r>
              <a:rPr lang="en-US" b="1" dirty="0" smtClean="0"/>
              <a:t>reverses </a:t>
            </a:r>
            <a:r>
              <a:rPr lang="en-US" dirty="0" smtClean="0"/>
              <a:t>after LH transition</a:t>
            </a:r>
          </a:p>
          <a:p>
            <a:pPr lvl="1">
              <a:spcBef>
                <a:spcPts val="0"/>
              </a:spcBef>
              <a:spcAft>
                <a:spcPts val="600"/>
              </a:spcAft>
            </a:pPr>
            <a:r>
              <a:rPr lang="en-US" b="1" dirty="0" smtClean="0"/>
              <a:t>Large poloidal correlation lengths </a:t>
            </a:r>
          </a:p>
          <a:p>
            <a:pPr lvl="1">
              <a:spcBef>
                <a:spcPts val="0"/>
              </a:spcBef>
              <a:spcAft>
                <a:spcPts val="600"/>
              </a:spcAft>
            </a:pPr>
            <a:r>
              <a:rPr lang="en-US" dirty="0" smtClean="0">
                <a:solidFill>
                  <a:srgbClr val="3333CC"/>
                </a:solidFill>
              </a:rPr>
              <a:t>Correlation lengths depend on |B| and </a:t>
            </a:r>
            <a:r>
              <a:rPr lang="en-US" dirty="0" err="1" smtClean="0">
                <a:solidFill>
                  <a:srgbClr val="3333CC"/>
                </a:solidFill>
              </a:rPr>
              <a:t>Ip</a:t>
            </a:r>
            <a:endParaRPr lang="en-US" dirty="0" smtClean="0">
              <a:solidFill>
                <a:srgbClr val="3333CC"/>
              </a:solidFill>
            </a:endParaRPr>
          </a:p>
          <a:p>
            <a:pPr lvl="1">
              <a:spcBef>
                <a:spcPts val="0"/>
              </a:spcBef>
              <a:spcAft>
                <a:spcPts val="600"/>
              </a:spcAft>
            </a:pPr>
            <a:r>
              <a:rPr lang="en-US" dirty="0" smtClean="0"/>
              <a:t>Post-ELM harmonic features </a:t>
            </a:r>
            <a:r>
              <a:rPr lang="en-US" b="1" dirty="0" smtClean="0">
                <a:solidFill>
                  <a:srgbClr val="3333CC"/>
                </a:solidFill>
              </a:rPr>
              <a:t>localized </a:t>
            </a:r>
            <a:r>
              <a:rPr lang="en-US" dirty="0" smtClean="0"/>
              <a:t>at top of pedestal</a:t>
            </a:r>
          </a:p>
          <a:p>
            <a:pPr lvl="1">
              <a:spcBef>
                <a:spcPts val="0"/>
              </a:spcBef>
              <a:spcAft>
                <a:spcPts val="600"/>
              </a:spcAft>
            </a:pPr>
            <a:r>
              <a:rPr lang="en-US" dirty="0" smtClean="0"/>
              <a:t>GAE and TAE mode structure observed</a:t>
            </a:r>
          </a:p>
          <a:p>
            <a:pPr>
              <a:spcBef>
                <a:spcPts val="0"/>
              </a:spcBef>
              <a:spcAft>
                <a:spcPts val="600"/>
              </a:spcAft>
            </a:pPr>
            <a:r>
              <a:rPr lang="en-US" dirty="0" smtClean="0"/>
              <a:t>Summary and plans</a:t>
            </a:r>
          </a:p>
        </p:txBody>
      </p:sp>
      <p:sp>
        <p:nvSpPr>
          <p:cNvPr id="5" name="Slide Number Placeholder 4"/>
          <p:cNvSpPr>
            <a:spLocks noGrp="1"/>
          </p:cNvSpPr>
          <p:nvPr>
            <p:ph type="sldNum" sz="quarter" idx="11"/>
          </p:nvPr>
        </p:nvSpPr>
        <p:spPr/>
        <p:txBody>
          <a:bodyPr/>
          <a:lstStyle/>
          <a:p>
            <a:fld id="{E5BC9F15-3064-614F-9CEE-40A580351963}" type="slidenum">
              <a:rPr lang="en-US" smtClean="0"/>
              <a:pPr/>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21" descr="Intro_BES_layout.png"/>
          <p:cNvPicPr>
            <a:picLocks noChangeAspect="1"/>
          </p:cNvPicPr>
          <p:nvPr/>
        </p:nvPicPr>
        <p:blipFill>
          <a:blip r:embed="rId3"/>
          <a:srcRect/>
          <a:stretch>
            <a:fillRect/>
          </a:stretch>
        </p:blipFill>
        <p:spPr bwMode="auto">
          <a:xfrm>
            <a:off x="3256442" y="1995178"/>
            <a:ext cx="5791199" cy="166141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BES provides long-wavelength density fluctuation measurements with </a:t>
            </a:r>
            <a:r>
              <a:rPr lang="en-US" b="0" dirty="0" err="1" smtClean="0">
                <a:solidFill>
                  <a:srgbClr val="3333CC"/>
                </a:solidFill>
              </a:rPr>
              <a:t>k</a:t>
            </a:r>
            <a:r>
              <a:rPr lang="en-US" b="0" baseline="-25000" dirty="0" err="1" smtClean="0">
                <a:solidFill>
                  <a:srgbClr val="3333CC"/>
                </a:solidFill>
              </a:rPr>
              <a:t>┴</a:t>
            </a:r>
            <a:r>
              <a:rPr lang="en-US" b="0" dirty="0" err="1" smtClean="0">
                <a:solidFill>
                  <a:srgbClr val="3333CC"/>
                </a:solidFill>
              </a:rPr>
              <a:t>ρ</a:t>
            </a:r>
            <a:r>
              <a:rPr lang="en-US" b="0" baseline="-25000" dirty="0" err="1" smtClean="0">
                <a:solidFill>
                  <a:srgbClr val="3333CC"/>
                </a:solidFill>
              </a:rPr>
              <a:t>i</a:t>
            </a:r>
            <a:r>
              <a:rPr lang="en-US" b="0" dirty="0" smtClean="0">
                <a:solidFill>
                  <a:srgbClr val="3333CC"/>
                </a:solidFill>
              </a:rPr>
              <a:t> &lt; </a:t>
            </a:r>
            <a:r>
              <a:rPr lang="en-US" b="0" dirty="0" smtClean="0">
                <a:solidFill>
                  <a:srgbClr val="3333CC"/>
                </a:solidFill>
              </a:rPr>
              <a:t>1</a:t>
            </a:r>
            <a:endParaRPr lang="en-US" b="0" dirty="0">
              <a:solidFill>
                <a:srgbClr val="3333CC"/>
              </a:solidFill>
            </a:endParaRPr>
          </a:p>
        </p:txBody>
      </p:sp>
      <p:pic>
        <p:nvPicPr>
          <p:cNvPr id="5" name="Picture 17" descr="Intro_NB_emission.png"/>
          <p:cNvPicPr>
            <a:picLocks noChangeAspect="1"/>
          </p:cNvPicPr>
          <p:nvPr/>
        </p:nvPicPr>
        <p:blipFill>
          <a:blip r:embed="rId4"/>
          <a:srcRect/>
          <a:stretch>
            <a:fillRect/>
          </a:stretch>
        </p:blipFill>
        <p:spPr bwMode="auto">
          <a:xfrm>
            <a:off x="4404206" y="3879616"/>
            <a:ext cx="4358794" cy="2570074"/>
          </a:xfrm>
          <a:prstGeom prst="rect">
            <a:avLst/>
          </a:prstGeom>
          <a:noFill/>
          <a:ln w="9525">
            <a:noFill/>
            <a:miter lim="800000"/>
            <a:headEnd/>
            <a:tailEnd/>
          </a:ln>
        </p:spPr>
      </p:pic>
      <p:sp>
        <p:nvSpPr>
          <p:cNvPr id="3" name="Content Placeholder 2"/>
          <p:cNvSpPr>
            <a:spLocks noGrp="1"/>
          </p:cNvSpPr>
          <p:nvPr>
            <p:ph idx="1"/>
          </p:nvPr>
        </p:nvSpPr>
        <p:spPr>
          <a:xfrm>
            <a:off x="76200" y="1034155"/>
            <a:ext cx="4038600" cy="3805289"/>
          </a:xfrm>
        </p:spPr>
        <p:txBody>
          <a:bodyPr/>
          <a:lstStyle/>
          <a:p>
            <a:pPr marL="173038" indent="-173038">
              <a:spcBef>
                <a:spcPts val="400"/>
              </a:spcBef>
              <a:spcAft>
                <a:spcPts val="0"/>
              </a:spcAft>
            </a:pPr>
            <a:r>
              <a:rPr lang="en-US" sz="2000" dirty="0" smtClean="0"/>
              <a:t>BES measurements contribute</a:t>
            </a:r>
            <a:br>
              <a:rPr lang="en-US" sz="2000" dirty="0" smtClean="0"/>
            </a:br>
            <a:r>
              <a:rPr lang="en-US" sz="2000" dirty="0" smtClean="0"/>
              <a:t>to several NSTX research areas</a:t>
            </a:r>
            <a:endParaRPr lang="en-US" sz="1800" dirty="0" smtClean="0"/>
          </a:p>
          <a:p>
            <a:pPr marL="455613" lvl="1" indent="-223838">
              <a:spcBef>
                <a:spcPts val="400"/>
              </a:spcBef>
              <a:spcAft>
                <a:spcPts val="0"/>
              </a:spcAft>
            </a:pPr>
            <a:r>
              <a:rPr lang="en-US" sz="1800" dirty="0" smtClean="0">
                <a:solidFill>
                  <a:schemeClr val="tx1"/>
                </a:solidFill>
              </a:rPr>
              <a:t>Turbulence and transport</a:t>
            </a:r>
          </a:p>
          <a:p>
            <a:pPr marL="625475" lvl="2" indent="-169863">
              <a:spcBef>
                <a:spcPts val="400"/>
              </a:spcBef>
              <a:spcAft>
                <a:spcPts val="0"/>
              </a:spcAft>
            </a:pPr>
            <a:r>
              <a:rPr lang="en-US" sz="1600" dirty="0" smtClean="0">
                <a:solidFill>
                  <a:schemeClr val="accent2"/>
                </a:solidFill>
              </a:rPr>
              <a:t>ITG/TEM turbulence</a:t>
            </a:r>
          </a:p>
          <a:p>
            <a:pPr marL="625475" lvl="2" indent="-169863">
              <a:spcBef>
                <a:spcPts val="400"/>
              </a:spcBef>
              <a:spcAft>
                <a:spcPts val="0"/>
              </a:spcAft>
            </a:pPr>
            <a:r>
              <a:rPr lang="en-US" sz="1600" dirty="0" err="1" smtClean="0">
                <a:solidFill>
                  <a:schemeClr val="accent2"/>
                </a:solidFill>
              </a:rPr>
              <a:t>ZFs</a:t>
            </a:r>
            <a:r>
              <a:rPr lang="en-US" sz="1600" dirty="0" smtClean="0">
                <a:solidFill>
                  <a:schemeClr val="accent2"/>
                </a:solidFill>
              </a:rPr>
              <a:t> and </a:t>
            </a:r>
            <a:r>
              <a:rPr lang="en-US" sz="1600" dirty="0" err="1" smtClean="0">
                <a:solidFill>
                  <a:schemeClr val="accent2"/>
                </a:solidFill>
              </a:rPr>
              <a:t>GAMs</a:t>
            </a:r>
            <a:endParaRPr lang="en-US" sz="1600" dirty="0" smtClean="0">
              <a:solidFill>
                <a:schemeClr val="accent2"/>
              </a:solidFill>
            </a:endParaRPr>
          </a:p>
          <a:p>
            <a:pPr marL="625475" lvl="2" indent="-169863">
              <a:spcBef>
                <a:spcPts val="400"/>
              </a:spcBef>
              <a:spcAft>
                <a:spcPts val="0"/>
              </a:spcAft>
            </a:pPr>
            <a:r>
              <a:rPr lang="en-US" sz="1600" dirty="0" smtClean="0">
                <a:solidFill>
                  <a:schemeClr val="accent2"/>
                </a:solidFill>
              </a:rPr>
              <a:t>Flow fluctuations</a:t>
            </a:r>
            <a:endParaRPr lang="en-US" sz="1800" dirty="0" smtClean="0">
              <a:solidFill>
                <a:schemeClr val="accent2"/>
              </a:solidFill>
            </a:endParaRPr>
          </a:p>
          <a:p>
            <a:pPr marL="455613" lvl="1" indent="-223838">
              <a:spcBef>
                <a:spcPts val="400"/>
              </a:spcBef>
              <a:spcAft>
                <a:spcPts val="0"/>
              </a:spcAft>
            </a:pPr>
            <a:r>
              <a:rPr lang="en-US" sz="1800" dirty="0" smtClean="0">
                <a:solidFill>
                  <a:srgbClr val="000000"/>
                </a:solidFill>
              </a:rPr>
              <a:t>Boundary physics</a:t>
            </a:r>
          </a:p>
          <a:p>
            <a:pPr marL="625475" lvl="2" indent="-169863">
              <a:spcBef>
                <a:spcPts val="400"/>
              </a:spcBef>
              <a:spcAft>
                <a:spcPts val="0"/>
              </a:spcAft>
            </a:pPr>
            <a:r>
              <a:rPr lang="en-US" sz="1600" dirty="0" smtClean="0">
                <a:solidFill>
                  <a:schemeClr val="accent2"/>
                </a:solidFill>
              </a:rPr>
              <a:t>LH transition</a:t>
            </a:r>
          </a:p>
          <a:p>
            <a:pPr marL="625475" lvl="2" indent="-169863">
              <a:spcBef>
                <a:spcPts val="400"/>
              </a:spcBef>
              <a:spcAft>
                <a:spcPts val="0"/>
              </a:spcAft>
            </a:pPr>
            <a:r>
              <a:rPr lang="en-US" sz="1600" dirty="0" smtClean="0">
                <a:solidFill>
                  <a:schemeClr val="accent2"/>
                </a:solidFill>
              </a:rPr>
              <a:t>Edge &amp; SOL fluctuations</a:t>
            </a:r>
          </a:p>
          <a:p>
            <a:pPr marL="625475" lvl="2" indent="-169863">
              <a:spcBef>
                <a:spcPts val="400"/>
              </a:spcBef>
              <a:spcAft>
                <a:spcPts val="0"/>
              </a:spcAft>
            </a:pPr>
            <a:r>
              <a:rPr lang="en-US" sz="1600" dirty="0" err="1" smtClean="0">
                <a:solidFill>
                  <a:schemeClr val="accent2"/>
                </a:solidFill>
              </a:rPr>
              <a:t>ELMs</a:t>
            </a:r>
            <a:r>
              <a:rPr lang="en-US" sz="1600" dirty="0" smtClean="0">
                <a:solidFill>
                  <a:schemeClr val="accent2"/>
                </a:solidFill>
              </a:rPr>
              <a:t> and </a:t>
            </a:r>
            <a:r>
              <a:rPr lang="en-US" sz="1600" dirty="0" err="1" smtClean="0">
                <a:solidFill>
                  <a:schemeClr val="accent2"/>
                </a:solidFill>
              </a:rPr>
              <a:t>EHOs</a:t>
            </a:r>
            <a:endParaRPr lang="en-US" sz="1800" dirty="0" smtClean="0">
              <a:solidFill>
                <a:schemeClr val="accent2"/>
              </a:solidFill>
            </a:endParaRPr>
          </a:p>
          <a:p>
            <a:pPr marL="455613" lvl="1" indent="-223838">
              <a:spcBef>
                <a:spcPts val="400"/>
              </a:spcBef>
              <a:spcAft>
                <a:spcPts val="0"/>
              </a:spcAft>
            </a:pPr>
            <a:r>
              <a:rPr lang="en-US" sz="1800" dirty="0" smtClean="0">
                <a:solidFill>
                  <a:srgbClr val="000000"/>
                </a:solidFill>
              </a:rPr>
              <a:t>Waves-particle interactions</a:t>
            </a:r>
          </a:p>
          <a:p>
            <a:pPr marL="625475" lvl="2" indent="-169863">
              <a:spcBef>
                <a:spcPts val="400"/>
              </a:spcBef>
              <a:spcAft>
                <a:spcPts val="0"/>
              </a:spcAft>
            </a:pPr>
            <a:r>
              <a:rPr lang="en-US" sz="1600" dirty="0" smtClean="0">
                <a:solidFill>
                  <a:schemeClr val="accent2"/>
                </a:solidFill>
              </a:rPr>
              <a:t>TAE/EP/GAE mode structure</a:t>
            </a:r>
          </a:p>
        </p:txBody>
      </p:sp>
      <p:sp>
        <p:nvSpPr>
          <p:cNvPr id="12" name="Slide Number Placeholder 11"/>
          <p:cNvSpPr>
            <a:spLocks noGrp="1"/>
          </p:cNvSpPr>
          <p:nvPr>
            <p:ph type="sldNum" sz="quarter" idx="11"/>
          </p:nvPr>
        </p:nvSpPr>
        <p:spPr>
          <a:xfrm>
            <a:off x="8305800" y="6629400"/>
            <a:ext cx="838200" cy="228600"/>
          </a:xfrm>
        </p:spPr>
        <p:txBody>
          <a:bodyPr/>
          <a:lstStyle/>
          <a:p>
            <a:fld id="{E5BC9F15-3064-614F-9CEE-40A580351963}" type="slidenum">
              <a:rPr lang="en-US" smtClean="0"/>
              <a:pPr/>
              <a:t>4</a:t>
            </a:fld>
            <a:endParaRPr lang="en-US"/>
          </a:p>
        </p:txBody>
      </p:sp>
      <p:sp>
        <p:nvSpPr>
          <p:cNvPr id="7" name="Content Placeholder 2"/>
          <p:cNvSpPr txBox="1">
            <a:spLocks/>
          </p:cNvSpPr>
          <p:nvPr/>
        </p:nvSpPr>
        <p:spPr bwMode="auto">
          <a:xfrm>
            <a:off x="4724400" y="1131991"/>
            <a:ext cx="41910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5425" marR="0" lvl="0" indent="-225425" algn="l" defTabSz="914400" rtl="0" eaLnBrk="0" fontAlgn="base" latinLnBrk="0" hangingPunct="0">
              <a:lnSpc>
                <a:spcPct val="100000"/>
              </a:lnSpc>
              <a:spcBef>
                <a:spcPts val="100"/>
              </a:spcBef>
              <a:spcAft>
                <a:spcPct val="0"/>
              </a:spcAft>
              <a:buClrTx/>
              <a:buSzTx/>
              <a:buFontTx/>
              <a:buChar char="•"/>
              <a:tabLst/>
              <a:defRPr/>
            </a:pP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Doppler shift and optical filter isolate NB D</a:t>
            </a:r>
            <a:r>
              <a:rPr kumimoji="0" lang="en-US" sz="1800" b="0" i="0" u="none" strike="noStrike" kern="0" cap="none" spc="0" normalizeH="0" baseline="-25000" noProof="0" dirty="0" smtClean="0">
                <a:ln>
                  <a:noFill/>
                </a:ln>
                <a:solidFill>
                  <a:schemeClr val="tx1"/>
                </a:solidFill>
                <a:effectLst/>
                <a:uLnTx/>
                <a:uFillTx/>
                <a:latin typeface="+mn-lt"/>
                <a:ea typeface="ＭＳ Ｐゴシック" charset="-128"/>
                <a:cs typeface="ＭＳ Ｐゴシック" charset="-128"/>
              </a:rPr>
              <a:t>α</a:t>
            </a: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 emission</a:t>
            </a:r>
            <a:r>
              <a:rPr kumimoji="0" lang="en-US" sz="1800" b="0" i="0" u="none" strike="noStrike" kern="0" cap="none" spc="0" normalizeH="0" baseline="0" noProof="0" dirty="0" smtClean="0">
                <a:ln>
                  <a:noFill/>
                </a:ln>
                <a:solidFill>
                  <a:schemeClr val="accent2"/>
                </a:solidFill>
                <a:effectLst/>
                <a:uLnTx/>
                <a:uFillTx/>
                <a:latin typeface="+mn-lt"/>
                <a:ea typeface="ＭＳ Ｐゴシック" charset="-128"/>
                <a:cs typeface="ＭＳ Ｐゴシック" charset="-128"/>
              </a:rPr>
              <a:t> </a:t>
            </a:r>
            <a:r>
              <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from thermal D</a:t>
            </a:r>
            <a:r>
              <a:rPr kumimoji="0" lang="en-US" sz="1800" b="0" i="0" u="none" strike="noStrike" kern="0" cap="none" spc="0" normalizeH="0" baseline="-25000" noProof="0" dirty="0" smtClean="0">
                <a:ln>
                  <a:noFill/>
                </a:ln>
                <a:solidFill>
                  <a:schemeClr val="tx1"/>
                </a:solidFill>
                <a:effectLst/>
                <a:uLnTx/>
                <a:uFillTx/>
                <a:latin typeface="+mn-lt"/>
                <a:ea typeface="ＭＳ Ｐゴシック" charset="-128"/>
                <a:cs typeface="ＭＳ Ｐゴシック" charset="-128"/>
              </a:rPr>
              <a:t>α</a:t>
            </a:r>
          </a:p>
          <a:p>
            <a:pPr marL="225425" marR="0" lvl="0" indent="-225425" algn="l" defTabSz="914400" rtl="0" eaLnBrk="0" fontAlgn="base" latinLnBrk="0" hangingPunct="0">
              <a:lnSpc>
                <a:spcPct val="100000"/>
              </a:lnSpc>
              <a:spcBef>
                <a:spcPts val="100"/>
              </a:spcBef>
              <a:spcAft>
                <a:spcPct val="0"/>
              </a:spcAft>
              <a:buClrTx/>
              <a:buSzTx/>
              <a:buFontTx/>
              <a:buNone/>
              <a:tabLst/>
              <a:defRPr/>
            </a:pPr>
            <a:endParaRPr kumimoji="0" lang="en-US" sz="18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p:txBody>
      </p:sp>
      <p:grpSp>
        <p:nvGrpSpPr>
          <p:cNvPr id="8" name="Group 15"/>
          <p:cNvGrpSpPr>
            <a:grpSpLocks/>
          </p:cNvGrpSpPr>
          <p:nvPr/>
        </p:nvGrpSpPr>
        <p:grpSpPr bwMode="auto">
          <a:xfrm>
            <a:off x="152400" y="4945425"/>
            <a:ext cx="3738562" cy="1597025"/>
            <a:chOff x="228600" y="1295400"/>
            <a:chExt cx="3736665" cy="1596332"/>
          </a:xfrm>
        </p:grpSpPr>
        <p:graphicFrame>
          <p:nvGraphicFramePr>
            <p:cNvPr id="9" name="Object 2"/>
            <p:cNvGraphicFramePr>
              <a:graphicFrameLocks noChangeAspect="1"/>
            </p:cNvGraphicFramePr>
            <p:nvPr/>
          </p:nvGraphicFramePr>
          <p:xfrm>
            <a:off x="545939" y="1295400"/>
            <a:ext cx="3419326" cy="682329"/>
          </p:xfrm>
          <a:graphic>
            <a:graphicData uri="http://schemas.openxmlformats.org/presentationml/2006/ole">
              <p:oleObj spid="_x0000_s9218" name="Equation" r:id="rId5" imgW="2032000" imgH="406400" progId="Equation.3">
                <p:embed/>
              </p:oleObj>
            </a:graphicData>
          </a:graphic>
        </p:graphicFrame>
        <p:sp>
          <p:nvSpPr>
            <p:cNvPr id="10" name="TextBox 7"/>
            <p:cNvSpPr txBox="1">
              <a:spLocks noChangeArrowheads="1"/>
            </p:cNvSpPr>
            <p:nvPr/>
          </p:nvSpPr>
          <p:spPr bwMode="auto">
            <a:xfrm>
              <a:off x="228600" y="2368808"/>
              <a:ext cx="1232604" cy="522924"/>
            </a:xfrm>
            <a:prstGeom prst="rect">
              <a:avLst/>
            </a:prstGeom>
            <a:noFill/>
            <a:ln w="9525">
              <a:noFill/>
              <a:miter lim="800000"/>
              <a:headEnd/>
              <a:tailEnd/>
            </a:ln>
          </p:spPr>
          <p:txBody>
            <a:bodyPr wrap="none">
              <a:prstTxWarp prst="textNoShape">
                <a:avLst/>
              </a:prstTxWarp>
              <a:spAutoFit/>
            </a:bodyPr>
            <a:lstStyle/>
            <a:p>
              <a:pPr algn="ctr"/>
              <a:r>
                <a:rPr lang="en-US" sz="1400" b="0" i="0">
                  <a:solidFill>
                    <a:schemeClr val="tx1"/>
                  </a:solidFill>
                </a:rPr>
                <a:t>neutral beam</a:t>
              </a:r>
              <a:br>
                <a:rPr lang="en-US" sz="1400" b="0" i="0">
                  <a:solidFill>
                    <a:schemeClr val="tx1"/>
                  </a:solidFill>
                </a:rPr>
              </a:br>
              <a:r>
                <a:rPr lang="en-US" sz="1400" b="0" i="0">
                  <a:solidFill>
                    <a:schemeClr val="tx1"/>
                  </a:solidFill>
                </a:rPr>
                <a:t>D</a:t>
              </a:r>
              <a:r>
                <a:rPr lang="en-US" sz="1400" b="0" i="0" baseline="-25000">
                  <a:solidFill>
                    <a:schemeClr val="tx1"/>
                  </a:solidFill>
                  <a:latin typeface="Symbol" pitchFamily="28" charset="2"/>
                  <a:ea typeface="Symbol" pitchFamily="28" charset="2"/>
                  <a:cs typeface="Symbol" pitchFamily="28" charset="2"/>
                </a:rPr>
                <a:t>a</a:t>
              </a:r>
              <a:r>
                <a:rPr lang="en-US" sz="1400" b="0" i="0">
                  <a:solidFill>
                    <a:schemeClr val="tx1"/>
                  </a:solidFill>
                  <a:latin typeface="Symbol" pitchFamily="28" charset="2"/>
                  <a:ea typeface="Symbol" pitchFamily="28" charset="2"/>
                  <a:cs typeface="Symbol" pitchFamily="28" charset="2"/>
                </a:rPr>
                <a:t> </a:t>
              </a:r>
              <a:r>
                <a:rPr lang="en-US" sz="1400" b="0" i="0">
                  <a:solidFill>
                    <a:schemeClr val="tx1"/>
                  </a:solidFill>
                </a:rPr>
                <a:t>emission</a:t>
              </a:r>
            </a:p>
          </p:txBody>
        </p:sp>
        <p:sp>
          <p:nvSpPr>
            <p:cNvPr id="11" name="TextBox 8"/>
            <p:cNvSpPr txBox="1">
              <a:spLocks noChangeArrowheads="1"/>
            </p:cNvSpPr>
            <p:nvPr/>
          </p:nvSpPr>
          <p:spPr bwMode="auto">
            <a:xfrm>
              <a:off x="1654166" y="2368808"/>
              <a:ext cx="1043876" cy="522924"/>
            </a:xfrm>
            <a:prstGeom prst="rect">
              <a:avLst/>
            </a:prstGeom>
            <a:noFill/>
            <a:ln w="9525">
              <a:noFill/>
              <a:miter lim="800000"/>
              <a:headEnd/>
              <a:tailEnd/>
            </a:ln>
          </p:spPr>
          <p:txBody>
            <a:bodyPr wrap="none">
              <a:prstTxWarp prst="textNoShape">
                <a:avLst/>
              </a:prstTxWarp>
              <a:spAutoFit/>
            </a:bodyPr>
            <a:lstStyle/>
            <a:p>
              <a:pPr algn="ctr"/>
              <a:r>
                <a:rPr lang="en-US" sz="1400" b="0" i="0">
                  <a:solidFill>
                    <a:schemeClr val="tx1"/>
                  </a:solidFill>
                </a:rPr>
                <a:t>ion density</a:t>
              </a:r>
            </a:p>
            <a:p>
              <a:pPr algn="ctr"/>
              <a:r>
                <a:rPr lang="en-US" sz="1400" b="0" i="0">
                  <a:solidFill>
                    <a:schemeClr val="tx1"/>
                  </a:solidFill>
                </a:rPr>
                <a:t>fluctuation</a:t>
              </a:r>
            </a:p>
          </p:txBody>
        </p:sp>
        <p:sp>
          <p:nvSpPr>
            <p:cNvPr id="13" name="TextBox 9"/>
            <p:cNvSpPr txBox="1">
              <a:spLocks noChangeArrowheads="1"/>
            </p:cNvSpPr>
            <p:nvPr/>
          </p:nvSpPr>
          <p:spPr bwMode="auto">
            <a:xfrm>
              <a:off x="2947579" y="2358563"/>
              <a:ext cx="851083" cy="338407"/>
            </a:xfrm>
            <a:prstGeom prst="rect">
              <a:avLst/>
            </a:prstGeom>
            <a:noFill/>
            <a:ln w="9525">
              <a:noFill/>
              <a:miter lim="800000"/>
              <a:headEnd/>
              <a:tailEnd/>
            </a:ln>
          </p:spPr>
          <p:txBody>
            <a:bodyPr wrap="none">
              <a:prstTxWarp prst="textNoShape">
                <a:avLst/>
              </a:prstTxWarp>
              <a:spAutoFit/>
            </a:bodyPr>
            <a:lstStyle/>
            <a:p>
              <a:pPr algn="ctr"/>
              <a:r>
                <a:rPr lang="en-US" sz="1600" b="0" i="0">
                  <a:solidFill>
                    <a:schemeClr val="tx1"/>
                  </a:solidFill>
                </a:rPr>
                <a:t>C ≈ 1/2</a:t>
              </a:r>
            </a:p>
          </p:txBody>
        </p:sp>
        <p:cxnSp>
          <p:nvCxnSpPr>
            <p:cNvPr id="14" name="Straight Arrow Connector 10"/>
            <p:cNvCxnSpPr>
              <a:cxnSpLocks noChangeShapeType="1"/>
            </p:cNvCxnSpPr>
            <p:nvPr/>
          </p:nvCxnSpPr>
          <p:spPr bwMode="auto">
            <a:xfrm rot="16200000" flipV="1">
              <a:off x="2560003" y="1939180"/>
              <a:ext cx="518231" cy="325752"/>
            </a:xfrm>
            <a:prstGeom prst="straightConnector1">
              <a:avLst/>
            </a:prstGeom>
            <a:noFill/>
            <a:ln w="15875">
              <a:solidFill>
                <a:schemeClr val="tx1"/>
              </a:solidFill>
              <a:round/>
              <a:headEnd/>
              <a:tailEnd type="arrow" w="med" len="med"/>
            </a:ln>
          </p:spPr>
        </p:cxnSp>
        <p:cxnSp>
          <p:nvCxnSpPr>
            <p:cNvPr id="15" name="Straight Arrow Connector 11"/>
            <p:cNvCxnSpPr>
              <a:cxnSpLocks noChangeShapeType="1"/>
            </p:cNvCxnSpPr>
            <p:nvPr/>
          </p:nvCxnSpPr>
          <p:spPr bwMode="auto">
            <a:xfrm rot="16200000" flipV="1">
              <a:off x="1584524" y="2126640"/>
              <a:ext cx="328442" cy="165201"/>
            </a:xfrm>
            <a:prstGeom prst="straightConnector1">
              <a:avLst/>
            </a:prstGeom>
            <a:noFill/>
            <a:ln w="15875">
              <a:solidFill>
                <a:schemeClr val="tx1"/>
              </a:solidFill>
              <a:round/>
              <a:headEnd/>
              <a:tailEnd type="arrow" w="med" len="med"/>
            </a:ln>
          </p:spPr>
        </p:cxnSp>
        <p:cxnSp>
          <p:nvCxnSpPr>
            <p:cNvPr id="16" name="Straight Arrow Connector 12"/>
            <p:cNvCxnSpPr>
              <a:cxnSpLocks noChangeShapeType="1"/>
            </p:cNvCxnSpPr>
            <p:nvPr/>
          </p:nvCxnSpPr>
          <p:spPr bwMode="auto">
            <a:xfrm rot="5400000" flipH="1" flipV="1">
              <a:off x="447899" y="2201752"/>
              <a:ext cx="355859" cy="51884"/>
            </a:xfrm>
            <a:prstGeom prst="straightConnector1">
              <a:avLst/>
            </a:prstGeom>
            <a:noFill/>
            <a:ln w="15875">
              <a:solidFill>
                <a:schemeClr val="tx1"/>
              </a:solidFill>
              <a:round/>
              <a:headEnd/>
              <a:tailEnd type="arrow" w="med" len="med"/>
            </a:ln>
          </p:spPr>
        </p:cxn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z="2600" dirty="0" smtClean="0"/>
              <a:t>NSTX BES system was commissioned in 2010</a:t>
            </a:r>
          </a:p>
        </p:txBody>
      </p:sp>
      <p:sp>
        <p:nvSpPr>
          <p:cNvPr id="9219" name="Content Placeholder 2"/>
          <p:cNvSpPr>
            <a:spLocks noGrp="1"/>
          </p:cNvSpPr>
          <p:nvPr>
            <p:ph idx="1"/>
          </p:nvPr>
        </p:nvSpPr>
        <p:spPr>
          <a:xfrm>
            <a:off x="152400" y="1143000"/>
            <a:ext cx="4191000" cy="685800"/>
          </a:xfrm>
        </p:spPr>
        <p:txBody>
          <a:bodyPr/>
          <a:lstStyle/>
          <a:p>
            <a:pPr marL="225425" indent="-225425">
              <a:spcBef>
                <a:spcPts val="100"/>
              </a:spcBef>
            </a:pPr>
            <a:r>
              <a:rPr lang="en-US" sz="1800" dirty="0" smtClean="0"/>
              <a:t>Doppler shift and optical filter isolate </a:t>
            </a:r>
            <a:r>
              <a:rPr lang="en-US" sz="1800" dirty="0" smtClean="0">
                <a:solidFill>
                  <a:schemeClr val="accent2"/>
                </a:solidFill>
              </a:rPr>
              <a:t>NB D</a:t>
            </a:r>
            <a:r>
              <a:rPr lang="en-US" sz="1800" baseline="-25000" dirty="0" smtClean="0">
                <a:solidFill>
                  <a:schemeClr val="accent2"/>
                </a:solidFill>
              </a:rPr>
              <a:t>α</a:t>
            </a:r>
            <a:r>
              <a:rPr lang="en-US" sz="1800" dirty="0" smtClean="0">
                <a:solidFill>
                  <a:schemeClr val="accent2"/>
                </a:solidFill>
              </a:rPr>
              <a:t> emission </a:t>
            </a:r>
            <a:r>
              <a:rPr lang="en-US" sz="1800" dirty="0" smtClean="0"/>
              <a:t>from thermal D</a:t>
            </a:r>
            <a:r>
              <a:rPr lang="en-US" sz="1800" baseline="-25000" dirty="0" smtClean="0"/>
              <a:t>α</a:t>
            </a:r>
          </a:p>
          <a:p>
            <a:pPr marL="225425" indent="-225425">
              <a:spcBef>
                <a:spcPts val="100"/>
              </a:spcBef>
              <a:buFontTx/>
              <a:buNone/>
            </a:pPr>
            <a:endParaRPr lang="en-US" sz="1800" dirty="0" smtClean="0"/>
          </a:p>
        </p:txBody>
      </p:sp>
      <p:pic>
        <p:nvPicPr>
          <p:cNvPr id="9220" name="Picture 15" descr="invessel_pic.jpg"/>
          <p:cNvPicPr>
            <a:picLocks noChangeAspect="1"/>
          </p:cNvPicPr>
          <p:nvPr/>
        </p:nvPicPr>
        <p:blipFill>
          <a:blip r:embed="rId3"/>
          <a:srcRect/>
          <a:stretch>
            <a:fillRect/>
          </a:stretch>
        </p:blipFill>
        <p:spPr bwMode="auto">
          <a:xfrm>
            <a:off x="4419600" y="2209800"/>
            <a:ext cx="4318000" cy="3237755"/>
          </a:xfrm>
          <a:prstGeom prst="rect">
            <a:avLst/>
          </a:prstGeom>
          <a:noFill/>
          <a:ln w="9525">
            <a:solidFill>
              <a:schemeClr val="tx1"/>
            </a:solidFill>
            <a:miter lim="800000"/>
            <a:headEnd/>
            <a:tailEnd/>
          </a:ln>
        </p:spPr>
      </p:pic>
      <p:sp>
        <p:nvSpPr>
          <p:cNvPr id="9221" name="TextBox 9"/>
          <p:cNvSpPr txBox="1">
            <a:spLocks noChangeArrowheads="1"/>
          </p:cNvSpPr>
          <p:nvPr/>
        </p:nvSpPr>
        <p:spPr bwMode="auto">
          <a:xfrm>
            <a:off x="7000458" y="2228720"/>
            <a:ext cx="1727200" cy="338138"/>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600" b="0" i="0">
                <a:solidFill>
                  <a:srgbClr val="000000"/>
                </a:solidFill>
                <a:latin typeface="Arial" charset="0"/>
                <a:ea typeface="Arial" charset="0"/>
                <a:cs typeface="Arial" charset="0"/>
              </a:rPr>
              <a:t>Collection optics</a:t>
            </a:r>
          </a:p>
        </p:txBody>
      </p:sp>
      <p:sp>
        <p:nvSpPr>
          <p:cNvPr id="9222" name="TextBox 10"/>
          <p:cNvSpPr txBox="1">
            <a:spLocks noChangeArrowheads="1"/>
          </p:cNvSpPr>
          <p:nvPr/>
        </p:nvSpPr>
        <p:spPr bwMode="auto">
          <a:xfrm>
            <a:off x="5476458" y="4614733"/>
            <a:ext cx="674688" cy="338137"/>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sz="1600" b="0" i="0">
                <a:solidFill>
                  <a:srgbClr val="000000"/>
                </a:solidFill>
                <a:latin typeface="Arial" charset="0"/>
                <a:ea typeface="Arial" charset="0"/>
                <a:cs typeface="Arial" charset="0"/>
              </a:rPr>
              <a:t>R140</a:t>
            </a:r>
          </a:p>
        </p:txBody>
      </p:sp>
      <p:sp>
        <p:nvSpPr>
          <p:cNvPr id="9223" name="TextBox 11"/>
          <p:cNvSpPr txBox="1">
            <a:spLocks noChangeArrowheads="1"/>
          </p:cNvSpPr>
          <p:nvPr/>
        </p:nvSpPr>
        <p:spPr bwMode="auto">
          <a:xfrm>
            <a:off x="7610058" y="4590920"/>
            <a:ext cx="674688" cy="338138"/>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r>
              <a:rPr lang="en-US" sz="1600" b="0" i="0">
                <a:solidFill>
                  <a:srgbClr val="000000"/>
                </a:solidFill>
                <a:latin typeface="Arial" charset="0"/>
                <a:ea typeface="Arial" charset="0"/>
                <a:cs typeface="Arial" charset="0"/>
              </a:rPr>
              <a:t>R130</a:t>
            </a:r>
          </a:p>
        </p:txBody>
      </p:sp>
      <p:pic>
        <p:nvPicPr>
          <p:cNvPr id="9224" name="Picture 15" descr="Overhead_Layout.png"/>
          <p:cNvPicPr>
            <a:picLocks noChangeAspect="1"/>
          </p:cNvPicPr>
          <p:nvPr/>
        </p:nvPicPr>
        <p:blipFill>
          <a:blip r:embed="rId4"/>
          <a:srcRect b="20206"/>
          <a:stretch>
            <a:fillRect/>
          </a:stretch>
        </p:blipFill>
        <p:spPr bwMode="auto">
          <a:xfrm>
            <a:off x="618938" y="2084712"/>
            <a:ext cx="3124200" cy="4155837"/>
          </a:xfrm>
          <a:prstGeom prst="rect">
            <a:avLst/>
          </a:prstGeom>
          <a:noFill/>
          <a:ln w="9525">
            <a:solidFill>
              <a:schemeClr val="tx1"/>
            </a:solidFill>
            <a:miter lim="800000"/>
            <a:headEnd/>
            <a:tailEnd/>
          </a:ln>
        </p:spPr>
      </p:pic>
      <p:sp>
        <p:nvSpPr>
          <p:cNvPr id="9225" name="Content Placeholder 2"/>
          <p:cNvSpPr txBox="1">
            <a:spLocks/>
          </p:cNvSpPr>
          <p:nvPr/>
        </p:nvSpPr>
        <p:spPr bwMode="auto">
          <a:xfrm>
            <a:off x="4495800" y="1136650"/>
            <a:ext cx="4495800" cy="692150"/>
          </a:xfrm>
          <a:prstGeom prst="rect">
            <a:avLst/>
          </a:prstGeom>
          <a:noFill/>
          <a:ln w="9525">
            <a:noFill/>
            <a:miter lim="800000"/>
            <a:headEnd/>
            <a:tailEnd/>
          </a:ln>
        </p:spPr>
        <p:txBody>
          <a:bodyPr>
            <a:prstTxWarp prst="textNoShape">
              <a:avLst/>
            </a:prstTxWarp>
          </a:bodyPr>
          <a:lstStyle/>
          <a:p>
            <a:pPr marL="225425" lvl="0" indent="-225425" eaLnBrk="0" hangingPunct="0">
              <a:spcBef>
                <a:spcPts val="100"/>
              </a:spcBef>
              <a:buFontTx/>
              <a:buChar char="•"/>
            </a:pPr>
            <a:r>
              <a:rPr lang="en-US" sz="1800" b="0" i="0" kern="0" dirty="0" smtClean="0">
                <a:solidFill>
                  <a:srgbClr val="000000"/>
                </a:solidFill>
                <a:latin typeface="Arial"/>
                <a:ea typeface="ＭＳ Ｐゴシック" charset="-128"/>
                <a:cs typeface="ＭＳ Ｐゴシック" charset="-128"/>
              </a:rPr>
              <a:t>Two optical views are aligned to </a:t>
            </a:r>
            <a:r>
              <a:rPr lang="en-US" sz="1800" b="0" i="0" kern="0" dirty="0" smtClean="0">
                <a:solidFill>
                  <a:srgbClr val="3333CC"/>
                </a:solidFill>
                <a:latin typeface="Arial"/>
                <a:ea typeface="ＭＳ Ｐゴシック" charset="-128"/>
                <a:cs typeface="ＭＳ Ｐゴシック" charset="-128"/>
              </a:rPr>
              <a:t>steep pitch angles</a:t>
            </a:r>
            <a:r>
              <a:rPr lang="en-US" sz="1800" b="0" i="0" kern="0" dirty="0" smtClean="0">
                <a:solidFill>
                  <a:srgbClr val="000000"/>
                </a:solidFill>
                <a:latin typeface="Arial"/>
                <a:ea typeface="ＭＳ Ｐゴシック" charset="-128"/>
                <a:cs typeface="ＭＳ Ｐゴシック" charset="-128"/>
              </a:rPr>
              <a:t> in NSTX plasmas</a:t>
            </a:r>
            <a:endParaRPr lang="en-US" sz="1800" b="0" i="0" kern="0" dirty="0" smtClean="0">
              <a:solidFill>
                <a:srgbClr val="3333CC"/>
              </a:solidFill>
              <a:latin typeface="Arial"/>
              <a:ea typeface="ＭＳ Ｐゴシック" charset="-128"/>
              <a:cs typeface="ＭＳ Ｐゴシック" charset="-128"/>
            </a:endParaRPr>
          </a:p>
        </p:txBody>
      </p:sp>
      <p:sp>
        <p:nvSpPr>
          <p:cNvPr id="10" name="Text Box 4"/>
          <p:cNvSpPr txBox="1">
            <a:spLocks noChangeArrowheads="1"/>
          </p:cNvSpPr>
          <p:nvPr/>
        </p:nvSpPr>
        <p:spPr bwMode="auto">
          <a:xfrm>
            <a:off x="5555851" y="6146400"/>
            <a:ext cx="3551238" cy="391389"/>
          </a:xfrm>
          <a:prstGeom prst="rect">
            <a:avLst/>
          </a:prstGeom>
          <a:noFill/>
          <a:ln w="9525">
            <a:noFill/>
            <a:miter lim="800000"/>
            <a:headEnd/>
            <a:tailEnd/>
          </a:ln>
        </p:spPr>
        <p:txBody>
          <a:bodyPr lIns="0" tIns="0" rIns="0" bIns="0">
            <a:prstTxWarp prst="textNoShape">
              <a:avLst/>
            </a:prstTxWarp>
            <a:spAutoFit/>
          </a:bodyPr>
          <a:lstStyle/>
          <a:p>
            <a:pPr marL="0" marR="0" lvl="0" indent="0" algn="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charset="0"/>
              </a:rPr>
              <a:t>D. R. Smith et al,</a:t>
            </a:r>
            <a:r>
              <a:rPr lang="en-US" sz="1400" b="0" i="0" kern="0" dirty="0" smtClean="0">
                <a:solidFill>
                  <a:srgbClr val="000000"/>
                </a:solidFill>
                <a:latin typeface="Arial" charset="0"/>
              </a:rPr>
              <a:t> </a:t>
            </a:r>
            <a:r>
              <a:rPr lang="en-US" sz="1400" i="0" kern="0" dirty="0" smtClean="0">
                <a:solidFill>
                  <a:srgbClr val="000000"/>
                </a:solidFill>
                <a:latin typeface="Arial" charset="0"/>
              </a:rPr>
              <a:t>RSI </a:t>
            </a:r>
            <a:r>
              <a:rPr lang="en-US" sz="1400" b="0" i="0" kern="0" dirty="0" smtClean="0">
                <a:solidFill>
                  <a:srgbClr val="000000"/>
                </a:solidFill>
                <a:latin typeface="Arial" charset="0"/>
              </a:rPr>
              <a:t>81, 10D717 (2010)</a:t>
            </a:r>
          </a:p>
          <a:p>
            <a:pPr marL="0" marR="0" lvl="0" indent="0" algn="r" defTabSz="914400" eaLnBrk="1" fontAlgn="auto" latinLnBrk="0" hangingPunct="1">
              <a:lnSpc>
                <a:spcPct val="9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ea typeface="Arial" charset="0"/>
                <a:cs typeface="Arial" charset="0"/>
              </a:rPr>
              <a:t>N. </a:t>
            </a:r>
            <a:r>
              <a:rPr kumimoji="0" lang="en-US" sz="1400" b="0" i="0" u="none" strike="noStrike" kern="0" cap="none" spc="0" normalizeH="0" baseline="0" noProof="0" dirty="0" err="1" smtClean="0">
                <a:ln>
                  <a:noFill/>
                </a:ln>
                <a:solidFill>
                  <a:srgbClr val="000000"/>
                </a:solidFill>
                <a:effectLst/>
                <a:uLnTx/>
                <a:uFillTx/>
                <a:latin typeface="Arial" charset="0"/>
                <a:ea typeface="Arial" charset="0"/>
                <a:cs typeface="Arial" charset="0"/>
              </a:rPr>
              <a:t>Schoenbeck</a:t>
            </a:r>
            <a:r>
              <a:rPr kumimoji="0" lang="en-US" sz="1400" b="0" i="0" u="none" strike="noStrike" kern="0" cap="none" spc="0" normalizeH="0" baseline="0" noProof="0" dirty="0" smtClean="0">
                <a:ln>
                  <a:noFill/>
                </a:ln>
                <a:solidFill>
                  <a:srgbClr val="000000"/>
                </a:solidFill>
                <a:effectLst/>
                <a:uLnTx/>
                <a:uFillTx/>
                <a:latin typeface="Arial" charset="0"/>
                <a:ea typeface="Arial" charset="0"/>
                <a:cs typeface="Arial" charset="0"/>
              </a:rPr>
              <a:t> et al, </a:t>
            </a:r>
            <a:r>
              <a:rPr kumimoji="0" lang="en-US" sz="1400" i="0" u="none" strike="noStrike" kern="0" cap="none" spc="0" normalizeH="0" baseline="0" noProof="0" dirty="0" smtClean="0">
                <a:ln>
                  <a:noFill/>
                </a:ln>
                <a:solidFill>
                  <a:srgbClr val="000000"/>
                </a:solidFill>
                <a:effectLst/>
                <a:uLnTx/>
                <a:uFillTx/>
                <a:latin typeface="Arial" charset="0"/>
                <a:ea typeface="Arial" charset="0"/>
                <a:cs typeface="Arial" charset="0"/>
              </a:rPr>
              <a:t>RSI </a:t>
            </a:r>
            <a:r>
              <a:rPr kumimoji="0" lang="en-US" sz="1400" b="0" i="0" u="none" strike="noStrike" kern="0" cap="none" spc="0" normalizeH="0" baseline="0" noProof="0" dirty="0" smtClean="0">
                <a:ln>
                  <a:noFill/>
                </a:ln>
                <a:solidFill>
                  <a:srgbClr val="000000"/>
                </a:solidFill>
                <a:effectLst/>
                <a:uLnTx/>
                <a:uFillTx/>
                <a:latin typeface="Arial" charset="0"/>
                <a:ea typeface="Arial" charset="0"/>
                <a:cs typeface="Arial" charset="0"/>
              </a:rPr>
              <a:t>81, 10D718 (2010)</a:t>
            </a:r>
            <a:endParaRPr kumimoji="0" lang="el-GR" sz="1400" b="0" i="0" u="none" strike="noStrike" kern="0" cap="none" spc="0" normalizeH="0" baseline="0" noProof="0" dirty="0">
              <a:ln>
                <a:noFill/>
              </a:ln>
              <a:solidFill>
                <a:srgbClr val="000000"/>
              </a:solidFill>
              <a:effectLst/>
              <a:uLnTx/>
              <a:uFillTx/>
              <a:latin typeface="Arial" charset="0"/>
              <a:ea typeface="Arial" charset="0"/>
              <a:cs typeface="Arial" charset="0"/>
            </a:endParaRPr>
          </a:p>
        </p:txBody>
      </p:sp>
      <p:sp>
        <p:nvSpPr>
          <p:cNvPr id="12" name="Slide Number Placeholder 11"/>
          <p:cNvSpPr>
            <a:spLocks noGrp="1"/>
          </p:cNvSpPr>
          <p:nvPr>
            <p:ph type="sldNum" sz="quarter" idx="11"/>
          </p:nvPr>
        </p:nvSpPr>
        <p:spPr/>
        <p:txBody>
          <a:bodyPr/>
          <a:lstStyle/>
          <a:p>
            <a:fld id="{E5BC9F15-3064-614F-9CEE-40A580351963}"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Two optical views and 32 detection channels provide</a:t>
            </a:r>
            <a:br>
              <a:rPr lang="en-US" dirty="0" smtClean="0"/>
            </a:br>
            <a:r>
              <a:rPr lang="en-US" dirty="0" smtClean="0"/>
              <a:t>radial coverage from </a:t>
            </a:r>
            <a:r>
              <a:rPr lang="en-US" dirty="0" err="1" smtClean="0"/>
              <a:t>r</a:t>
            </a:r>
            <a:r>
              <a:rPr lang="en-US" dirty="0" smtClean="0"/>
              <a:t>/a ≈ 0.1 to SOL with 2-3 cm spot sizes</a:t>
            </a:r>
          </a:p>
        </p:txBody>
      </p:sp>
      <p:grpSp>
        <p:nvGrpSpPr>
          <p:cNvPr id="10" name="Group 9"/>
          <p:cNvGrpSpPr/>
          <p:nvPr/>
        </p:nvGrpSpPr>
        <p:grpSpPr>
          <a:xfrm>
            <a:off x="810526" y="1920472"/>
            <a:ext cx="7571474" cy="4424830"/>
            <a:chOff x="810526" y="2052170"/>
            <a:chExt cx="7571474" cy="4424830"/>
          </a:xfrm>
        </p:grpSpPr>
        <p:pic>
          <p:nvPicPr>
            <p:cNvPr id="11267" name="Picture 8" descr="R140_ImageSpots.png"/>
            <p:cNvPicPr>
              <a:picLocks noChangeAspect="1"/>
            </p:cNvPicPr>
            <p:nvPr/>
          </p:nvPicPr>
          <p:blipFill>
            <a:blip r:embed="rId3"/>
            <a:srcRect/>
            <a:stretch>
              <a:fillRect/>
            </a:stretch>
          </p:blipFill>
          <p:spPr bwMode="auto">
            <a:xfrm>
              <a:off x="5168212" y="2052170"/>
              <a:ext cx="3213788" cy="4420066"/>
            </a:xfrm>
            <a:prstGeom prst="rect">
              <a:avLst/>
            </a:prstGeom>
            <a:noFill/>
            <a:ln w="9525">
              <a:noFill/>
              <a:miter lim="800000"/>
              <a:headEnd/>
              <a:tailEnd/>
            </a:ln>
          </p:spPr>
        </p:pic>
        <p:sp>
          <p:nvSpPr>
            <p:cNvPr id="6" name="TextBox 10"/>
            <p:cNvSpPr txBox="1">
              <a:spLocks noChangeArrowheads="1"/>
            </p:cNvSpPr>
            <p:nvPr/>
          </p:nvSpPr>
          <p:spPr bwMode="auto">
            <a:xfrm>
              <a:off x="5344483" y="2514600"/>
              <a:ext cx="2734042" cy="338554"/>
            </a:xfrm>
            <a:prstGeom prst="rect">
              <a:avLst/>
            </a:prstGeom>
            <a:solidFill>
              <a:schemeClr val="accent2">
                <a:lumMod val="20000"/>
                <a:lumOff val="80000"/>
              </a:schemeClr>
            </a:solidFill>
            <a:ln w="9525">
              <a:solidFill>
                <a:schemeClr val="tx1"/>
              </a:solidFill>
              <a:miter lim="800000"/>
              <a:headEnd/>
              <a:tailEnd/>
            </a:ln>
          </p:spPr>
          <p:txBody>
            <a:bodyPr wrap="none">
              <a:prstTxWarp prst="textNoShape">
                <a:avLst/>
              </a:prstTxWarp>
              <a:spAutoFit/>
            </a:bodyPr>
            <a:lstStyle/>
            <a:p>
              <a:pPr algn="ctr">
                <a:defRPr/>
              </a:pPr>
              <a:r>
                <a:rPr lang="en-US" sz="1600" b="0" i="0">
                  <a:solidFill>
                    <a:schemeClr val="tx1"/>
                  </a:solidFill>
                  <a:latin typeface="Arial" charset="0"/>
                  <a:ea typeface="Arial" charset="0"/>
                  <a:cs typeface="Arial" charset="0"/>
                </a:rPr>
                <a:t>R140 : 140 cm and r/a~0.85</a:t>
              </a:r>
            </a:p>
          </p:txBody>
        </p:sp>
        <p:pic>
          <p:nvPicPr>
            <p:cNvPr id="11269" name="Picture 7" descr="R130_ImageSpots.png"/>
            <p:cNvPicPr>
              <a:picLocks noChangeAspect="1"/>
            </p:cNvPicPr>
            <p:nvPr/>
          </p:nvPicPr>
          <p:blipFill>
            <a:blip r:embed="rId4"/>
            <a:srcRect/>
            <a:stretch>
              <a:fillRect/>
            </a:stretch>
          </p:blipFill>
          <p:spPr bwMode="auto">
            <a:xfrm>
              <a:off x="810526" y="2056934"/>
              <a:ext cx="3213788" cy="4420066"/>
            </a:xfrm>
            <a:prstGeom prst="rect">
              <a:avLst/>
            </a:prstGeom>
            <a:noFill/>
            <a:ln w="9525">
              <a:noFill/>
              <a:miter lim="800000"/>
              <a:headEnd/>
              <a:tailEnd/>
            </a:ln>
          </p:spPr>
        </p:pic>
        <p:sp>
          <p:nvSpPr>
            <p:cNvPr id="7" name="TextBox 11"/>
            <p:cNvSpPr txBox="1">
              <a:spLocks noChangeArrowheads="1"/>
            </p:cNvSpPr>
            <p:nvPr/>
          </p:nvSpPr>
          <p:spPr bwMode="auto">
            <a:xfrm>
              <a:off x="914400" y="2514600"/>
              <a:ext cx="2562921" cy="338554"/>
            </a:xfrm>
            <a:prstGeom prst="rect">
              <a:avLst/>
            </a:prstGeom>
            <a:solidFill>
              <a:schemeClr val="accent2">
                <a:lumMod val="20000"/>
                <a:lumOff val="80000"/>
              </a:schemeClr>
            </a:solidFill>
            <a:ln w="9525">
              <a:solidFill>
                <a:schemeClr val="tx1"/>
              </a:solidFill>
              <a:miter lim="800000"/>
              <a:headEnd/>
              <a:tailEnd/>
            </a:ln>
          </p:spPr>
          <p:txBody>
            <a:bodyPr wrap="none">
              <a:prstTxWarp prst="textNoShape">
                <a:avLst/>
              </a:prstTxWarp>
              <a:spAutoFit/>
            </a:bodyPr>
            <a:lstStyle/>
            <a:p>
              <a:pPr algn="ctr">
                <a:defRPr/>
              </a:pPr>
              <a:r>
                <a:rPr lang="en-US" sz="1600" b="0" i="0" dirty="0">
                  <a:solidFill>
                    <a:schemeClr val="tx1"/>
                  </a:solidFill>
                  <a:latin typeface="Arial" charset="0"/>
                  <a:ea typeface="Arial" charset="0"/>
                  <a:cs typeface="Arial" charset="0"/>
                </a:rPr>
                <a:t>R130: 130 cm and r/a~0.4</a:t>
              </a:r>
            </a:p>
          </p:txBody>
        </p:sp>
      </p:grpSp>
      <p:sp>
        <p:nvSpPr>
          <p:cNvPr id="11271" name="TextBox 7"/>
          <p:cNvSpPr txBox="1">
            <a:spLocks noChangeArrowheads="1"/>
          </p:cNvSpPr>
          <p:nvPr/>
        </p:nvSpPr>
        <p:spPr bwMode="auto">
          <a:xfrm>
            <a:off x="972299" y="1029172"/>
            <a:ext cx="7199432" cy="707886"/>
          </a:xfrm>
          <a:prstGeom prst="rect">
            <a:avLst/>
          </a:prstGeom>
          <a:noFill/>
          <a:ln w="9525">
            <a:noFill/>
            <a:miter lim="800000"/>
            <a:headEnd/>
            <a:tailEnd/>
          </a:ln>
        </p:spPr>
        <p:txBody>
          <a:bodyPr wrap="none">
            <a:prstTxWarp prst="textNoShape">
              <a:avLst/>
            </a:prstTxWarp>
            <a:spAutoFit/>
          </a:bodyPr>
          <a:lstStyle/>
          <a:p>
            <a:pPr algn="ctr"/>
            <a:r>
              <a:rPr lang="en-US" sz="2000" b="0" i="0" dirty="0" smtClean="0">
                <a:solidFill>
                  <a:schemeClr val="tx1"/>
                </a:solidFill>
                <a:latin typeface="Arial" charset="0"/>
                <a:ea typeface="Arial" charset="0"/>
                <a:cs typeface="Arial" charset="0"/>
              </a:rPr>
              <a:t>Image patterns provide </a:t>
            </a:r>
            <a:r>
              <a:rPr lang="en-US" sz="2000" b="0" i="0" dirty="0" smtClean="0">
                <a:solidFill>
                  <a:srgbClr val="3333CC"/>
                </a:solidFill>
                <a:latin typeface="Arial" charset="0"/>
                <a:ea typeface="Arial" charset="0"/>
                <a:cs typeface="Arial" charset="0"/>
              </a:rPr>
              <a:t>radial </a:t>
            </a:r>
            <a:r>
              <a:rPr lang="en-US" sz="2000" b="0" i="0" dirty="0" smtClean="0">
                <a:solidFill>
                  <a:schemeClr val="tx1"/>
                </a:solidFill>
                <a:latin typeface="Arial" charset="0"/>
                <a:ea typeface="Arial" charset="0"/>
                <a:cs typeface="Arial" charset="0"/>
              </a:rPr>
              <a:t>and </a:t>
            </a:r>
            <a:r>
              <a:rPr lang="en-US" sz="2000" b="0" i="0" dirty="0" smtClean="0">
                <a:solidFill>
                  <a:srgbClr val="3333CC"/>
                </a:solidFill>
                <a:latin typeface="Arial" charset="0"/>
                <a:ea typeface="Arial" charset="0"/>
                <a:cs typeface="Arial" charset="0"/>
              </a:rPr>
              <a:t>poloidal </a:t>
            </a:r>
            <a:r>
              <a:rPr lang="en-US" sz="2000" b="0" i="0" dirty="0" smtClean="0">
                <a:solidFill>
                  <a:schemeClr val="tx1"/>
                </a:solidFill>
                <a:latin typeface="Arial" charset="0"/>
                <a:ea typeface="Arial" charset="0"/>
                <a:cs typeface="Arial" charset="0"/>
              </a:rPr>
              <a:t>correlation lengths,</a:t>
            </a:r>
            <a:br>
              <a:rPr lang="en-US" sz="2000" b="0" i="0" dirty="0" smtClean="0">
                <a:solidFill>
                  <a:schemeClr val="tx1"/>
                </a:solidFill>
                <a:latin typeface="Arial" charset="0"/>
                <a:ea typeface="Arial" charset="0"/>
                <a:cs typeface="Arial" charset="0"/>
              </a:rPr>
            </a:br>
            <a:r>
              <a:rPr lang="en-US" sz="2000" b="0" i="0" dirty="0" err="1" smtClean="0">
                <a:solidFill>
                  <a:schemeClr val="tx1"/>
                </a:solidFill>
                <a:latin typeface="Arial" charset="0"/>
                <a:ea typeface="Arial" charset="0"/>
                <a:cs typeface="Arial" charset="0"/>
              </a:rPr>
              <a:t>k</a:t>
            </a:r>
            <a:r>
              <a:rPr lang="en-US" sz="2000" b="0" i="0" dirty="0" smtClean="0">
                <a:solidFill>
                  <a:schemeClr val="tx1"/>
                </a:solidFill>
                <a:latin typeface="Arial" charset="0"/>
                <a:ea typeface="Arial" charset="0"/>
                <a:cs typeface="Arial" charset="0"/>
              </a:rPr>
              <a:t>-spectra, and flow fluctuations</a:t>
            </a:r>
            <a:endParaRPr lang="en-US" sz="2000" b="0" i="0" dirty="0">
              <a:solidFill>
                <a:schemeClr val="tx1"/>
              </a:solidFill>
              <a:latin typeface="Arial" charset="0"/>
              <a:ea typeface="Arial" charset="0"/>
              <a:cs typeface="Arial" charset="0"/>
            </a:endParaRPr>
          </a:p>
        </p:txBody>
      </p:sp>
      <p:sp>
        <p:nvSpPr>
          <p:cNvPr id="9" name="Slide Number Placeholder 8"/>
          <p:cNvSpPr>
            <a:spLocks noGrp="1"/>
          </p:cNvSpPr>
          <p:nvPr>
            <p:ph type="sldNum" sz="quarter" idx="11"/>
          </p:nvPr>
        </p:nvSpPr>
        <p:spPr/>
        <p:txBody>
          <a:bodyPr/>
          <a:lstStyle/>
          <a:p>
            <a:fld id="{E5BC9F15-3064-614F-9CEE-40A580351963}"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Measured signals exceed amplifier noise</a:t>
            </a:r>
            <a:br>
              <a:rPr lang="en-US" dirty="0" smtClean="0"/>
            </a:br>
            <a:r>
              <a:rPr lang="en-US" dirty="0" smtClean="0"/>
              <a:t>and respond to NB power</a:t>
            </a:r>
            <a:endParaRPr lang="en-US" dirty="0"/>
          </a:p>
        </p:txBody>
      </p:sp>
      <p:sp>
        <p:nvSpPr>
          <p:cNvPr id="3" name="Content Placeholder 2"/>
          <p:cNvSpPr>
            <a:spLocks noGrp="1"/>
          </p:cNvSpPr>
          <p:nvPr>
            <p:ph idx="1"/>
          </p:nvPr>
        </p:nvSpPr>
        <p:spPr>
          <a:xfrm>
            <a:off x="152400" y="1113495"/>
            <a:ext cx="4343400" cy="5298120"/>
          </a:xfrm>
        </p:spPr>
        <p:txBody>
          <a:bodyPr>
            <a:normAutofit fontScale="92500" lnSpcReduction="10000"/>
          </a:bodyPr>
          <a:lstStyle/>
          <a:p>
            <a:pPr>
              <a:spcBef>
                <a:spcPts val="0"/>
              </a:spcBef>
              <a:spcAft>
                <a:spcPts val="600"/>
              </a:spcAft>
            </a:pPr>
            <a:r>
              <a:rPr lang="en-US" sz="2162" dirty="0" smtClean="0"/>
              <a:t>Optical design</a:t>
            </a:r>
          </a:p>
          <a:p>
            <a:pPr lvl="1">
              <a:spcBef>
                <a:spcPts val="0"/>
              </a:spcBef>
              <a:spcAft>
                <a:spcPts val="600"/>
              </a:spcAft>
            </a:pPr>
            <a:r>
              <a:rPr lang="en-US" sz="1800" dirty="0" smtClean="0"/>
              <a:t>Red shift view</a:t>
            </a:r>
          </a:p>
          <a:p>
            <a:pPr lvl="1">
              <a:spcBef>
                <a:spcPts val="0"/>
              </a:spcBef>
              <a:spcAft>
                <a:spcPts val="600"/>
              </a:spcAft>
            </a:pPr>
            <a:r>
              <a:rPr lang="en-US" sz="1800" dirty="0" smtClean="0"/>
              <a:t>2.3 mm</a:t>
            </a:r>
            <a:r>
              <a:rPr lang="en-US" sz="1800" baseline="30000" dirty="0" smtClean="0"/>
              <a:t>2</a:t>
            </a:r>
            <a:r>
              <a:rPr lang="en-US" sz="1800" dirty="0" smtClean="0"/>
              <a:t>-ster </a:t>
            </a:r>
            <a:r>
              <a:rPr lang="en-US" sz="1800" dirty="0" err="1" smtClean="0"/>
              <a:t>etendue</a:t>
            </a:r>
            <a:endParaRPr lang="en-US" sz="1800" dirty="0" smtClean="0"/>
          </a:p>
          <a:p>
            <a:pPr lvl="1">
              <a:spcBef>
                <a:spcPts val="0"/>
              </a:spcBef>
              <a:spcAft>
                <a:spcPts val="600"/>
              </a:spcAft>
            </a:pPr>
            <a:r>
              <a:rPr lang="en-US" sz="1800" dirty="0" smtClean="0"/>
              <a:t>4 nm optical filter at 661 nm</a:t>
            </a:r>
          </a:p>
          <a:p>
            <a:pPr>
              <a:spcBef>
                <a:spcPts val="0"/>
              </a:spcBef>
              <a:spcAft>
                <a:spcPts val="600"/>
              </a:spcAft>
            </a:pPr>
            <a:r>
              <a:rPr lang="en-US" sz="2162" dirty="0" smtClean="0"/>
              <a:t>Photodetector</a:t>
            </a:r>
            <a:endParaRPr lang="en-US" sz="2000" dirty="0" smtClean="0"/>
          </a:p>
          <a:p>
            <a:pPr lvl="1">
              <a:spcBef>
                <a:spcPts val="0"/>
              </a:spcBef>
              <a:spcAft>
                <a:spcPts val="600"/>
              </a:spcAft>
            </a:pPr>
            <a:r>
              <a:rPr lang="en-US" sz="1800" dirty="0" smtClean="0"/>
              <a:t>PIN PD and low-noise amplifier</a:t>
            </a:r>
          </a:p>
          <a:p>
            <a:pPr lvl="1">
              <a:spcBef>
                <a:spcPts val="0"/>
              </a:spcBef>
              <a:spcAft>
                <a:spcPts val="600"/>
              </a:spcAft>
            </a:pPr>
            <a:r>
              <a:rPr lang="en-US" sz="1800" dirty="0" smtClean="0"/>
              <a:t>85% QE and 4.5 mV/</a:t>
            </a:r>
            <a:r>
              <a:rPr lang="en-US" sz="1800" dirty="0" err="1" smtClean="0"/>
              <a:t>nW</a:t>
            </a:r>
            <a:r>
              <a:rPr lang="en-US" sz="1800" dirty="0" smtClean="0"/>
              <a:t> response</a:t>
            </a:r>
          </a:p>
          <a:p>
            <a:pPr lvl="1">
              <a:spcBef>
                <a:spcPts val="0"/>
              </a:spcBef>
              <a:spcAft>
                <a:spcPts val="600"/>
              </a:spcAft>
            </a:pPr>
            <a:r>
              <a:rPr lang="en-US" sz="1800" dirty="0" smtClean="0"/>
              <a:t>Refrigerant cooling at -20° C</a:t>
            </a:r>
          </a:p>
          <a:p>
            <a:pPr lvl="1">
              <a:spcBef>
                <a:spcPts val="0"/>
              </a:spcBef>
              <a:spcAft>
                <a:spcPts val="600"/>
              </a:spcAft>
            </a:pPr>
            <a:r>
              <a:rPr lang="en-US" sz="1800" dirty="0" smtClean="0"/>
              <a:t>Evacuated enclosure</a:t>
            </a:r>
          </a:p>
          <a:p>
            <a:pPr>
              <a:spcBef>
                <a:spcPts val="0"/>
              </a:spcBef>
              <a:spcAft>
                <a:spcPts val="600"/>
              </a:spcAft>
            </a:pPr>
            <a:r>
              <a:rPr lang="en-US" sz="2162" dirty="0" smtClean="0"/>
              <a:t>Digitizer</a:t>
            </a:r>
            <a:endParaRPr lang="en-US" sz="2000" dirty="0" smtClean="0"/>
          </a:p>
          <a:p>
            <a:pPr lvl="1">
              <a:spcBef>
                <a:spcPts val="0"/>
              </a:spcBef>
              <a:spcAft>
                <a:spcPts val="600"/>
              </a:spcAft>
            </a:pPr>
            <a:r>
              <a:rPr lang="en-US" sz="1800" dirty="0" smtClean="0"/>
              <a:t>32 channels</a:t>
            </a:r>
          </a:p>
          <a:p>
            <a:pPr lvl="1">
              <a:spcBef>
                <a:spcPts val="0"/>
              </a:spcBef>
              <a:spcAft>
                <a:spcPts val="600"/>
              </a:spcAft>
            </a:pPr>
            <a:r>
              <a:rPr lang="en-US" sz="1800" dirty="0" smtClean="0"/>
              <a:t>32 MHz input sampling</a:t>
            </a:r>
          </a:p>
          <a:p>
            <a:pPr lvl="1">
              <a:spcBef>
                <a:spcPts val="0"/>
              </a:spcBef>
              <a:spcAft>
                <a:spcPts val="600"/>
              </a:spcAft>
            </a:pPr>
            <a:r>
              <a:rPr lang="en-US" sz="1800" dirty="0" smtClean="0"/>
              <a:t>Onboard FPGA provides 950 kHz low-pass FIR filter</a:t>
            </a:r>
          </a:p>
          <a:p>
            <a:pPr lvl="1">
              <a:spcBef>
                <a:spcPts val="0"/>
              </a:spcBef>
              <a:spcAft>
                <a:spcPts val="600"/>
              </a:spcAft>
            </a:pPr>
            <a:r>
              <a:rPr lang="en-US" sz="1800" dirty="0" smtClean="0"/>
              <a:t>2 MHz output sampling</a:t>
            </a:r>
          </a:p>
          <a:p>
            <a:pPr lvl="1">
              <a:spcBef>
                <a:spcPts val="0"/>
              </a:spcBef>
              <a:spcAft>
                <a:spcPts val="600"/>
              </a:spcAft>
            </a:pPr>
            <a:r>
              <a:rPr lang="en-US" sz="1800" dirty="0" smtClean="0"/>
              <a:t>16 bit resolution</a:t>
            </a:r>
          </a:p>
        </p:txBody>
      </p:sp>
      <p:sp>
        <p:nvSpPr>
          <p:cNvPr id="4" name="Slide Number Placeholder 3"/>
          <p:cNvSpPr>
            <a:spLocks noGrp="1"/>
          </p:cNvSpPr>
          <p:nvPr>
            <p:ph type="sldNum" sz="quarter" idx="11"/>
          </p:nvPr>
        </p:nvSpPr>
        <p:spPr/>
        <p:txBody>
          <a:bodyPr/>
          <a:lstStyle/>
          <a:p>
            <a:fld id="{E5BC9F15-3064-614F-9CEE-40A580351963}" type="slidenum">
              <a:rPr lang="en-US" smtClean="0"/>
              <a:pPr/>
              <a:t>7</a:t>
            </a:fld>
            <a:endParaRPr lang="en-US"/>
          </a:p>
        </p:txBody>
      </p:sp>
      <p:pic>
        <p:nvPicPr>
          <p:cNvPr id="8" name="Picture 7" descr="NB-steps.png"/>
          <p:cNvPicPr>
            <a:picLocks noChangeAspect="1"/>
          </p:cNvPicPr>
          <p:nvPr/>
        </p:nvPicPr>
        <p:blipFill>
          <a:blip r:embed="rId2"/>
          <a:stretch>
            <a:fillRect/>
          </a:stretch>
        </p:blipFill>
        <p:spPr>
          <a:xfrm>
            <a:off x="5181600" y="3781398"/>
            <a:ext cx="3209925" cy="2695602"/>
          </a:xfrm>
          <a:prstGeom prst="rect">
            <a:avLst/>
          </a:prstGeom>
        </p:spPr>
      </p:pic>
      <p:pic>
        <p:nvPicPr>
          <p:cNvPr id="9" name="Picture 8" descr="enoise_comparison.png"/>
          <p:cNvPicPr>
            <a:picLocks noChangeAspect="1"/>
          </p:cNvPicPr>
          <p:nvPr/>
        </p:nvPicPr>
        <p:blipFill>
          <a:blip r:embed="rId3"/>
          <a:stretch>
            <a:fillRect/>
          </a:stretch>
        </p:blipFill>
        <p:spPr>
          <a:xfrm>
            <a:off x="4648200" y="1003300"/>
            <a:ext cx="4025900" cy="26543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rcRect t="4876" r="10699"/>
          <a:stretch>
            <a:fillRect/>
          </a:stretch>
        </p:blipFill>
        <p:spPr>
          <a:xfrm>
            <a:off x="5105400" y="1066799"/>
            <a:ext cx="3848107" cy="3074251"/>
          </a:xfrm>
          <a:prstGeom prst="rect">
            <a:avLst/>
          </a:prstGeom>
          <a:ln>
            <a:solidFill>
              <a:schemeClr val="tx1"/>
            </a:solidFill>
          </a:ln>
        </p:spPr>
      </p:pic>
      <p:sp>
        <p:nvSpPr>
          <p:cNvPr id="2" name="Title 1"/>
          <p:cNvSpPr>
            <a:spLocks noGrp="1"/>
          </p:cNvSpPr>
          <p:nvPr>
            <p:ph type="title"/>
          </p:nvPr>
        </p:nvSpPr>
        <p:spPr/>
        <p:txBody>
          <a:bodyPr/>
          <a:lstStyle/>
          <a:p>
            <a:r>
              <a:rPr lang="en-US" dirty="0" smtClean="0"/>
              <a:t>Photodetectors, detector box, and optics module</a:t>
            </a:r>
            <a:endParaRPr lang="en-US" dirty="0"/>
          </a:p>
        </p:txBody>
      </p:sp>
      <p:sp>
        <p:nvSpPr>
          <p:cNvPr id="4" name="Slide Number Placeholder 3"/>
          <p:cNvSpPr>
            <a:spLocks noGrp="1"/>
          </p:cNvSpPr>
          <p:nvPr>
            <p:ph type="sldNum" sz="quarter" idx="11"/>
          </p:nvPr>
        </p:nvSpPr>
        <p:spPr/>
        <p:txBody>
          <a:bodyPr/>
          <a:lstStyle/>
          <a:p>
            <a:fld id="{E5BC9F15-3064-614F-9CEE-40A580351963}" type="slidenum">
              <a:rPr lang="en-US" smtClean="0"/>
              <a:pPr/>
              <a:t>8</a:t>
            </a:fld>
            <a:endParaRPr lang="en-US"/>
          </a:p>
        </p:txBody>
      </p:sp>
      <p:pic>
        <p:nvPicPr>
          <p:cNvPr id="5" name="Picture 3"/>
          <p:cNvPicPr>
            <a:picLocks noChangeAspect="1" noChangeArrowheads="1"/>
          </p:cNvPicPr>
          <p:nvPr/>
        </p:nvPicPr>
        <p:blipFill>
          <a:blip r:embed="rId3"/>
          <a:srcRect/>
          <a:stretch>
            <a:fillRect/>
          </a:stretch>
        </p:blipFill>
        <p:spPr bwMode="auto">
          <a:xfrm>
            <a:off x="658813" y="1066800"/>
            <a:ext cx="3455987" cy="2592388"/>
          </a:xfrm>
          <a:prstGeom prst="rect">
            <a:avLst/>
          </a:prstGeom>
          <a:noFill/>
          <a:ln w="9525">
            <a:solidFill>
              <a:schemeClr val="tx1"/>
            </a:solidFill>
            <a:miter lim="800000"/>
            <a:headEnd/>
            <a:tailEnd/>
          </a:ln>
        </p:spPr>
      </p:pic>
      <p:pic>
        <p:nvPicPr>
          <p:cNvPr id="7" name="Picture 5"/>
          <p:cNvPicPr>
            <a:picLocks noChangeAspect="1" noChangeArrowheads="1"/>
          </p:cNvPicPr>
          <p:nvPr/>
        </p:nvPicPr>
        <p:blipFill>
          <a:blip r:embed="rId4"/>
          <a:srcRect/>
          <a:stretch>
            <a:fillRect/>
          </a:stretch>
        </p:blipFill>
        <p:spPr bwMode="auto">
          <a:xfrm>
            <a:off x="658813" y="3810000"/>
            <a:ext cx="3455987" cy="2592388"/>
          </a:xfrm>
          <a:prstGeom prst="rect">
            <a:avLst/>
          </a:prstGeom>
          <a:noFill/>
          <a:ln w="9525">
            <a:solidFill>
              <a:schemeClr val="tx1"/>
            </a:solidFill>
            <a:miter lim="800000"/>
            <a:headEnd/>
            <a:tailEnd/>
          </a:ln>
        </p:spPr>
      </p:pic>
      <p:sp>
        <p:nvSpPr>
          <p:cNvPr id="8" name="TextBox 8"/>
          <p:cNvSpPr txBox="1">
            <a:spLocks noChangeArrowheads="1"/>
          </p:cNvSpPr>
          <p:nvPr/>
        </p:nvSpPr>
        <p:spPr bwMode="auto">
          <a:xfrm>
            <a:off x="152400" y="3429000"/>
            <a:ext cx="2011363" cy="3079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b="0" i="0">
                <a:solidFill>
                  <a:schemeClr val="tx1"/>
                </a:solidFill>
              </a:rPr>
              <a:t>8-channel detector box</a:t>
            </a:r>
          </a:p>
        </p:txBody>
      </p:sp>
      <p:cxnSp>
        <p:nvCxnSpPr>
          <p:cNvPr id="9" name="Straight Arrow Connector 11"/>
          <p:cNvCxnSpPr>
            <a:cxnSpLocks noChangeShapeType="1"/>
          </p:cNvCxnSpPr>
          <p:nvPr/>
        </p:nvCxnSpPr>
        <p:spPr bwMode="auto">
          <a:xfrm flipV="1">
            <a:off x="914400" y="3124200"/>
            <a:ext cx="381000" cy="228600"/>
          </a:xfrm>
          <a:prstGeom prst="straightConnector1">
            <a:avLst/>
          </a:prstGeom>
          <a:noFill/>
          <a:ln w="15875">
            <a:solidFill>
              <a:schemeClr val="bg1"/>
            </a:solidFill>
            <a:round/>
            <a:headEnd/>
            <a:tailEnd type="arrow" w="med" len="med"/>
          </a:ln>
        </p:spPr>
      </p:cxnSp>
      <p:sp>
        <p:nvSpPr>
          <p:cNvPr id="10" name="TextBox 12"/>
          <p:cNvSpPr txBox="1">
            <a:spLocks noChangeArrowheads="1"/>
          </p:cNvSpPr>
          <p:nvPr/>
        </p:nvSpPr>
        <p:spPr bwMode="auto">
          <a:xfrm>
            <a:off x="2979738" y="3276600"/>
            <a:ext cx="1852612" cy="3079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b="0" i="0">
                <a:solidFill>
                  <a:schemeClr val="tx1"/>
                </a:solidFill>
              </a:rPr>
              <a:t>vacuum/cooling lines</a:t>
            </a:r>
          </a:p>
        </p:txBody>
      </p:sp>
      <p:cxnSp>
        <p:nvCxnSpPr>
          <p:cNvPr id="11" name="Straight Arrow Connector 11"/>
          <p:cNvCxnSpPr>
            <a:cxnSpLocks noChangeShapeType="1"/>
          </p:cNvCxnSpPr>
          <p:nvPr/>
        </p:nvCxnSpPr>
        <p:spPr bwMode="auto">
          <a:xfrm rot="16200000" flipV="1">
            <a:off x="3048000" y="2743200"/>
            <a:ext cx="685800" cy="228600"/>
          </a:xfrm>
          <a:prstGeom prst="straightConnector1">
            <a:avLst/>
          </a:prstGeom>
          <a:noFill/>
          <a:ln w="15875">
            <a:solidFill>
              <a:schemeClr val="bg1"/>
            </a:solidFill>
            <a:round/>
            <a:headEnd/>
            <a:tailEnd type="arrow" w="med" len="med"/>
          </a:ln>
        </p:spPr>
      </p:cxnSp>
      <p:sp>
        <p:nvSpPr>
          <p:cNvPr id="12" name="TextBox 16"/>
          <p:cNvSpPr txBox="1">
            <a:spLocks noChangeArrowheads="1"/>
          </p:cNvSpPr>
          <p:nvPr/>
        </p:nvSpPr>
        <p:spPr bwMode="auto">
          <a:xfrm>
            <a:off x="2152650" y="1143000"/>
            <a:ext cx="1293813" cy="3079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b="0" i="0">
                <a:solidFill>
                  <a:schemeClr val="tx1"/>
                </a:solidFill>
              </a:rPr>
              <a:t>optics module</a:t>
            </a:r>
          </a:p>
        </p:txBody>
      </p:sp>
      <p:cxnSp>
        <p:nvCxnSpPr>
          <p:cNvPr id="13" name="Straight Arrow Connector 11"/>
          <p:cNvCxnSpPr>
            <a:cxnSpLocks noChangeShapeType="1"/>
          </p:cNvCxnSpPr>
          <p:nvPr/>
        </p:nvCxnSpPr>
        <p:spPr bwMode="auto">
          <a:xfrm rot="5400000">
            <a:off x="2971800" y="1524000"/>
            <a:ext cx="304800" cy="304800"/>
          </a:xfrm>
          <a:prstGeom prst="straightConnector1">
            <a:avLst/>
          </a:prstGeom>
          <a:noFill/>
          <a:ln w="15875">
            <a:solidFill>
              <a:schemeClr val="bg1"/>
            </a:solidFill>
            <a:round/>
            <a:headEnd/>
            <a:tailEnd type="arrow" w="med" len="med"/>
          </a:ln>
        </p:spPr>
      </p:cxnSp>
      <p:sp>
        <p:nvSpPr>
          <p:cNvPr id="18" name="TextBox 26"/>
          <p:cNvSpPr txBox="1">
            <a:spLocks noChangeArrowheads="1"/>
          </p:cNvSpPr>
          <p:nvPr/>
        </p:nvSpPr>
        <p:spPr bwMode="auto">
          <a:xfrm>
            <a:off x="847725" y="4191000"/>
            <a:ext cx="1403350" cy="3079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b="0" i="0">
                <a:solidFill>
                  <a:schemeClr val="tx1"/>
                </a:solidFill>
              </a:rPr>
              <a:t>asphere lenses</a:t>
            </a:r>
          </a:p>
        </p:txBody>
      </p:sp>
      <p:cxnSp>
        <p:nvCxnSpPr>
          <p:cNvPr id="19" name="Straight Arrow Connector 11"/>
          <p:cNvCxnSpPr>
            <a:cxnSpLocks noChangeShapeType="1"/>
          </p:cNvCxnSpPr>
          <p:nvPr/>
        </p:nvCxnSpPr>
        <p:spPr bwMode="auto">
          <a:xfrm rot="16200000" flipH="1">
            <a:off x="1524000" y="4724400"/>
            <a:ext cx="609600" cy="304800"/>
          </a:xfrm>
          <a:prstGeom prst="straightConnector1">
            <a:avLst/>
          </a:prstGeom>
          <a:noFill/>
          <a:ln w="15875">
            <a:solidFill>
              <a:schemeClr val="tx1"/>
            </a:solidFill>
            <a:round/>
            <a:headEnd/>
            <a:tailEnd type="arrow" w="med" len="med"/>
          </a:ln>
        </p:spPr>
      </p:cxnSp>
      <p:sp>
        <p:nvSpPr>
          <p:cNvPr id="20" name="TextBox 30"/>
          <p:cNvSpPr txBox="1">
            <a:spLocks noChangeArrowheads="1"/>
          </p:cNvSpPr>
          <p:nvPr/>
        </p:nvSpPr>
        <p:spPr bwMode="auto">
          <a:xfrm>
            <a:off x="2757488" y="5791200"/>
            <a:ext cx="1782762" cy="3079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b="0" i="0">
                <a:solidFill>
                  <a:schemeClr val="tx1"/>
                </a:solidFill>
              </a:rPr>
              <a:t>data/power feedthru</a:t>
            </a:r>
          </a:p>
        </p:txBody>
      </p:sp>
      <p:cxnSp>
        <p:nvCxnSpPr>
          <p:cNvPr id="21" name="Straight Arrow Connector 11"/>
          <p:cNvCxnSpPr>
            <a:cxnSpLocks noChangeShapeType="1"/>
          </p:cNvCxnSpPr>
          <p:nvPr/>
        </p:nvCxnSpPr>
        <p:spPr bwMode="auto">
          <a:xfrm rot="10800000">
            <a:off x="2971800" y="5334000"/>
            <a:ext cx="533400" cy="381000"/>
          </a:xfrm>
          <a:prstGeom prst="straightConnector1">
            <a:avLst/>
          </a:prstGeom>
          <a:noFill/>
          <a:ln w="15875">
            <a:solidFill>
              <a:schemeClr val="bg1"/>
            </a:solidFill>
            <a:round/>
            <a:headEnd/>
            <a:tailEnd type="arrow" w="med" len="med"/>
          </a:ln>
        </p:spPr>
      </p:cxnSp>
      <p:pic>
        <p:nvPicPr>
          <p:cNvPr id="22" name="Picture 20" descr="100_2328.JPG"/>
          <p:cNvPicPr>
            <a:picLocks noChangeAspect="1"/>
          </p:cNvPicPr>
          <p:nvPr/>
        </p:nvPicPr>
        <p:blipFill>
          <a:blip r:embed="rId5"/>
          <a:srcRect l="12236" t="5074" r="16878" b="13765"/>
          <a:stretch>
            <a:fillRect/>
          </a:stretch>
        </p:blipFill>
        <p:spPr bwMode="auto">
          <a:xfrm rot="16200000">
            <a:off x="5853705" y="3770905"/>
            <a:ext cx="2184400" cy="3329389"/>
          </a:xfrm>
          <a:prstGeom prst="rect">
            <a:avLst/>
          </a:prstGeom>
          <a:noFill/>
          <a:ln w="9525">
            <a:solidFill>
              <a:schemeClr val="tx1"/>
            </a:solidFill>
            <a:miter lim="800000"/>
            <a:headEnd/>
            <a:tailEnd/>
          </a:ln>
        </p:spPr>
      </p:pic>
      <p:sp>
        <p:nvSpPr>
          <p:cNvPr id="23" name="TextBox 20"/>
          <p:cNvSpPr txBox="1">
            <a:spLocks noChangeArrowheads="1"/>
          </p:cNvSpPr>
          <p:nvPr/>
        </p:nvSpPr>
        <p:spPr bwMode="auto">
          <a:xfrm>
            <a:off x="6946900" y="6096000"/>
            <a:ext cx="1287463" cy="307975"/>
          </a:xfrm>
          <a:prstGeom prst="rect">
            <a:avLst/>
          </a:prstGeom>
          <a:solidFill>
            <a:schemeClr val="bg1"/>
          </a:solidFill>
          <a:ln w="9525">
            <a:solidFill>
              <a:schemeClr val="tx1"/>
            </a:solidFill>
            <a:miter lim="800000"/>
            <a:headEnd/>
            <a:tailEnd/>
          </a:ln>
        </p:spPr>
        <p:txBody>
          <a:bodyPr wrap="none">
            <a:prstTxWarp prst="textNoShape">
              <a:avLst/>
            </a:prstTxWarp>
            <a:spAutoFit/>
          </a:bodyPr>
          <a:lstStyle/>
          <a:p>
            <a:pPr algn="ctr"/>
            <a:r>
              <a:rPr lang="en-US" sz="1400" b="0" i="0">
                <a:solidFill>
                  <a:schemeClr val="tx1"/>
                </a:solidFill>
              </a:rPr>
              <a:t>photodetector</a:t>
            </a:r>
          </a:p>
        </p:txBody>
      </p:sp>
      <p:cxnSp>
        <p:nvCxnSpPr>
          <p:cNvPr id="24" name="Straight Arrow Connector 11"/>
          <p:cNvCxnSpPr>
            <a:cxnSpLocks noChangeShapeType="1"/>
          </p:cNvCxnSpPr>
          <p:nvPr/>
        </p:nvCxnSpPr>
        <p:spPr bwMode="auto">
          <a:xfrm rot="16200000" flipV="1">
            <a:off x="6917531" y="5503069"/>
            <a:ext cx="566738" cy="533400"/>
          </a:xfrm>
          <a:prstGeom prst="straightConnector1">
            <a:avLst/>
          </a:prstGeom>
          <a:noFill/>
          <a:ln w="15875">
            <a:solidFill>
              <a:schemeClr val="tx1"/>
            </a:solidFill>
            <a:round/>
            <a:headEnd/>
            <a:tailEnd type="arrow" w="med" len="med"/>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characteristics of low-</a:t>
            </a:r>
            <a:r>
              <a:rPr lang="en-US" dirty="0" err="1" smtClean="0"/>
              <a:t>k</a:t>
            </a:r>
            <a:r>
              <a:rPr lang="en-US" dirty="0" smtClean="0"/>
              <a:t> turbulence in NSTX</a:t>
            </a:r>
            <a:endParaRPr lang="en-US" dirty="0"/>
          </a:p>
        </p:txBody>
      </p:sp>
      <p:sp>
        <p:nvSpPr>
          <p:cNvPr id="3" name="Content Placeholder 2"/>
          <p:cNvSpPr>
            <a:spLocks noGrp="1"/>
          </p:cNvSpPr>
          <p:nvPr>
            <p:ph idx="1"/>
          </p:nvPr>
        </p:nvSpPr>
        <p:spPr>
          <a:xfrm>
            <a:off x="152400" y="1447800"/>
            <a:ext cx="8763000" cy="3733800"/>
          </a:xfrm>
        </p:spPr>
        <p:txBody>
          <a:bodyPr/>
          <a:lstStyle/>
          <a:p>
            <a:pPr>
              <a:spcAft>
                <a:spcPts val="1200"/>
              </a:spcAft>
            </a:pPr>
            <a:r>
              <a:rPr lang="en-US" sz="2200" dirty="0" smtClean="0"/>
              <a:t>Poloidal correlation lengths on the order of 10 cm</a:t>
            </a:r>
          </a:p>
          <a:p>
            <a:pPr>
              <a:spcAft>
                <a:spcPts val="1200"/>
              </a:spcAft>
            </a:pPr>
            <a:r>
              <a:rPr lang="en-US" sz="2200" dirty="0" smtClean="0"/>
              <a:t>Broadband turbulence with frequencies up to 100 kHz</a:t>
            </a:r>
          </a:p>
          <a:p>
            <a:pPr>
              <a:spcAft>
                <a:spcPts val="1200"/>
              </a:spcAft>
            </a:pPr>
            <a:r>
              <a:rPr lang="en-US" sz="2200" dirty="0" smtClean="0"/>
              <a:t>Poloidal flow speeds in the range 5-10 km/</a:t>
            </a:r>
            <a:r>
              <a:rPr lang="en-US" sz="2200" dirty="0" err="1" smtClean="0"/>
              <a:t>s</a:t>
            </a:r>
            <a:r>
              <a:rPr lang="en-US" sz="2200" dirty="0" smtClean="0"/>
              <a:t> and consistent with </a:t>
            </a:r>
            <a:r>
              <a:rPr lang="en-US" sz="2200" dirty="0" err="1" smtClean="0"/>
              <a:t>ExB</a:t>
            </a:r>
            <a:r>
              <a:rPr lang="en-US" sz="2200" dirty="0" smtClean="0"/>
              <a:t> flows</a:t>
            </a:r>
          </a:p>
          <a:p>
            <a:pPr>
              <a:spcAft>
                <a:spcPts val="1200"/>
              </a:spcAft>
            </a:pPr>
            <a:r>
              <a:rPr lang="en-US" sz="2200" dirty="0" smtClean="0"/>
              <a:t>Fluctuations can decrease at LH transition, but subsequently increase during H-mode evolution</a:t>
            </a:r>
          </a:p>
          <a:p>
            <a:pPr>
              <a:spcAft>
                <a:spcPts val="1200"/>
              </a:spcAft>
            </a:pPr>
            <a:r>
              <a:rPr lang="en-US" sz="2200" dirty="0" smtClean="0"/>
              <a:t>Reduced fluctuations at LH transition can extend into core region</a:t>
            </a:r>
          </a:p>
        </p:txBody>
      </p:sp>
      <p:sp>
        <p:nvSpPr>
          <p:cNvPr id="4" name="Slide Number Placeholder 3"/>
          <p:cNvSpPr>
            <a:spLocks noGrp="1"/>
          </p:cNvSpPr>
          <p:nvPr>
            <p:ph type="sldNum" sz="quarter" idx="11"/>
          </p:nvPr>
        </p:nvSpPr>
        <p:spPr/>
        <p:txBody>
          <a:bodyPr/>
          <a:lstStyle/>
          <a:p>
            <a:fld id="{E5BC9F15-3064-614F-9CEE-40A580351963}" type="slidenum">
              <a:rPr lang="en-US" smtClean="0"/>
              <a:pPr/>
              <a:t>9</a:t>
            </a:fld>
            <a:endParaRPr lang="en-US"/>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spDef>
    <a:lnDef>
      <a:spPr bwMode="auto">
        <a:xfrm>
          <a:off x="0" y="0"/>
          <a:ext cx="1" cy="1"/>
        </a:xfrm>
        <a:custGeom>
          <a:avLst/>
          <a:gdLst/>
          <a:ahLst/>
          <a:cxnLst/>
          <a:rect l="0" t="0" r="0" b="0"/>
          <a:pathLst/>
        </a:custGeom>
        <a:noFill/>
        <a:ln w="15875" cap="flat" cmpd="sng" algn="ctr">
          <a:solidFill>
            <a:schemeClr val="tx1"/>
          </a:solidFill>
          <a:prstDash val="solid"/>
          <a:round/>
          <a:headEnd type="none" w="med" len="med"/>
          <a:tailEnd type="triangl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200" b="1" i="1" u="none" strike="noStrike" cap="none" normalizeH="0" baseline="0" smtClean="0">
            <a:ln>
              <a:noFill/>
            </a:ln>
            <a:solidFill>
              <a:srgbClr val="1822CD"/>
            </a:solidFill>
            <a:effectLst/>
            <a:latin typeface="Helvetica" pitchFamily="-12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72648</TotalTime>
  <Words>1476</Words>
  <Application>Microsoft Macintosh PowerPoint</Application>
  <PresentationFormat>On-screen Show (4:3)</PresentationFormat>
  <Paragraphs>225</Paragraphs>
  <Slides>21</Slides>
  <Notes>8</Notes>
  <HiddenSlides>0</HiddenSlides>
  <MMClips>0</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21</vt:i4>
      </vt:variant>
    </vt:vector>
  </HeadingPairs>
  <TitlesOfParts>
    <vt:vector size="23" baseType="lpstr">
      <vt:lpstr>Blank Presentation</vt:lpstr>
      <vt:lpstr>Equation</vt:lpstr>
      <vt:lpstr>Slide 1</vt:lpstr>
      <vt:lpstr>Beam emission spectroscopy (BES) provides low-k fluctuation measurements for studying plasma turbulence in NSTX</vt:lpstr>
      <vt:lpstr>Outline</vt:lpstr>
      <vt:lpstr>BES provides long-wavelength density fluctuation measurements with k┴ρi &lt; 1</vt:lpstr>
      <vt:lpstr>NSTX BES system was commissioned in 2010</vt:lpstr>
      <vt:lpstr>Two optical views and 32 detection channels provide radial coverage from r/a ≈ 0.1 to SOL with 2-3 cm spot sizes</vt:lpstr>
      <vt:lpstr>Measured signals exceed amplifier noise and respond to NB power</vt:lpstr>
      <vt:lpstr>Photodetectors, detector box, and optics module</vt:lpstr>
      <vt:lpstr>General characteristics of low-k turbulence in NSTX</vt:lpstr>
      <vt:lpstr>BES power spectra consistent with larger fluctuation amplitudes at higher |B|</vt:lpstr>
      <vt:lpstr>Poloidal correlation lengths decrease at higher |B|</vt:lpstr>
      <vt:lpstr>BES power spectra do not show a clear trend with Ip</vt:lpstr>
      <vt:lpstr>Poloidal correlation lengths do not show a clear trend with Ip</vt:lpstr>
      <vt:lpstr>Decrease in fluctuations at LH transition observed from edge to core in some discharges</vt:lpstr>
      <vt:lpstr>Decrease in fluctuations at LH transition observed from edge to core in some discharges</vt:lpstr>
      <vt:lpstr>Correlation analysis indicates the apparent motion of eddies changes from electron to ion directions at the LH transition</vt:lpstr>
      <vt:lpstr>Fluctuations increase following HL back-transition</vt:lpstr>
      <vt:lpstr>Fluctuations increase during large ELM events</vt:lpstr>
      <vt:lpstr>Post-ELM harmonic features at 50-100 kHz are localized at the top of the pedestal</vt:lpstr>
      <vt:lpstr>TAEs and GAEs have been observed in extended radial regions</vt:lpstr>
      <vt:lpstr>Summary</vt:lpstr>
    </vt:vector>
  </TitlesOfParts>
  <Company>Princeton Plasma Physics Laboratory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NSTX presentation</dc:title>
  <dc:creator>NSTX team member</dc:creator>
  <cp:lastModifiedBy>David Smith</cp:lastModifiedBy>
  <cp:revision>12482</cp:revision>
  <cp:lastPrinted>2011-03-31T17:05:16Z</cp:lastPrinted>
  <dcterms:created xsi:type="dcterms:W3CDTF">2011-04-01T13:51:28Z</dcterms:created>
  <dcterms:modified xsi:type="dcterms:W3CDTF">2011-04-01T21:08:14Z</dcterms:modified>
</cp:coreProperties>
</file>