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8" r:id="rId4"/>
    <p:sldId id="258" r:id="rId5"/>
    <p:sldId id="280" r:id="rId6"/>
    <p:sldId id="260" r:id="rId7"/>
    <p:sldId id="293" r:id="rId8"/>
    <p:sldId id="272" r:id="rId9"/>
    <p:sldId id="261" r:id="rId10"/>
    <p:sldId id="286" r:id="rId11"/>
    <p:sldId id="287" r:id="rId12"/>
    <p:sldId id="264" r:id="rId13"/>
    <p:sldId id="265" r:id="rId14"/>
    <p:sldId id="288" r:id="rId15"/>
    <p:sldId id="289" r:id="rId16"/>
    <p:sldId id="290" r:id="rId17"/>
    <p:sldId id="266" r:id="rId18"/>
    <p:sldId id="294" r:id="rId19"/>
    <p:sldId id="275" r:id="rId20"/>
    <p:sldId id="283" r:id="rId21"/>
    <p:sldId id="291" r:id="rId22"/>
    <p:sldId id="292" r:id="rId23"/>
    <p:sldId id="26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98384"/>
    <a:srgbClr val="FFC042"/>
    <a:srgbClr val="CC9933"/>
    <a:srgbClr val="A85300"/>
    <a:srgbClr val="FFA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93" autoAdjust="0"/>
    <p:restoredTop sz="93905" autoAdjust="0"/>
  </p:normalViewPr>
  <p:slideViewPr>
    <p:cSldViewPr snapToObjects="1">
      <p:cViewPr varScale="1">
        <p:scale>
          <a:sx n="139" d="100"/>
          <a:sy n="139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Relationship Id="rId2" Type="http://schemas.openxmlformats.org/officeDocument/2006/relationships/image" Target="../media/image24.pict"/><Relationship Id="rId3" Type="http://schemas.openxmlformats.org/officeDocument/2006/relationships/image" Target="../media/image2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6DF6C-2512-8040-8E0E-716BB7016E83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F92A-5BB4-064A-9ED9-C422FCF83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0DAA-576F-BF45-8772-52C887834437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6154D-40DA-B545-AA1F-29C0AE1D6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this opportunity to tell you about recent measurements and simulations of pedestal turbulence in NSTX.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is.  Model aggregation is helpful when</a:t>
            </a:r>
            <a:r>
              <a:rPr lang="en-US" baseline="0" dirty="0" smtClean="0"/>
              <a:t> working with many predictor variables with complex interdependencies, as with plasma turbulence.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right, we see that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are consistent across models with different parameter combinations.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collect the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from different models to create a histogram of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each plasma parameter.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left you see scaling coefficients from 19 models for </a:t>
            </a:r>
            <a:r>
              <a:rPr lang="en-US" baseline="0" dirty="0" err="1" smtClean="0"/>
              <a:t>Lc/rho-s</a:t>
            </a:r>
            <a:r>
              <a:rPr lang="en-US" baseline="0" dirty="0" smtClean="0"/>
              <a:t> with grad-ne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.  You can see that the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cluster around 0.4, regardless of the number or combination of parameters in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now apply model aggregation to measured correlation lengths</a:t>
            </a:r>
            <a:r>
              <a:rPr lang="en-US" baseline="0" dirty="0" smtClean="0"/>
              <a:t> in the database.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top you see histograms for grad-ne and grad-Ti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.  Again, note that the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cluster around typical values despite different model compositions.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Below we see positive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grad-ne, 1/LTe, and </a:t>
            </a:r>
            <a:r>
              <a:rPr lang="en-US" baseline="0" dirty="0" err="1" smtClean="0"/>
              <a:t>collisionality</a:t>
            </a:r>
            <a:r>
              <a:rPr lang="en-US" baseline="0" dirty="0" smtClean="0"/>
              <a:t>, and negative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Ti, grad-Ti, and toroidal flow shear.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Below the plasma parameters you see the number of models for each scaling.  In general, we can associate greater confidence in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that appear in more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</a:t>
            </a:r>
            <a:r>
              <a:rPr lang="en-US" dirty="0" err="1" smtClean="0"/>
              <a:t>scalings</a:t>
            </a:r>
            <a:r>
              <a:rPr lang="en-US" dirty="0" smtClean="0"/>
              <a:t> for poloidal</a:t>
            </a:r>
            <a:r>
              <a:rPr lang="en-US" baseline="0" dirty="0" smtClean="0"/>
              <a:t> wavenumber and decorrelation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wavenumber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are opposite of correlation length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, as expected.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 we see numerous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wavenumber and decorrelation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does it all mean?  We can utilize the observed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to draw inferences about the turbulent modes active in the pedestal.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</a:t>
            </a:r>
            <a:r>
              <a:rPr lang="en-US" baseline="0" dirty="0" smtClean="0"/>
              <a:t> models, however crude, provide a link between transport and turbulence quantities.  The various models tell a similar story: transport increases at higher L and lower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.  Also, transport increases at higher gamma and lower tau-</a:t>
            </a:r>
            <a:r>
              <a:rPr lang="en-US" baseline="0" dirty="0" err="1" smtClean="0"/>
              <a:t>d</a:t>
            </a:r>
            <a:r>
              <a:rPr lang="en-US" baseline="0" dirty="0" smtClean="0"/>
              <a:t>.  We can use the transport models and the observed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to infer turbulence mechanisms in the pedestal.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theory, we know that TEM turbulence is driven by grad-ne and grad-Te, and stabilized by collisions and low Te/Ti.  However, note that dissipative TEM requires collisions.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grad-ne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L and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 are consistent with enhanced TEM-driven transport at higher grad-ne, but the </a:t>
            </a:r>
            <a:r>
              <a:rPr lang="en-US" baseline="0" dirty="0" err="1" smtClean="0"/>
              <a:t>collisionality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are consistent with DTEM, not </a:t>
            </a:r>
            <a:r>
              <a:rPr lang="en-US" baseline="0" dirty="0" err="1" smtClean="0"/>
              <a:t>collisionless</a:t>
            </a:r>
            <a:r>
              <a:rPr lang="en-US" baseline="0" dirty="0" smtClean="0"/>
              <a:t> 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we see mixed agreement between 1/LTe and Te/Ti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and TEM-driven transport.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ITG turbulence is driven by grad-Ti, and is stabilized by</a:t>
            </a:r>
            <a:r>
              <a:rPr lang="en-US" baseline="0" dirty="0" smtClean="0"/>
              <a:t> collisions, low Te/Ti, and high grad-ne.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grad-Ti and grad-ne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L and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 are inconsistent with ITG-driven transport.  Also, all collision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are inconsistent with ITG-driven transport.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the Te/Ti and Ti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show mixed agreement with ITG-driven transport.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KBM theories indicate the mode is driven by any pressure gradient and it exhibits a critical beta-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beta-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 and tau-</a:t>
            </a:r>
            <a:r>
              <a:rPr lang="en-US" baseline="0" dirty="0" err="1" smtClean="0"/>
              <a:t>d</a:t>
            </a:r>
            <a:r>
              <a:rPr lang="en-US" baseline="0" dirty="0" smtClean="0"/>
              <a:t> are consistent with KBM driven transport, note that pressure gradient terms from grad-Ti, 1/LTe, and grad-ne show mixed agreement.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Microtearing</a:t>
            </a:r>
            <a:r>
              <a:rPr lang="en-US" baseline="0" dirty="0" smtClean="0"/>
              <a:t> theory indicates the mode is driven by grad-Te and enhanced with collisions and beta-</a:t>
            </a:r>
            <a:r>
              <a:rPr lang="en-US" baseline="0" dirty="0" err="1" smtClean="0"/>
              <a:t>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observed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beta-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and collisions are consistent with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-tearing-driven transport, but 1/Lte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show mixed agreement.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I’ll note that NSTX core mu-tearing </a:t>
            </a:r>
            <a:r>
              <a:rPr lang="en-US" baseline="0" dirty="0" err="1" smtClean="0"/>
              <a:t>sims</a:t>
            </a:r>
            <a:r>
              <a:rPr lang="en-US" baseline="0" dirty="0" smtClean="0"/>
              <a:t> indicate BES would not be </a:t>
            </a:r>
            <a:r>
              <a:rPr lang="en-US" baseline="0" dirty="0" err="1" smtClean="0"/>
              <a:t>sensistive</a:t>
            </a:r>
            <a:r>
              <a:rPr lang="en-US" baseline="0" dirty="0" smtClean="0"/>
              <a:t> to mu-tearing due to high </a:t>
            </a:r>
            <a:r>
              <a:rPr lang="en-US" baseline="0" dirty="0" err="1" smtClean="0"/>
              <a:t>kr</a:t>
            </a:r>
            <a:r>
              <a:rPr lang="en-US" baseline="0" dirty="0" smtClean="0"/>
              <a:t> values, but pedestal simulations point to mixed-parity hybrid modes.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recap, in my subjective assessment, the observed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are…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observed </a:t>
            </a:r>
            <a:r>
              <a:rPr lang="en-US" dirty="0" err="1" smtClean="0"/>
              <a:t>scalings</a:t>
            </a:r>
            <a:r>
              <a:rPr lang="en-US" dirty="0" smtClean="0"/>
              <a:t> can also lead to inferences about equilibrium and zonal </a:t>
            </a:r>
            <a:r>
              <a:rPr lang="en-US" dirty="0" err="1" smtClean="0"/>
              <a:t>ExB</a:t>
            </a:r>
            <a:r>
              <a:rPr lang="en-US" dirty="0" smtClean="0"/>
              <a:t> flows.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start with linear </a:t>
            </a:r>
            <a:r>
              <a:rPr lang="en-US" dirty="0" err="1" smtClean="0"/>
              <a:t>gyrokinetic</a:t>
            </a:r>
            <a:r>
              <a:rPr lang="en-US" dirty="0" smtClean="0"/>
              <a:t> simulations from GEM.  The simulations are global across the pedestal.</a:t>
            </a:r>
          </a:p>
          <a:p>
            <a:endParaRPr lang="en-US" dirty="0" smtClean="0"/>
          </a:p>
          <a:p>
            <a:r>
              <a:rPr lang="en-US" dirty="0" smtClean="0"/>
              <a:t>The simulations point to electromagnetic modes that are destabilized by collisions and show mixed ballooning</a:t>
            </a:r>
            <a:r>
              <a:rPr lang="en-US" baseline="0" dirty="0" smtClean="0"/>
              <a:t> and tearing parity.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left, we see higher growth rates at higher density gradient for low-</a:t>
            </a:r>
            <a:r>
              <a:rPr lang="en-US" baseline="0" dirty="0" err="1" smtClean="0"/>
              <a:t>n</a:t>
            </a:r>
            <a:r>
              <a:rPr lang="en-US" baseline="0" dirty="0" smtClean="0"/>
              <a:t> modes.  On the right, we see lower growth rates at higher Ti gradient for low-</a:t>
            </a:r>
            <a:r>
              <a:rPr lang="en-US" baseline="0" dirty="0" err="1" smtClean="0"/>
              <a:t>n</a:t>
            </a:r>
            <a:r>
              <a:rPr lang="en-US" baseline="0" dirty="0" smtClean="0"/>
              <a:t> modes.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linear growth rate dependencies for density and Ti gradient are consistent with observed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correleation</a:t>
            </a:r>
            <a:r>
              <a:rPr lang="en-US" baseline="0" dirty="0" smtClean="0"/>
              <a:t> length in the sense that transport models associate higher transport with higher gamma and higher 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Turning collisions off in the simulation reduces growth rates at low-</a:t>
            </a:r>
            <a:r>
              <a:rPr lang="en-US" dirty="0" err="1" smtClean="0"/>
              <a:t>n</a:t>
            </a:r>
            <a:r>
              <a:rPr lang="en-US" dirty="0" smtClean="0"/>
              <a:t>, the </a:t>
            </a:r>
            <a:r>
              <a:rPr lang="en-US" dirty="0" err="1" smtClean="0"/>
              <a:t>k</a:t>
            </a:r>
            <a:r>
              <a:rPr lang="en-US" dirty="0" smtClean="0"/>
              <a:t> range of interest.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another sense, the unstable modes shift to low-</a:t>
            </a:r>
            <a:r>
              <a:rPr lang="en-US" baseline="0" dirty="0" err="1" smtClean="0"/>
              <a:t>n</a:t>
            </a:r>
            <a:r>
              <a:rPr lang="en-US" baseline="0" dirty="0" smtClean="0"/>
              <a:t> with collisions.  This pattern is consistent with the observed scaling of lower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 at higher nu.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we note that </a:t>
            </a:r>
            <a:r>
              <a:rPr lang="en-US" baseline="0" dirty="0" err="1" smtClean="0"/>
              <a:t>collisionless</a:t>
            </a:r>
            <a:r>
              <a:rPr lang="en-US" baseline="0" dirty="0" smtClean="0"/>
              <a:t> simulations show pure even parity modes, but simulations with collisions show mixed-parity modes.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pedestal region is important because…  Also performance projections for ITER and next-step devices depend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Here, we measure pedestal turbulence quantities…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identify parametric dependencies with transport-relevant plasma parameters and compare the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to turbulence models and pedestal turbulence simulations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bottom plot you see the measurement region of interest in the steep gradient region of the pedestal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D-alpha</a:t>
            </a:r>
            <a:r>
              <a:rPr lang="en-US" baseline="0" dirty="0" smtClean="0"/>
              <a:t> emission from NB particles are </a:t>
            </a:r>
            <a:r>
              <a:rPr lang="en-US" baseline="0" dirty="0" err="1" smtClean="0"/>
              <a:t>doppler</a:t>
            </a:r>
            <a:r>
              <a:rPr lang="en-US" baseline="0" dirty="0" smtClean="0"/>
              <a:t> shifted relative to thermal D-alpha emission (plot).</a:t>
            </a:r>
          </a:p>
          <a:p>
            <a:r>
              <a:rPr lang="en-US" baseline="0" dirty="0" smtClean="0"/>
              <a:t>The BES interference filter selectively passes NB D-alpha emission (plot and diagram).</a:t>
            </a:r>
          </a:p>
          <a:p>
            <a:r>
              <a:rPr lang="en-US" baseline="0" dirty="0" smtClean="0"/>
              <a:t>The NB D-alpha emission is primarily sensitive to density fluctuations and weakly sensitive to other plasma parameters (equation).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NSTX BES system includes 56 sightlines that span the core to SOL pictured at right.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image spots are 2-3 cm, so measurements are sensitive to </a:t>
            </a:r>
            <a:r>
              <a:rPr lang="en-US" baseline="0" dirty="0" err="1" smtClean="0"/>
              <a:t>k-rho-i</a:t>
            </a:r>
            <a:r>
              <a:rPr lang="en-US" baseline="0" dirty="0" smtClean="0"/>
              <a:t>&lt;1.5.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red and blue images represent measurement locations for 2010 data.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the bottom you see the geometry of BES</a:t>
            </a:r>
            <a:r>
              <a:rPr lang="en-US" baseline="0" dirty="0" smtClean="0"/>
              <a:t> collection optics and a picture of the optical heads.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I’d like to tell</a:t>
            </a:r>
            <a:r>
              <a:rPr lang="en-US" baseline="0" dirty="0" smtClean="0"/>
              <a:t> you about pedestal turbulence measurement in ELM-free, MHD quiescent H-mode plasmas.</a:t>
            </a:r>
          </a:p>
          <a:p>
            <a:endParaRPr lang="en-US" dirty="0" smtClean="0"/>
          </a:p>
          <a:p>
            <a:r>
              <a:rPr lang="en-US" dirty="0" smtClean="0"/>
              <a:t>The measurements</a:t>
            </a:r>
            <a:r>
              <a:rPr lang="en-US" baseline="0" dirty="0" smtClean="0"/>
              <a:t> are obtained form a poloidal array of BES channels shown by the colored spots, and you can see the measurement location relative to density profiles.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poloidal array was generally located between psi-norm = 0.8-0.95 in the bottom portion of the pedestal.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</a:t>
            </a:r>
            <a:r>
              <a:rPr lang="en-US" baseline="0" dirty="0" smtClean="0"/>
              <a:t> p</a:t>
            </a:r>
            <a:r>
              <a:rPr lang="en-US" dirty="0" smtClean="0"/>
              <a:t>ower</a:t>
            </a:r>
            <a:r>
              <a:rPr lang="en-US" baseline="0" dirty="0" smtClean="0"/>
              <a:t> spectra show plasma turbulence in the BES signal exceeds detector dark noise and photon noise by several orders of magnitude.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Filtered data show turbulent eddies propagating down the BES poloidal array.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time-lag cross-correlation function shows the decrease in correlation with channel separation and time-lag.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correlation length is the correlation decrease with channel separation at zero time lag.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decorrelation time is the decrease in maximum correlation with time lag.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inferred dominant wavenumber is obtain from the cross-correlation anti-nodes and the eddy velocity.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ELM-free, MHD quiescent H-mode periods </a:t>
            </a:r>
            <a:r>
              <a:rPr lang="en-US" baseline="0" dirty="0" smtClean="0"/>
              <a:t>&gt; 150 ms were identified and partitioned into 15-40 ms bins for turbulence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BES coherence spectra, you see broadband turbulence activity during an ELM-free, MHD quiescent period.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slow motion of the plasma boundary moves the pedestal relative to the fixed measurement location, so we can obtain measurements in a broader region of the pedestal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identified </a:t>
            </a:r>
            <a:r>
              <a:rPr lang="en-US" dirty="0" smtClean="0"/>
              <a:t>ELM-free, MHD quiescent periods in 29 discharges, we populated a database</a:t>
            </a:r>
            <a:r>
              <a:rPr lang="en-US" baseline="0" dirty="0" smtClean="0"/>
              <a:t> with turbulence quantities and transport-relevant plasma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right you see density and Te profiles for the database, and below you see the distribution of turbulence correlation lengths, </a:t>
            </a:r>
            <a:r>
              <a:rPr lang="en-US" baseline="0" dirty="0" err="1" smtClean="0"/>
              <a:t>decorr</a:t>
            </a:r>
            <a:r>
              <a:rPr lang="en-US" baseline="0" dirty="0" smtClean="0"/>
              <a:t> times, and </a:t>
            </a:r>
            <a:r>
              <a:rPr lang="en-US" baseline="0" dirty="0" err="1" smtClean="0"/>
              <a:t>wavenumbers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turbulence quantities are consistent with generic drift-wave turbulence with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*rho-I ~ 0.2.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mentioned, we included transport-relevant plasma parameters in the database including both normal gradients and inverse scale lengths.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used a search algorithm</a:t>
            </a:r>
            <a:r>
              <a:rPr lang="en-US" baseline="0" dirty="0" smtClean="0"/>
              <a:t> to identify regression models among turbulence quantities and plasma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algorithm identified many models because each valid model is an error local minima in the high dimensional parameter space.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models with good statistical qualities were retained for analysis.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right you see 6 of 40 models for the correlation length normalized to rho-</a:t>
            </a:r>
            <a:r>
              <a:rPr lang="en-US" baseline="0" dirty="0" err="1" smtClean="0"/>
              <a:t>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different models contain different parameter combinations.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or should we identify a single “best” model?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not a good idea because the selection is highly subjective due to numerous statistical metrics.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each model contains only a few plasma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there a better method for identifying </a:t>
            </a:r>
            <a:r>
              <a:rPr lang="en-US" baseline="0" dirty="0" err="1" smtClean="0"/>
              <a:t>scalings</a:t>
            </a:r>
            <a:r>
              <a:rPr lang="en-US" baseline="0" dirty="0" smtClean="0"/>
              <a:t> among the turbulence quantities and plasma parameters?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154D-40DA-B545-AA1F-29C0AE1D6C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">
                <a:schemeClr val="bg2">
                  <a:lumMod val="90000"/>
                </a:schemeClr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4777"/>
            <a:ext cx="7772400" cy="584776"/>
          </a:xfrm>
        </p:spPr>
        <p:txBody>
          <a:bodyPr>
            <a:spAutoFit/>
          </a:bodyPr>
          <a:lstStyle>
            <a:lvl1pPr>
              <a:defRPr sz="3200" baseline="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890"/>
            <a:ext cx="6400800" cy="400110"/>
          </a:xfrm>
        </p:spPr>
        <p:txBody>
          <a:bodyPr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0F5-A956-AD4A-89CE-1CA2F9A59339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Wlogo_fl_4c_WhiteLetters_header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48987"/>
            <a:ext cx="3086101" cy="762000"/>
          </a:xfrm>
          <a:prstGeom prst="rect">
            <a:avLst/>
          </a:prstGeom>
        </p:spPr>
      </p:pic>
      <p:pic>
        <p:nvPicPr>
          <p:cNvPr id="9" name="Picture 8" descr="NSTX-U_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5286" y="116025"/>
            <a:ext cx="2427818" cy="623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4965-E43D-6645-B5AF-E82B321944C2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F5B-980B-7E4E-828F-BF8F90D68DF7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AEB-D70A-B04D-B65D-A9D1A20F5096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31DD-4DF5-E741-9FAE-5DDE6B58E2DB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722D-A905-274F-AABA-983F13AD5FF1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AAD1-284E-654B-BB4D-D28711632838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322-8EB0-634B-93D9-0A059EE056DE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9C4-F3F7-EA47-8837-A62478F834B4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091D-4E61-0B4E-B9EB-D5A8998A3A60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FF0-EBA8-C643-A5EC-FBF7932867BF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4" Type="http://schemas.openxmlformats.org/officeDocument/2006/relationships/image" Target="../media/image21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gradFill>
            <a:gsLst>
              <a:gs pos="0">
                <a:srgbClr val="800000"/>
              </a:gs>
              <a:gs pos="58000">
                <a:srgbClr val="D8002E"/>
              </a:gs>
            </a:gsLst>
            <a:lin ang="396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483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6537960"/>
            <a:ext cx="9144000" cy="3200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838200"/>
            <a:ext cx="9144000" cy="1587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UWlogo_fl_4c_RedLetters_footer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1750" y="6470650"/>
            <a:ext cx="1536700" cy="3683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gradFill>
            <a:gsLst>
              <a:gs pos="0">
                <a:srgbClr val="800000"/>
              </a:gs>
              <a:gs pos="58000">
                <a:srgbClr val="D8002E"/>
              </a:gs>
            </a:gsLst>
            <a:lin ang="396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483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1587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1499"/>
          </a:xfrm>
          <a:prstGeom prst="rect">
            <a:avLst/>
          </a:prstGeom>
          <a:effectLst>
            <a:outerShdw blurRad="25400" dist="254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6152"/>
            <a:ext cx="2133600" cy="261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00000"/>
                </a:solidFill>
              </a:defRPr>
            </a:lvl1pPr>
          </a:lstStyle>
          <a:p>
            <a:fld id="{8EB28F35-9765-D347-BBFA-9CC2D4CE8DA8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576152"/>
            <a:ext cx="2895600" cy="261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r>
              <a:rPr lang="en-US" smtClean="0"/>
              <a:t>D. R. Smith, TTF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49" y="6576152"/>
            <a:ext cx="2133600" cy="261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5008B0FA-F148-0947-A7FE-07BC357FB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NSTX-U_logo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28800" y="6560172"/>
            <a:ext cx="1031914" cy="265176"/>
          </a:xfrm>
          <a:prstGeom prst="rect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76370"/>
            <a:ext cx="8839200" cy="954107"/>
          </a:xfrm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/>
              <a:t>Low-wavenumber pedestal turbulence in NSTX:</a:t>
            </a:r>
            <a:br>
              <a:rPr lang="en-US" sz="2800" dirty="0" smtClean="0"/>
            </a:br>
            <a:r>
              <a:rPr lang="en-US" sz="2800" dirty="0" smtClean="0"/>
              <a:t>measurements, parametric </a:t>
            </a:r>
            <a:r>
              <a:rPr lang="en-US" sz="2800" dirty="0" err="1" smtClean="0"/>
              <a:t>scalings</a:t>
            </a:r>
            <a:r>
              <a:rPr lang="en-US" sz="2800" dirty="0" smtClean="0"/>
              <a:t>, and simulations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438400"/>
            <a:ext cx="6934200" cy="3276600"/>
          </a:xfr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dirty="0" smtClean="0"/>
              <a:t>David R. </a:t>
            </a:r>
            <a:r>
              <a:rPr lang="en-US" sz="1900" dirty="0" smtClean="0"/>
              <a:t>Smith</a:t>
            </a:r>
            <a:r>
              <a:rPr lang="en-US" sz="1900" baseline="30000" dirty="0" smtClean="0"/>
              <a:t>1</a:t>
            </a:r>
            <a:r>
              <a:rPr lang="en-US" sz="1900" dirty="0" smtClean="0"/>
              <a:t>, W. </a:t>
            </a:r>
            <a:r>
              <a:rPr lang="en-US" sz="1900" dirty="0" smtClean="0"/>
              <a:t>Wan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, </a:t>
            </a:r>
            <a:r>
              <a:rPr lang="en-US" sz="1900" dirty="0" smtClean="0"/>
              <a:t>R. Fonck</a:t>
            </a:r>
            <a:r>
              <a:rPr lang="en-US" sz="1900" baseline="30000" dirty="0" smtClean="0"/>
              <a:t>1</a:t>
            </a:r>
            <a:r>
              <a:rPr lang="en-US" sz="1900" dirty="0" smtClean="0"/>
              <a:t>, S. </a:t>
            </a:r>
            <a:r>
              <a:rPr lang="en-US" sz="1900" dirty="0" smtClean="0"/>
              <a:t>Kaye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, </a:t>
            </a:r>
            <a:r>
              <a:rPr lang="en-US" sz="1900" dirty="0" smtClean="0"/>
              <a:t>G. McKee</a:t>
            </a:r>
            <a:r>
              <a:rPr lang="en-US" sz="1900" baseline="30000" dirty="0" smtClean="0"/>
              <a:t>1</a:t>
            </a:r>
            <a:r>
              <a:rPr lang="en-US" sz="1900" dirty="0" smtClean="0"/>
              <a:t>,</a:t>
            </a:r>
            <a:br>
              <a:rPr lang="en-US" sz="1900" dirty="0" smtClean="0"/>
            </a:br>
            <a:r>
              <a:rPr lang="en-US" sz="1900" dirty="0" smtClean="0"/>
              <a:t>S</a:t>
            </a:r>
            <a:r>
              <a:rPr lang="en-US" sz="1900" dirty="0" smtClean="0"/>
              <a:t>. </a:t>
            </a:r>
            <a:r>
              <a:rPr lang="en-US" sz="1900" dirty="0" smtClean="0"/>
              <a:t>Parker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, </a:t>
            </a:r>
            <a:r>
              <a:rPr lang="en-US" sz="1900" dirty="0" smtClean="0"/>
              <a:t>R. </a:t>
            </a:r>
            <a:r>
              <a:rPr lang="en-US" sz="1900" dirty="0" smtClean="0"/>
              <a:t>Bell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, </a:t>
            </a:r>
            <a:r>
              <a:rPr lang="en-US" sz="1900" dirty="0" smtClean="0"/>
              <a:t>Y. </a:t>
            </a:r>
            <a:r>
              <a:rPr lang="en-US" sz="1900" dirty="0" smtClean="0"/>
              <a:t>Chen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, </a:t>
            </a:r>
            <a:r>
              <a:rPr lang="en-US" sz="1900" dirty="0" smtClean="0"/>
              <a:t>A. </a:t>
            </a:r>
            <a:r>
              <a:rPr lang="en-US" sz="1900" dirty="0" smtClean="0"/>
              <a:t>Diallo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, </a:t>
            </a:r>
            <a:r>
              <a:rPr lang="en-US" sz="1900" dirty="0" smtClean="0"/>
              <a:t>B. </a:t>
            </a:r>
            <a:r>
              <a:rPr lang="en-US" sz="1900" dirty="0" smtClean="0"/>
              <a:t>Dudson</a:t>
            </a:r>
            <a:r>
              <a:rPr lang="en-US" sz="1900" baseline="30000" dirty="0" smtClean="0"/>
              <a:t>4</a:t>
            </a:r>
            <a:r>
              <a:rPr lang="en-US" sz="1900" dirty="0" smtClean="0"/>
              <a:t>,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B. </a:t>
            </a:r>
            <a:r>
              <a:rPr lang="en-US" sz="1900" dirty="0" smtClean="0"/>
              <a:t>LeBlanc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, </a:t>
            </a:r>
            <a:r>
              <a:rPr lang="en-US" sz="1900" dirty="0" smtClean="0"/>
              <a:t>and M. </a:t>
            </a:r>
            <a:r>
              <a:rPr lang="en-US" sz="1900" dirty="0" smtClean="0"/>
              <a:t>Podesta</a:t>
            </a:r>
            <a:r>
              <a:rPr lang="en-US" sz="1900" baseline="30000" dirty="0" smtClean="0"/>
              <a:t>3</a:t>
            </a:r>
            <a:endParaRPr lang="en-US" sz="1900" baseline="30000" dirty="0" smtClean="0"/>
          </a:p>
          <a:p>
            <a:pPr>
              <a:spcBef>
                <a:spcPts val="0"/>
              </a:spcBef>
            </a:pPr>
            <a:endParaRPr lang="en-US" sz="1600" i="1" dirty="0" smtClean="0"/>
          </a:p>
          <a:p>
            <a:pPr>
              <a:spcBef>
                <a:spcPts val="0"/>
              </a:spcBef>
            </a:pPr>
            <a:r>
              <a:rPr lang="en-US" sz="1600" i="1" baseline="30000" dirty="0" smtClean="0"/>
              <a:t>1 </a:t>
            </a:r>
            <a:r>
              <a:rPr lang="en-US" sz="1600" i="1" dirty="0" smtClean="0"/>
              <a:t>University of Wisconsin-Madison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baseline="30000" dirty="0" smtClean="0"/>
              <a:t>2</a:t>
            </a:r>
            <a:r>
              <a:rPr lang="en-US" sz="1600" i="1" baseline="30000" dirty="0" smtClean="0"/>
              <a:t> </a:t>
            </a:r>
            <a:r>
              <a:rPr lang="en-US" sz="1600" i="1" dirty="0" smtClean="0"/>
              <a:t>University of Colorado-Boulder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baseline="30000" dirty="0" smtClean="0"/>
              <a:t>3</a:t>
            </a:r>
            <a:r>
              <a:rPr lang="en-US" sz="1600" i="1" baseline="30000" dirty="0" smtClean="0"/>
              <a:t> </a:t>
            </a:r>
            <a:r>
              <a:rPr lang="en-US" sz="1600" i="1" dirty="0" smtClean="0"/>
              <a:t>Princeton Plasma Physics Lab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baseline="30000" dirty="0" smtClean="0"/>
              <a:t>4 </a:t>
            </a:r>
            <a:r>
              <a:rPr lang="en-US" sz="1600" i="1" dirty="0" smtClean="0"/>
              <a:t>University of York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70591" y="5715000"/>
            <a:ext cx="2402834" cy="73866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spcBef>
                <a:spcPts val="0"/>
              </a:spcBef>
              <a:buClrTx/>
              <a:buSzTx/>
              <a:buFont typeface="Arial" pitchFamily="1" charset="0"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US-EU Joint TTF Workshop</a:t>
            </a:r>
          </a:p>
          <a:p>
            <a:pPr marL="0" marR="0" lvl="0" indent="0" algn="ctr" defTabSz="457200" rtl="0" eaLnBrk="0" fontAlgn="base" latinLnBrk="0" hangingPunct="0">
              <a:spcBef>
                <a:spcPts val="0"/>
              </a:spcBef>
              <a:buClrTx/>
              <a:buSzTx/>
              <a:buFont typeface="Arial" pitchFamily="1" charset="0"/>
              <a:buNone/>
              <a:tabLst/>
              <a:defRPr/>
            </a:pPr>
            <a:r>
              <a:rPr lang="en-US" sz="1400" dirty="0" smtClean="0">
                <a:solidFill>
                  <a:srgbClr val="800000"/>
                </a:solidFill>
                <a:latin typeface="+mn-lt"/>
                <a:ea typeface="ＭＳ Ｐゴシック" pitchFamily="-80" charset="-128"/>
                <a:cs typeface="ＭＳ Ｐゴシック" pitchFamily="-80" charset="-128"/>
              </a:rPr>
              <a:t>Santa Rosa, CA</a:t>
            </a:r>
            <a:endParaRPr kumimoji="0" lang="en-US" sz="1400" b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ＭＳ Ｐゴシック" pitchFamily="-80" charset="-128"/>
              <a:cs typeface="ＭＳ Ｐゴシック" pitchFamily="-80" charset="-128"/>
            </a:endParaRPr>
          </a:p>
          <a:p>
            <a:pPr marL="0" marR="0" lvl="0" indent="0" algn="ctr" defTabSz="457200" rtl="0" eaLnBrk="0" fontAlgn="base" latinLnBrk="0" hangingPunct="0">
              <a:spcBef>
                <a:spcPts val="0"/>
              </a:spcBef>
              <a:buClrTx/>
              <a:buSzTx/>
              <a:buFont typeface="Arial" pitchFamily="1" charset="0"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April 8-12, 2013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ＭＳ Ｐゴシック" pitchFamily="-80" charset="-128"/>
              <a:cs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search algorithm identified many linear regression models</a:t>
            </a:r>
            <a:br>
              <a:rPr lang="en-US" dirty="0" smtClean="0"/>
            </a:br>
            <a:r>
              <a:rPr lang="en-US" dirty="0" smtClean="0"/>
              <a:t>among turbulence quantities and plasma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" y="1114559"/>
            <a:ext cx="4525582" cy="1377361"/>
            <a:chOff x="2329096" y="1036323"/>
            <a:chExt cx="4525582" cy="1377361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932228" y="1036323"/>
            <a:ext cx="2682522" cy="843079"/>
          </p:xfrm>
          <a:graphic>
            <a:graphicData uri="http://schemas.openxmlformats.org/presentationml/2006/ole">
              <p:oleObj spid="_x0000_s56322" name="Equation" r:id="rId4" imgW="1333500" imgH="419100" progId="Equation.3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632268" y="1404858"/>
              <a:ext cx="1222410" cy="58477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b="0" i="0" dirty="0" smtClean="0">
                  <a:solidFill>
                    <a:schemeClr val="tx1"/>
                  </a:solidFill>
                </a:rPr>
                <a:t>plasma</a:t>
              </a:r>
            </a:p>
            <a:p>
              <a:pPr algn="ctr"/>
              <a:r>
                <a:rPr lang="en-US" sz="1600" b="0" i="0" dirty="0" smtClean="0">
                  <a:solidFill>
                    <a:schemeClr val="tx1"/>
                  </a:solidFill>
                </a:rPr>
                <a:t>parameters</a:t>
              </a:r>
              <a:endParaRPr lang="en-US" sz="1600" b="0" i="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10800000">
              <a:off x="5003032" y="1339962"/>
              <a:ext cx="844392" cy="25331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327390" y="1828908"/>
              <a:ext cx="1104790" cy="58477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b="0" i="0" dirty="0" smtClean="0">
                  <a:solidFill>
                    <a:schemeClr val="tx1"/>
                  </a:solidFill>
                </a:rPr>
                <a:t>scaling</a:t>
              </a:r>
            </a:p>
            <a:p>
              <a:pPr algn="ctr"/>
              <a:r>
                <a:rPr lang="en-US" sz="1600" b="0" i="0" dirty="0" smtClean="0">
                  <a:solidFill>
                    <a:schemeClr val="tx1"/>
                  </a:solidFill>
                </a:rPr>
                <a:t>coefficient</a:t>
              </a:r>
              <a:endParaRPr lang="en-US" sz="1600" b="0" i="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16200000" flipV="1">
              <a:off x="4356062" y="1678937"/>
              <a:ext cx="353414" cy="16124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329096" y="1806148"/>
              <a:ext cx="1142861" cy="58477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t</a:t>
              </a:r>
              <a:r>
                <a:rPr lang="en-US" sz="1600" b="0" i="0" dirty="0" smtClean="0">
                  <a:solidFill>
                    <a:schemeClr val="tx1"/>
                  </a:solidFill>
                </a:rPr>
                <a:t>urbulence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quantities</a:t>
              </a:r>
              <a:endParaRPr lang="en-US" sz="1600" b="0" i="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2502734" y="1450487"/>
              <a:ext cx="512451" cy="345381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t="11016"/>
          <a:stretch>
            <a:fillRect/>
          </a:stretch>
        </p:blipFill>
        <p:spPr>
          <a:xfrm>
            <a:off x="4676807" y="1426480"/>
            <a:ext cx="4370832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102762" y="969280"/>
            <a:ext cx="35189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 representative models for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err="1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s</a:t>
            </a:r>
            <a:endParaRPr lang="en-US" baseline="-250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16273" y="2575380"/>
            <a:ext cx="4445437" cy="3888244"/>
          </a:xfrm>
        </p:spPr>
        <p:txBody>
          <a:bodyPr wrap="square">
            <a:spAutoFit/>
          </a:bodyPr>
          <a:lstStyle/>
          <a:p>
            <a:pPr marL="223838" indent="-223838">
              <a:spcBef>
                <a:spcPts val="0"/>
              </a:spcBef>
              <a:spcAft>
                <a:spcPts val="400"/>
              </a:spcAft>
            </a:pPr>
            <a:r>
              <a:rPr lang="en-US" sz="2100" b="1" dirty="0" smtClean="0"/>
              <a:t>Many models exist </a:t>
            </a:r>
            <a:r>
              <a:rPr lang="en-US" sz="2100" dirty="0" smtClean="0"/>
              <a:t>in high dimensional</a:t>
            </a:r>
            <a:r>
              <a:rPr lang="en-US" sz="2100" b="1" dirty="0" smtClean="0"/>
              <a:t> </a:t>
            </a:r>
            <a:r>
              <a:rPr lang="en-US" sz="2100" dirty="0" err="1" smtClean="0"/>
              <a:t>x</a:t>
            </a:r>
            <a:r>
              <a:rPr lang="en-US" sz="2100" baseline="-25000" dirty="0" err="1" smtClean="0"/>
              <a:t>k</a:t>
            </a:r>
            <a:r>
              <a:rPr lang="en-US" sz="2100" dirty="0" smtClean="0"/>
              <a:t> space</a:t>
            </a:r>
          </a:p>
          <a:p>
            <a:pPr marL="454025" lvl="1" indent="-227013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/>
              <a:t>Models are error local minima</a:t>
            </a:r>
          </a:p>
          <a:p>
            <a:pPr marL="223838" indent="-223838">
              <a:spcBef>
                <a:spcPts val="0"/>
              </a:spcBef>
              <a:spcAft>
                <a:spcPts val="400"/>
              </a:spcAft>
            </a:pPr>
            <a:r>
              <a:rPr lang="en-US" sz="2100" dirty="0" smtClean="0"/>
              <a:t>Screen models for good statistics</a:t>
            </a:r>
          </a:p>
          <a:p>
            <a:pPr marL="460375" lvl="1" indent="-234950">
              <a:spcBef>
                <a:spcPts val="0"/>
              </a:spcBef>
              <a:spcAft>
                <a:spcPts val="400"/>
              </a:spcAft>
            </a:pPr>
            <a:r>
              <a:rPr lang="en-US" sz="1800" b="1" dirty="0" smtClean="0"/>
              <a:t>High statistical significance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t</a:t>
            </a:r>
            <a:r>
              <a:rPr lang="en-US" sz="1800" dirty="0" smtClean="0"/>
              <a:t>-statistics ➞ P(H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</a:t>
            </a:r>
            <a:r>
              <a:rPr lang="en-US" sz="1800" dirty="0" err="1" smtClean="0">
                <a:latin typeface="Symbol" charset="2"/>
                <a:cs typeface="Symbol" charset="2"/>
              </a:rPr>
              <a:t>a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=0) &lt; 5%</a:t>
            </a:r>
          </a:p>
          <a:p>
            <a:pPr marL="460375" lvl="1" indent="-234950">
              <a:spcBef>
                <a:spcPts val="0"/>
              </a:spcBef>
              <a:spcAft>
                <a:spcPts val="400"/>
              </a:spcAft>
            </a:pPr>
            <a:r>
              <a:rPr lang="en-US" sz="1800" b="1" dirty="0" smtClean="0"/>
              <a:t>Low </a:t>
            </a:r>
            <a:r>
              <a:rPr lang="en-US" sz="1800" b="1" dirty="0" err="1" smtClean="0"/>
              <a:t>multicollinearity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Pair-wise corr. ➞ </a:t>
            </a:r>
            <a:r>
              <a:rPr lang="en-US" sz="1800" dirty="0" err="1" smtClean="0"/>
              <a:t>max(|C</a:t>
            </a:r>
            <a:r>
              <a:rPr lang="en-US" sz="1800" baseline="-25000" dirty="0" err="1" smtClean="0"/>
              <a:t>jk</a:t>
            </a:r>
            <a:r>
              <a:rPr lang="en-US" sz="1800" dirty="0" smtClean="0"/>
              <a:t>|) &lt; 0.6</a:t>
            </a:r>
            <a:br>
              <a:rPr lang="en-US" sz="1800" dirty="0" smtClean="0"/>
            </a:br>
            <a:r>
              <a:rPr lang="en-US" sz="1800" dirty="0" smtClean="0"/>
              <a:t>Var. inflation factor ➞ </a:t>
            </a:r>
            <a:r>
              <a:rPr lang="en-US" sz="1800" dirty="0" err="1" smtClean="0"/>
              <a:t>max(VIF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) &lt; 5</a:t>
            </a:r>
          </a:p>
          <a:p>
            <a:pPr marL="460375" lvl="1" indent="-234950">
              <a:spcBef>
                <a:spcPts val="0"/>
              </a:spcBef>
              <a:spcAft>
                <a:spcPts val="400"/>
              </a:spcAft>
            </a:pPr>
            <a:r>
              <a:rPr lang="en-US" sz="1800" b="1" dirty="0" smtClean="0"/>
              <a:t>Normally distributed residuals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P(</a:t>
            </a:r>
            <a:r>
              <a:rPr lang="en-US" sz="1800" dirty="0" err="1" smtClean="0">
                <a:latin typeface="Symbol" charset="2"/>
                <a:cs typeface="Symbol" charset="2"/>
              </a:rPr>
              <a:t>e</a:t>
            </a:r>
            <a:r>
              <a:rPr lang="en-US" sz="1800" dirty="0" smtClean="0"/>
              <a:t>) ➞ Skew and Ex. Kurt. within 2</a:t>
            </a:r>
            <a:r>
              <a:rPr lang="en-US" sz="1800" dirty="0" smtClean="0">
                <a:latin typeface="Symbol" charset="2"/>
                <a:cs typeface="Symbol" charset="2"/>
              </a:rPr>
              <a:t>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Studentized</a:t>
            </a:r>
            <a:r>
              <a:rPr lang="en-US" sz="1800" dirty="0" smtClean="0"/>
              <a:t> residuals ➞ no outliers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3135" y="3581400"/>
            <a:ext cx="3958176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000" dirty="0" smtClean="0"/>
              <a:t>Should we try to identify a single “best” model?</a:t>
            </a:r>
          </a:p>
          <a:p>
            <a:endParaRPr lang="en-US" sz="2000" dirty="0" smtClean="0"/>
          </a:p>
          <a:p>
            <a:r>
              <a:rPr lang="en-US" sz="2000" dirty="0" smtClean="0"/>
              <a:t>Not a good idea because…</a:t>
            </a:r>
          </a:p>
          <a:p>
            <a:pPr marL="227013" indent="-227013">
              <a:buFont typeface="Arial"/>
              <a:buChar char="•"/>
            </a:pPr>
            <a:r>
              <a:rPr lang="en-US" sz="2000" dirty="0" smtClean="0"/>
              <a:t>Highly subjective</a:t>
            </a:r>
          </a:p>
          <a:p>
            <a:pPr marL="227013" indent="-227013">
              <a:buFont typeface="Arial"/>
              <a:buChar char="•"/>
            </a:pPr>
            <a:r>
              <a:rPr lang="en-US" sz="2000" dirty="0" smtClean="0"/>
              <a:t>Each model contains only a few (3-4) plasma parameters</a:t>
            </a:r>
          </a:p>
          <a:p>
            <a:pPr marL="227013" indent="-227013">
              <a:buFont typeface="Arial"/>
              <a:buChar char="•"/>
            </a:pPr>
            <a:endParaRPr lang="en-US" sz="2000" dirty="0" smtClean="0"/>
          </a:p>
          <a:p>
            <a:pPr marL="227013" indent="-227013"/>
            <a:r>
              <a:rPr lang="en-US" sz="2000" dirty="0" smtClean="0"/>
              <a:t>Is there a better method?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Model aggregation is helpful when working with many possible predictor variables with complex interdependencies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3504829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err="1" smtClean="0"/>
              <a:t>Scalings</a:t>
            </a:r>
            <a:r>
              <a:rPr lang="en-US" sz="2200" dirty="0" smtClean="0"/>
              <a:t> are </a:t>
            </a:r>
            <a:r>
              <a:rPr lang="en-US" sz="2200" b="1" dirty="0" smtClean="0"/>
              <a:t>robust </a:t>
            </a:r>
            <a:r>
              <a:rPr lang="en-US" sz="2200" dirty="0" smtClean="0"/>
              <a:t>across models, regardless of number or combination of parameters in models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980373" y="1442687"/>
            <a:ext cx="5011227" cy="2552701"/>
            <a:chOff x="4649375" y="2781300"/>
            <a:chExt cx="4370832" cy="22264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375" y="2781300"/>
              <a:ext cx="4370832" cy="22264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10906" y="3284760"/>
              <a:ext cx="397070" cy="100194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1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98956" y="3277733"/>
              <a:ext cx="397070" cy="1446667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19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733429" y="1143000"/>
            <a:ext cx="1005401" cy="876912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733429" y="1143000"/>
            <a:ext cx="4201942" cy="868855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7" name="Picture 16" descr="Model-aggreg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71" y="3200400"/>
            <a:ext cx="3276229" cy="2872674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2971803" y="2594282"/>
            <a:ext cx="1767027" cy="1782106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" name="TextBox 15"/>
          <p:cNvSpPr txBox="1"/>
          <p:nvPr/>
        </p:nvSpPr>
        <p:spPr>
          <a:xfrm>
            <a:off x="4191000" y="4419600"/>
            <a:ext cx="4648200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200" dirty="0" smtClean="0"/>
              <a:t>Model aggregation </a:t>
            </a:r>
            <a:r>
              <a:rPr lang="en-US" sz="2200" b="1" dirty="0" smtClean="0"/>
              <a:t>advantages:</a:t>
            </a:r>
          </a:p>
          <a:p>
            <a:pPr marL="406400" indent="-228600">
              <a:buFont typeface="Arial"/>
              <a:buChar char="•"/>
            </a:pPr>
            <a:r>
              <a:rPr lang="en-US" sz="2200" dirty="0" smtClean="0"/>
              <a:t>Identify more parameter </a:t>
            </a:r>
            <a:r>
              <a:rPr lang="en-US" sz="2200" dirty="0" err="1" smtClean="0"/>
              <a:t>scalings</a:t>
            </a:r>
            <a:r>
              <a:rPr lang="en-US" sz="2200" dirty="0" smtClean="0"/>
              <a:t> than single model</a:t>
            </a:r>
          </a:p>
          <a:p>
            <a:pPr marL="406400" indent="-228600">
              <a:buFont typeface="Arial"/>
              <a:buChar char="•"/>
            </a:pPr>
            <a:r>
              <a:rPr lang="en-US" sz="2200" dirty="0" err="1" smtClean="0"/>
              <a:t>Scalings</a:t>
            </a:r>
            <a:r>
              <a:rPr lang="en-US" sz="2200" dirty="0" smtClean="0"/>
              <a:t> are robust across different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Model aggregation for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D9D9D9"/>
                </a:solidFill>
              </a:rPr>
              <a:t>increases 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&gt;0) with ∇n</a:t>
            </a:r>
            <a:r>
              <a:rPr lang="en-US" baseline="-25000" dirty="0" smtClean="0"/>
              <a:t>e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e</a:t>
            </a:r>
            <a:r>
              <a:rPr lang="en-US" dirty="0" smtClean="0"/>
              <a:t>,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ped</a:t>
            </a:r>
            <a:r>
              <a:rPr lang="en-US" dirty="0" smtClean="0"/>
              <a:t>;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decreases 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&lt;0) with T</a:t>
            </a:r>
            <a:r>
              <a:rPr lang="en-US" baseline="-25000" dirty="0" smtClean="0"/>
              <a:t>i</a:t>
            </a:r>
            <a:r>
              <a:rPr lang="en-US" dirty="0" smtClean="0"/>
              <a:t>, ∇T</a:t>
            </a:r>
            <a:r>
              <a:rPr lang="en-US" baseline="-25000" dirty="0" smtClean="0"/>
              <a:t>i</a:t>
            </a:r>
            <a:r>
              <a:rPr lang="en-US" dirty="0" smtClean="0"/>
              <a:t>, and ∇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172844"/>
            <a:ext cx="8001000" cy="220256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183" y="1460500"/>
            <a:ext cx="2565000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Scalings</a:t>
            </a:r>
            <a:r>
              <a:rPr lang="en-US" sz="2000" b="1" dirty="0" smtClean="0"/>
              <a:t> are robust</a:t>
            </a:r>
          </a:p>
          <a:p>
            <a:pPr algn="ctr"/>
            <a:r>
              <a:rPr lang="en-US" sz="2000" dirty="0" smtClean="0"/>
              <a:t>across models with</a:t>
            </a:r>
          </a:p>
          <a:p>
            <a:pPr algn="ctr"/>
            <a:r>
              <a:rPr lang="en-US" sz="2000" dirty="0" smtClean="0"/>
              <a:t>different parameter</a:t>
            </a:r>
          </a:p>
          <a:p>
            <a:pPr algn="ctr"/>
            <a:r>
              <a:rPr lang="en-US" sz="2000" dirty="0" smtClean="0"/>
              <a:t>combinations</a:t>
            </a:r>
            <a:endParaRPr lang="en-US" sz="2000" dirty="0"/>
          </a:p>
        </p:txBody>
      </p:sp>
      <p:pic>
        <p:nvPicPr>
          <p:cNvPr id="13" name="Picture 12" descr="CL-fig-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758" y="1317558"/>
            <a:ext cx="4773975" cy="1981200"/>
          </a:xfrm>
          <a:prstGeom prst="rect">
            <a:avLst/>
          </a:prstGeom>
        </p:spPr>
      </p:pic>
      <p:pic>
        <p:nvPicPr>
          <p:cNvPr id="16" name="Picture 15" descr="CL-fig-2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11" y="3527608"/>
            <a:ext cx="7093389" cy="281447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 flipV="1">
            <a:off x="2362200" y="2422456"/>
            <a:ext cx="2552704" cy="1616144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5347511" y="2985312"/>
            <a:ext cx="1725579" cy="990600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524501" y="4533901"/>
            <a:ext cx="609597" cy="228599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Observed </a:t>
            </a:r>
            <a:r>
              <a:rPr lang="en-US" dirty="0" err="1" smtClean="0"/>
              <a:t>scalings</a:t>
            </a:r>
            <a:r>
              <a:rPr lang="en-US" dirty="0" smtClean="0"/>
              <a:t> can help identify turbulent modes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13" descr="WN-fig-v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086711"/>
            <a:ext cx="5604258" cy="2438170"/>
          </a:xfrm>
          <a:prstGeom prst="rect">
            <a:avLst/>
          </a:prstGeom>
        </p:spPr>
      </p:pic>
      <p:pic>
        <p:nvPicPr>
          <p:cNvPr id="15" name="Picture 14" descr="DT-fig-v2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5" y="3888069"/>
            <a:ext cx="5524342" cy="2403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495" y="1455003"/>
            <a:ext cx="286689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dirty="0" err="1" smtClean="0"/>
              <a:t>k</a:t>
            </a:r>
            <a:r>
              <a:rPr lang="en-US" baseline="-25000" dirty="0" err="1" smtClean="0"/>
              <a:t>θ</a:t>
            </a:r>
            <a:r>
              <a:rPr lang="en-US" dirty="0" smtClean="0"/>
              <a:t> </a:t>
            </a:r>
            <a:r>
              <a:rPr lang="en-US" dirty="0" err="1" smtClean="0"/>
              <a:t>scalings</a:t>
            </a:r>
            <a:r>
              <a:rPr lang="en-US" dirty="0" smtClean="0"/>
              <a:t> are opposite to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scalings</a:t>
            </a:r>
            <a:r>
              <a:rPr lang="en-US" dirty="0" smtClean="0"/>
              <a:t> as expected (k</a:t>
            </a:r>
            <a:r>
              <a:rPr lang="en-US" baseline="-25000" dirty="0" smtClean="0"/>
              <a:t>θ</a:t>
            </a:r>
            <a:r>
              <a:rPr lang="en-US" dirty="0" smtClean="0"/>
              <a:t>~1/L</a:t>
            </a:r>
            <a:r>
              <a:rPr lang="en-US" baseline="-25000" dirty="0" smtClean="0"/>
              <a:t>c</a:t>
            </a:r>
            <a:r>
              <a:rPr lang="en-US" dirty="0" smtClean="0"/>
              <a:t> for broadband turbulence)</a:t>
            </a:r>
            <a:endParaRPr 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248400" y="4419600"/>
            <a:ext cx="260034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/>
              <a:t>That’s a lot of </a:t>
            </a:r>
            <a:r>
              <a:rPr lang="en-US" sz="2000" dirty="0" err="1" smtClean="0"/>
              <a:t>scalings</a:t>
            </a:r>
            <a:r>
              <a:rPr lang="en-US" sz="2000" dirty="0" smtClean="0"/>
              <a:t>, but what does it all mean?</a:t>
            </a:r>
            <a:endParaRPr lang="en-US" sz="20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Transport models link transport and turbulence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64" y="924212"/>
            <a:ext cx="8620149" cy="229293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 smtClean="0"/>
              <a:t>Transport models (crude, but useful)</a:t>
            </a:r>
          </a:p>
          <a:p>
            <a:pPr indent="3175">
              <a:spcAft>
                <a:spcPts val="600"/>
              </a:spcAft>
              <a:buNone/>
            </a:pPr>
            <a:endParaRPr lang="en-US" sz="2000" dirty="0" smtClean="0"/>
          </a:p>
          <a:p>
            <a:pPr indent="3175">
              <a:buNone/>
            </a:pPr>
            <a:endParaRPr lang="en-US" sz="2000" dirty="0" smtClean="0"/>
          </a:p>
          <a:p>
            <a:pPr indent="3175">
              <a:buNone/>
            </a:pPr>
            <a:endParaRPr lang="en-US" sz="2000" dirty="0" smtClean="0"/>
          </a:p>
          <a:p>
            <a:pPr indent="3175">
              <a:buNone/>
            </a:pPr>
            <a:r>
              <a:rPr lang="en-US" sz="2000" dirty="0" smtClean="0"/>
              <a:t>assume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r</a:t>
            </a:r>
            <a:r>
              <a:rPr lang="en-US" sz="2000" dirty="0" err="1" smtClean="0"/>
              <a:t>∝L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(random walk) and ignore cross-phases (nonlinear mixing)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3681" y="1671562"/>
          <a:ext cx="1630829" cy="749300"/>
        </p:xfrm>
        <a:graphic>
          <a:graphicData uri="http://schemas.openxmlformats.org/presentationml/2006/ole">
            <p:oleObj spid="_x0000_s74754" name="Equation" r:id="rId4" imgW="939800" imgH="431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9870" y="1327062"/>
            <a:ext cx="173845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 walk</a:t>
            </a:r>
            <a:endParaRPr lang="en-US" sz="2000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17486" y="1671562"/>
          <a:ext cx="1652587" cy="838200"/>
        </p:xfrm>
        <a:graphic>
          <a:graphicData uri="http://schemas.openxmlformats.org/presentationml/2006/ole">
            <p:oleObj spid="_x0000_s74755" name="Equation" r:id="rId5" imgW="952500" imgH="482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9143" y="1327062"/>
            <a:ext cx="156966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Quasi-linear</a:t>
            </a:r>
            <a:endParaRPr lang="en-US" sz="2000" baseline="-25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697795" y="1671562"/>
          <a:ext cx="3089275" cy="947656"/>
        </p:xfrm>
        <a:graphic>
          <a:graphicData uri="http://schemas.openxmlformats.org/presentationml/2006/ole">
            <p:oleObj spid="_x0000_s74756" name="Equation" r:id="rId6" imgW="2032000" imgH="622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94998" y="1327062"/>
            <a:ext cx="209486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Nonlinear mixing</a:t>
            </a:r>
            <a:endParaRPr lang="en-US" sz="2000" baseline="-250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73165" y="3408289"/>
            <a:ext cx="8620148" cy="3048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Trapped electron mode (TEM) turbulence</a:t>
            </a:r>
          </a:p>
          <a:p>
            <a:pPr marL="684213" marR="0" lvl="1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Theory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Peeters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al, PoP, 2005 and Lang et al, PoP 2007)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6175" marR="0" lvl="2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Driven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∇n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∇T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6175" lvl="2" indent="-231775">
              <a:lnSpc>
                <a:spcPct val="95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Stabilized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collisions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low </a:t>
            </a:r>
            <a:r>
              <a:rPr lang="en-US" sz="2000" dirty="0" smtClean="0">
                <a:solidFill>
                  <a:srgbClr val="800000"/>
                </a:solidFill>
              </a:rPr>
              <a:t>T</a:t>
            </a:r>
            <a:r>
              <a:rPr lang="en-US" sz="2000" baseline="-25000" dirty="0" smtClean="0">
                <a:solidFill>
                  <a:srgbClr val="800000"/>
                </a:solidFill>
              </a:rPr>
              <a:t>e</a:t>
            </a:r>
            <a:r>
              <a:rPr lang="en-US" sz="2000" dirty="0" smtClean="0">
                <a:solidFill>
                  <a:srgbClr val="800000"/>
                </a:solidFill>
              </a:rPr>
              <a:t>/T</a:t>
            </a:r>
            <a:r>
              <a:rPr lang="en-US" sz="2000" baseline="-25000" dirty="0" smtClean="0">
                <a:solidFill>
                  <a:srgbClr val="800000"/>
                </a:solidFill>
              </a:rPr>
              <a:t>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146175" lvl="2" indent="-231775">
              <a:lnSpc>
                <a:spcPct val="95000"/>
              </a:lnSpc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Dissipative TEM (DTEM) requires collisions</a:t>
            </a:r>
          </a:p>
          <a:p>
            <a:pPr marL="684213" marR="0" lvl="1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Observed </a:t>
            </a:r>
            <a:r>
              <a:rPr lang="en-US" sz="2000" dirty="0" err="1" smtClean="0">
                <a:solidFill>
                  <a:srgbClr val="800000"/>
                </a:solidFill>
              </a:rPr>
              <a:t>s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calings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6175" marR="0" lvl="2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increases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decreases with ∇n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TEM-driven transport</a:t>
            </a:r>
          </a:p>
          <a:p>
            <a:pPr marL="1146175" marR="0" lvl="2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DTEM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not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collisionless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</a:t>
            </a:r>
          </a:p>
          <a:p>
            <a:pPr marL="1146175" marR="0" lvl="2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also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ITG and KBM turbulence assessment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3165" y="1194362"/>
            <a:ext cx="8620148" cy="2463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 temperature gradient (ITG) turbulence</a:t>
            </a:r>
          </a:p>
          <a:p>
            <a:pPr marL="684213" marR="0" lvl="1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Theory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Kotschenreuther</a:t>
            </a:r>
            <a:r>
              <a:rPr lang="en-US" sz="2000" dirty="0" smtClean="0">
                <a:solidFill>
                  <a:srgbClr val="800000"/>
                </a:solidFill>
              </a:rPr>
              <a:t> et al, PoP, 1995)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30288" marR="0" lvl="2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Driven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∇T</a:t>
            </a:r>
            <a:r>
              <a:rPr lang="en-US" sz="2000" baseline="-25000" dirty="0" err="1" smtClean="0">
                <a:solidFill>
                  <a:srgbClr val="800000"/>
                </a:solidFill>
              </a:rPr>
              <a:t>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30288" lvl="2" indent="-231775">
              <a:lnSpc>
                <a:spcPct val="95000"/>
              </a:lnSpc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Collisions, low 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high </a:t>
            </a:r>
            <a:r>
              <a:rPr lang="en-US" sz="2000" dirty="0" smtClean="0">
                <a:solidFill>
                  <a:srgbClr val="800000"/>
                </a:solidFill>
              </a:rPr>
              <a:t>∇n</a:t>
            </a:r>
            <a:r>
              <a:rPr lang="en-US" sz="2000" baseline="-25000" dirty="0" smtClean="0">
                <a:solidFill>
                  <a:srgbClr val="800000"/>
                </a:solidFill>
              </a:rPr>
              <a:t>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stabilizing</a:t>
            </a: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4213" marR="0" lvl="1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Observed </a:t>
            </a:r>
            <a:r>
              <a:rPr lang="en-US" sz="2000" dirty="0" err="1" smtClean="0">
                <a:solidFill>
                  <a:srgbClr val="800000"/>
                </a:solidFill>
              </a:rPr>
              <a:t>s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calings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30288" lvl="2" indent="-231775">
              <a:lnSpc>
                <a:spcPct val="95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∇T</a:t>
            </a:r>
            <a:r>
              <a:rPr lang="en-US" sz="2000" baseline="-25000" dirty="0" smtClean="0">
                <a:solidFill>
                  <a:srgbClr val="800000"/>
                </a:solidFill>
              </a:rPr>
              <a:t>i</a:t>
            </a:r>
            <a:r>
              <a:rPr lang="en-US" sz="2000" dirty="0" smtClean="0">
                <a:solidFill>
                  <a:srgbClr val="800000"/>
                </a:solidFill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∇n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lang="en-US" sz="2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>
                <a:solidFill>
                  <a:srgbClr val="800000"/>
                </a:solidFill>
                <a:cs typeface="Symbol" charset="2"/>
              </a:rPr>
              <a:t>i</a:t>
            </a:r>
            <a:r>
              <a:rPr lang="en-US" sz="200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*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inconsistent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ITG-driven transport</a:t>
            </a:r>
          </a:p>
          <a:p>
            <a:pPr marL="1030288" lvl="2" indent="-231775">
              <a:lnSpc>
                <a:spcPct val="95000"/>
              </a:lnSpc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consistent with ITG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3165" y="4217537"/>
            <a:ext cx="8620148" cy="1878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Kinetic ballooning mode (KBM) turbulence</a:t>
            </a:r>
          </a:p>
          <a:p>
            <a:pPr marL="684213" marR="0" lvl="1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Theory (Snyder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PoP, 2001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Guttenfelder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al, PoP, 2012)</a:t>
            </a:r>
          </a:p>
          <a:p>
            <a:pPr marL="1030288" marR="0" lvl="2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Driven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∇P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critical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b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  <a:p>
            <a:pPr marL="684213" marR="0" lvl="1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Observed </a:t>
            </a:r>
            <a:r>
              <a:rPr lang="en-US" sz="2000" dirty="0" err="1" smtClean="0">
                <a:solidFill>
                  <a:srgbClr val="800000"/>
                </a:solidFill>
              </a:rPr>
              <a:t>s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calings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30288" lvl="2" indent="-231775">
              <a:lnSpc>
                <a:spcPct val="95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>
                <a:solidFill>
                  <a:srgbClr val="800000"/>
                </a:solidFill>
              </a:rPr>
              <a:t>e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scalings</a:t>
            </a:r>
            <a:r>
              <a:rPr lang="en-US" sz="2000" dirty="0" smtClean="0">
                <a:solidFill>
                  <a:srgbClr val="800000"/>
                </a:solidFill>
              </a:rPr>
              <a:t> are </a:t>
            </a:r>
            <a:r>
              <a:rPr lang="en-US" sz="2000" b="1" dirty="0" smtClean="0">
                <a:solidFill>
                  <a:srgbClr val="800000"/>
                </a:solidFill>
              </a:rPr>
              <a:t>consistent </a:t>
            </a:r>
            <a:r>
              <a:rPr lang="en-US" sz="2000" dirty="0" smtClean="0">
                <a:solidFill>
                  <a:srgbClr val="800000"/>
                </a:solidFill>
              </a:rPr>
              <a:t>with KBM-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driven transport</a:t>
            </a:r>
          </a:p>
          <a:p>
            <a:pPr marL="1030288" lvl="2" indent="-231775">
              <a:lnSpc>
                <a:spcPct val="95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∇T</a:t>
            </a:r>
            <a:r>
              <a:rPr lang="en-US" sz="2000" baseline="-25000" dirty="0" smtClean="0">
                <a:solidFill>
                  <a:srgbClr val="800000"/>
                </a:solidFill>
              </a:rPr>
              <a:t>i</a:t>
            </a:r>
            <a:r>
              <a:rPr lang="en-US" sz="2000" dirty="0" smtClean="0">
                <a:solidFill>
                  <a:srgbClr val="800000"/>
                </a:solidFill>
              </a:rPr>
              <a:t>, 1/L</a:t>
            </a:r>
            <a:r>
              <a:rPr lang="en-US" sz="2000" baseline="-25000" dirty="0" smtClean="0">
                <a:solidFill>
                  <a:srgbClr val="800000"/>
                </a:solidFill>
              </a:rPr>
              <a:t>Te</a:t>
            </a:r>
            <a:r>
              <a:rPr lang="en-US" sz="2000" dirty="0" smtClean="0">
                <a:solidFill>
                  <a:srgbClr val="800000"/>
                </a:solidFill>
              </a:rPr>
              <a:t>, and ∇n</a:t>
            </a:r>
            <a:r>
              <a:rPr lang="en-US" sz="2000" baseline="-25000" dirty="0" smtClean="0">
                <a:solidFill>
                  <a:srgbClr val="800000"/>
                </a:solidFill>
              </a:rPr>
              <a:t>e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scalings</a:t>
            </a:r>
            <a:r>
              <a:rPr lang="en-US" sz="2000" dirty="0" smtClean="0">
                <a:solidFill>
                  <a:srgbClr val="800000"/>
                </a:solidFill>
              </a:rPr>
              <a:t> show mixed agreement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/>
              <a:t>-tearing assessment and recap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3165" y="1295400"/>
            <a:ext cx="8620148" cy="27556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Microtearing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(MT) turbulence</a:t>
            </a:r>
          </a:p>
          <a:p>
            <a:pPr marL="684213" marR="0" lvl="1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Theory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Guttenfelder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et al, PoP, 2012)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30288" marR="0" lvl="2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Driven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∇T</a:t>
            </a:r>
            <a:r>
              <a:rPr lang="en-US" sz="2000" baseline="-25000" noProof="0" dirty="0" smtClean="0">
                <a:solidFill>
                  <a:srgbClr val="800000"/>
                </a:solidFill>
              </a:rPr>
              <a:t>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30288" lvl="2" indent="-231775">
              <a:lnSpc>
                <a:spcPct val="95000"/>
              </a:lnSpc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Enhanced with collisions and higher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b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  <a:p>
            <a:pPr marL="684213" marR="0" lvl="1" indent="-2317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Observed </a:t>
            </a:r>
            <a:r>
              <a:rPr lang="en-US" sz="2000" dirty="0" err="1" smtClean="0">
                <a:solidFill>
                  <a:srgbClr val="800000"/>
                </a:solidFill>
              </a:rPr>
              <a:t>s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calings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30288" lvl="2" indent="-231775">
              <a:lnSpc>
                <a:spcPct val="95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>
                <a:solidFill>
                  <a:srgbClr val="800000"/>
                </a:solidFill>
              </a:rPr>
              <a:t>e</a:t>
            </a:r>
            <a:r>
              <a:rPr lang="en-US" sz="2000" dirty="0" smtClean="0">
                <a:solidFill>
                  <a:srgbClr val="800000"/>
                </a:solidFill>
              </a:rPr>
              <a:t>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lang="en-US" sz="2000" b="1" dirty="0" smtClean="0">
                <a:solidFill>
                  <a:srgbClr val="800000"/>
                </a:solidFill>
              </a:rPr>
              <a:t>consistent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lang="en-US" sz="2000" noProof="0" dirty="0" smtClean="0">
                <a:solidFill>
                  <a:srgbClr val="800000"/>
                </a:solidFill>
                <a:cs typeface="Symbol" charset="2"/>
              </a:rPr>
              <a:t>MT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-driven transport</a:t>
            </a:r>
          </a:p>
          <a:p>
            <a:pPr marL="1030288" lvl="2" indent="-231775">
              <a:lnSpc>
                <a:spcPct val="95000"/>
              </a:lnSpc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1/L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inconsistent with MT-driven transport</a:t>
            </a:r>
            <a:endParaRPr lang="en-US" sz="2000" baseline="-25000" dirty="0" smtClean="0">
              <a:solidFill>
                <a:srgbClr val="800000"/>
              </a:solidFill>
            </a:endParaRPr>
          </a:p>
          <a:p>
            <a:pPr marL="684213" lvl="1" indent="-231775">
              <a:lnSpc>
                <a:spcPct val="95000"/>
              </a:lnSpc>
              <a:buFont typeface="Arial"/>
              <a:buChar char="–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Note: NSTX core </a:t>
            </a:r>
            <a:r>
              <a:rPr lang="en-US" sz="2000" dirty="0" err="1" smtClean="0">
                <a:solidFill>
                  <a:srgbClr val="800000"/>
                </a:solidFill>
              </a:rPr>
              <a:t>turb</a:t>
            </a:r>
            <a:r>
              <a:rPr lang="en-US" sz="2000" dirty="0" smtClean="0">
                <a:solidFill>
                  <a:srgbClr val="800000"/>
                </a:solidFill>
              </a:rPr>
              <a:t>. simulations indicate BES would be insensitive to </a:t>
            </a:r>
            <a:r>
              <a:rPr lang="en-US" sz="2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rgbClr val="800000"/>
                </a:solidFill>
              </a:rPr>
              <a:t>-tearing, but pedestal simulations point to mixed-parity modes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3165" y="4651990"/>
            <a:ext cx="8620148" cy="1367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Recap:  Observed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…</a:t>
            </a:r>
          </a:p>
          <a:p>
            <a:pPr marL="630238" lvl="1" indent="-284163">
              <a:lnSpc>
                <a:spcPct val="95000"/>
              </a:lnSpc>
              <a:spcAft>
                <a:spcPts val="1200"/>
              </a:spcAft>
              <a:buFont typeface="Arial"/>
              <a:buChar char="–"/>
              <a:defRPr/>
            </a:pPr>
            <a:r>
              <a:rPr lang="en-US" sz="2200" baseline="0" dirty="0" smtClean="0">
                <a:solidFill>
                  <a:srgbClr val="800000"/>
                </a:solidFill>
              </a:rPr>
              <a:t>Partially</a:t>
            </a:r>
            <a:r>
              <a:rPr lang="en-US" sz="2200" dirty="0" smtClean="0">
                <a:solidFill>
                  <a:srgbClr val="800000"/>
                </a:solidFill>
              </a:rPr>
              <a:t> consistent with </a:t>
            </a:r>
            <a:r>
              <a:rPr lang="en-US" sz="2200" b="1" dirty="0" smtClean="0">
                <a:solidFill>
                  <a:srgbClr val="800000"/>
                </a:solidFill>
              </a:rPr>
              <a:t>TEM</a:t>
            </a:r>
            <a:r>
              <a:rPr lang="en-US" sz="2200" dirty="0" smtClean="0">
                <a:solidFill>
                  <a:srgbClr val="800000"/>
                </a:solidFill>
              </a:rPr>
              <a:t>, </a:t>
            </a:r>
            <a:r>
              <a:rPr lang="en-US" sz="2200" b="1" dirty="0" smtClean="0">
                <a:solidFill>
                  <a:srgbClr val="800000"/>
                </a:solidFill>
              </a:rPr>
              <a:t>KBM</a:t>
            </a:r>
            <a:r>
              <a:rPr lang="en-US" sz="2200" dirty="0" smtClean="0">
                <a:solidFill>
                  <a:srgbClr val="800000"/>
                </a:solidFill>
              </a:rPr>
              <a:t>, and </a:t>
            </a:r>
            <a:r>
              <a:rPr lang="en-US" sz="2200" b="1" dirty="0" smtClean="0">
                <a:solidFill>
                  <a:srgbClr val="800000"/>
                </a:solidFill>
                <a:cs typeface="Symbol" charset="2"/>
              </a:rPr>
              <a:t>MT</a:t>
            </a:r>
            <a:r>
              <a:rPr lang="en-US" sz="2200" dirty="0" smtClean="0">
                <a:solidFill>
                  <a:srgbClr val="800000"/>
                </a:solidFill>
              </a:rPr>
              <a:t>-driven transport</a:t>
            </a:r>
          </a:p>
          <a:p>
            <a:pPr marL="630238" marR="0" lvl="1" indent="-284163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Least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consistent with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-driven transport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1499"/>
          </a:xfrm>
        </p:spPr>
        <p:txBody>
          <a:bodyPr>
            <a:noAutofit/>
          </a:bodyPr>
          <a:lstStyle/>
          <a:p>
            <a:r>
              <a:rPr lang="en-US" dirty="0" smtClean="0"/>
              <a:t>Turbulence reduction by equilibrium and zonal E×B flows</a:t>
            </a:r>
            <a:br>
              <a:rPr lang="en-US" dirty="0" smtClean="0"/>
            </a:br>
            <a:r>
              <a:rPr lang="en-US" dirty="0" smtClean="0"/>
              <a:t>can be inferred from observed </a:t>
            </a:r>
            <a:r>
              <a:rPr lang="en-US" dirty="0" err="1" smtClean="0"/>
              <a:t>scalings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751"/>
            <a:ext cx="8229600" cy="5262979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∇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err="1" smtClean="0"/>
              <a:t>scalings</a:t>
            </a:r>
            <a:r>
              <a:rPr lang="en-US" sz="2400" dirty="0" smtClean="0"/>
              <a:t> for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and </a:t>
            </a:r>
            <a:r>
              <a:rPr lang="en-US" sz="2400" dirty="0" err="1" smtClean="0"/>
              <a:t>k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2400" dirty="0" smtClean="0"/>
              <a:t> consistent with turbulence suppression by </a:t>
            </a:r>
            <a:r>
              <a:rPr lang="en-US" sz="2400" b="1" dirty="0" smtClean="0"/>
              <a:t>equilibrium E×B flow shear</a:t>
            </a:r>
          </a:p>
          <a:p>
            <a:pPr marL="574675" lvl="1" indent="-231775">
              <a:spcBef>
                <a:spcPts val="0"/>
              </a:spcBef>
              <a:spcAft>
                <a:spcPts val="1200"/>
              </a:spcAft>
            </a:pPr>
            <a:r>
              <a:rPr lang="en-US" sz="2200" dirty="0" err="1" smtClean="0"/>
              <a:t>L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 decreases and </a:t>
            </a:r>
            <a:r>
              <a:rPr lang="en-US" sz="2200" dirty="0" err="1" smtClean="0"/>
              <a:t>k</a:t>
            </a:r>
            <a:r>
              <a:rPr lang="en-US" sz="2200" baseline="-25000" dirty="0" err="1" smtClean="0"/>
              <a:t>θ</a:t>
            </a:r>
            <a:r>
              <a:rPr lang="en-US" sz="2200" dirty="0" smtClean="0"/>
              <a:t> increases </a:t>
            </a:r>
            <a:r>
              <a:rPr lang="en-US" sz="2200" dirty="0" smtClean="0">
                <a:cs typeface="Symbol" charset="2"/>
              </a:rPr>
              <a:t>at higher </a:t>
            </a:r>
            <a:r>
              <a:rPr lang="en-US" sz="2200" dirty="0" smtClean="0"/>
              <a:t>∇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t</a:t>
            </a:r>
            <a:endParaRPr 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err="1" smtClean="0"/>
              <a:t>E</a:t>
            </a:r>
            <a:r>
              <a:rPr lang="en-US" sz="2600" baseline="-25000" dirty="0" err="1" smtClean="0"/>
              <a:t>r</a:t>
            </a:r>
            <a:r>
              <a:rPr lang="en-US" sz="2600" dirty="0" smtClean="0"/>
              <a:t> </a:t>
            </a:r>
            <a:r>
              <a:rPr lang="en-US" sz="2600" dirty="0" err="1" smtClean="0"/>
              <a:t>sclaings</a:t>
            </a:r>
            <a:r>
              <a:rPr lang="en-US" sz="2600" dirty="0" smtClean="0"/>
              <a:t> for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are </a:t>
            </a:r>
            <a:r>
              <a:rPr lang="en-US" sz="2400" b="1" dirty="0" smtClean="0"/>
              <a:t>consistent </a:t>
            </a:r>
            <a:r>
              <a:rPr lang="en-US" sz="2400" dirty="0" smtClean="0"/>
              <a:t>with turbulence decorrelation by </a:t>
            </a:r>
            <a:r>
              <a:rPr lang="en-US" sz="2400" dirty="0" err="1" smtClean="0"/>
              <a:t>ExB</a:t>
            </a:r>
            <a:r>
              <a:rPr lang="en-US" sz="2400" dirty="0" smtClean="0"/>
              <a:t> flow shear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/>
              <a:t>Collisionality</a:t>
            </a:r>
            <a:r>
              <a:rPr lang="en-US" sz="2400" dirty="0" smtClean="0"/>
              <a:t> </a:t>
            </a:r>
            <a:r>
              <a:rPr lang="en-US" sz="2400" dirty="0" err="1" smtClean="0"/>
              <a:t>scalings</a:t>
            </a:r>
            <a:r>
              <a:rPr lang="en-US" sz="2400" dirty="0" smtClean="0"/>
              <a:t> </a:t>
            </a:r>
            <a:r>
              <a:rPr lang="en-US" sz="2400" b="1" dirty="0" smtClean="0"/>
              <a:t>consistent </a:t>
            </a:r>
            <a:r>
              <a:rPr lang="en-US" sz="2400" dirty="0" smtClean="0"/>
              <a:t>with </a:t>
            </a:r>
            <a:r>
              <a:rPr lang="en-US" sz="2400" dirty="0" err="1" smtClean="0"/>
              <a:t>collisionally</a:t>
            </a:r>
            <a:r>
              <a:rPr lang="en-US" sz="2400" dirty="0" smtClean="0"/>
              <a:t>-damped </a:t>
            </a:r>
            <a:r>
              <a:rPr lang="en-US" sz="2400" b="1" dirty="0" smtClean="0"/>
              <a:t>zonal flows</a:t>
            </a:r>
          </a:p>
          <a:p>
            <a:pPr marL="574675" lvl="1" indent="-231775">
              <a:spcBef>
                <a:spcPts val="0"/>
              </a:spcBef>
              <a:spcAft>
                <a:spcPts val="1200"/>
              </a:spcAft>
            </a:pPr>
            <a:r>
              <a:rPr lang="en-US" sz="2200" dirty="0" err="1" smtClean="0"/>
              <a:t>L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 increases at higher </a:t>
            </a:r>
            <a:r>
              <a:rPr lang="en-US" sz="2200" dirty="0" err="1" smtClean="0">
                <a:latin typeface="Symbol" charset="2"/>
                <a:cs typeface="Symbol" charset="2"/>
              </a:rPr>
              <a:t>n</a:t>
            </a:r>
            <a:endParaRPr 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/>
              <a:t>n</a:t>
            </a:r>
            <a:r>
              <a:rPr lang="en-US" sz="2400" baseline="-25000" dirty="0" err="1" smtClean="0"/>
              <a:t>ped</a:t>
            </a:r>
            <a:r>
              <a:rPr lang="en-US" sz="2400" dirty="0" smtClean="0"/>
              <a:t> and ∆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ped</a:t>
            </a:r>
            <a:r>
              <a:rPr lang="en-US" sz="2400" dirty="0" smtClean="0"/>
              <a:t> </a:t>
            </a:r>
            <a:r>
              <a:rPr lang="en-US" sz="2400" dirty="0" err="1" smtClean="0"/>
              <a:t>scalings</a:t>
            </a:r>
            <a:r>
              <a:rPr lang="en-US" sz="2400" dirty="0" smtClean="0"/>
              <a:t> </a:t>
            </a:r>
            <a:r>
              <a:rPr lang="en-US" sz="2400" b="1" dirty="0" smtClean="0"/>
              <a:t>consistent </a:t>
            </a:r>
            <a:r>
              <a:rPr lang="en-US" sz="2400" dirty="0" smtClean="0"/>
              <a:t>with empirical relationship between wider pedestals and larger turbulent structures (Z. Yan et al., PoP 18, 056117 (2011))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err="1" smtClean="0"/>
              <a:t>ñ/n</a:t>
            </a:r>
            <a:r>
              <a:rPr lang="en-US" dirty="0" smtClean="0"/>
              <a:t> </a:t>
            </a:r>
            <a:r>
              <a:rPr lang="en-US" dirty="0" err="1" smtClean="0"/>
              <a:t>scalings</a:t>
            </a:r>
            <a:r>
              <a:rPr lang="en-US" dirty="0" smtClean="0"/>
              <a:t> reinforce previous results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10200" y="990600"/>
            <a:ext cx="3505200" cy="5486400"/>
          </a:xfrm>
        </p:spPr>
        <p:txBody>
          <a:bodyPr>
            <a:normAutofit/>
          </a:bodyPr>
          <a:lstStyle/>
          <a:p>
            <a:pPr marL="223838" indent="-223838"/>
            <a:r>
              <a:rPr lang="en-US" sz="2000" dirty="0" smtClean="0"/>
              <a:t>Most consistent with </a:t>
            </a:r>
            <a:r>
              <a:rPr lang="en-US" sz="2000" b="1" dirty="0" smtClean="0"/>
              <a:t>TEM</a:t>
            </a:r>
            <a:r>
              <a:rPr lang="en-US" sz="2000" dirty="0" smtClean="0"/>
              <a:t>, </a:t>
            </a:r>
            <a:r>
              <a:rPr lang="en-US" sz="2000" b="1" dirty="0" smtClean="0"/>
              <a:t>KBM</a:t>
            </a:r>
            <a:r>
              <a:rPr lang="en-US" sz="2000" dirty="0" smtClean="0"/>
              <a:t>, and </a:t>
            </a:r>
            <a:r>
              <a:rPr lang="en-US" sz="2000" b="1" dirty="0" smtClean="0"/>
              <a:t>MT </a:t>
            </a:r>
            <a:r>
              <a:rPr lang="en-US" sz="2000" dirty="0" smtClean="0"/>
              <a:t>instabilities</a:t>
            </a:r>
          </a:p>
          <a:p>
            <a:pPr marL="223838" indent="-223838"/>
            <a:r>
              <a:rPr lang="en-US" sz="2000" dirty="0" smtClean="0"/>
              <a:t>Least consistent with </a:t>
            </a:r>
            <a:r>
              <a:rPr lang="en-US" sz="2000" b="1" dirty="0" smtClean="0"/>
              <a:t>ITG</a:t>
            </a:r>
            <a:endParaRPr lang="en-US" sz="2000" b="1" dirty="0" smtClean="0"/>
          </a:p>
          <a:p>
            <a:pPr marL="223838" indent="-223838"/>
            <a:r>
              <a:rPr lang="en-US" sz="2000" dirty="0" smtClean="0"/>
              <a:t>Positive </a:t>
            </a:r>
            <a:r>
              <a:rPr lang="en-US" sz="2000" dirty="0" err="1" smtClean="0"/>
              <a:t>scalings</a:t>
            </a:r>
            <a:r>
              <a:rPr lang="en-US" sz="2000" dirty="0" smtClean="0"/>
              <a:t> with</a:t>
            </a:r>
            <a:endParaRPr lang="en-US" sz="2000" dirty="0" smtClean="0"/>
          </a:p>
          <a:p>
            <a:pPr marL="623888" lvl="1" indent="-223838"/>
            <a:r>
              <a:rPr lang="en-US" sz="1800" dirty="0" smtClean="0"/>
              <a:t>∇</a:t>
            </a:r>
            <a:r>
              <a:rPr lang="en-US" sz="1800" dirty="0" smtClean="0"/>
              <a:t>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and 1/L</a:t>
            </a:r>
            <a:r>
              <a:rPr lang="en-US" sz="1800" baseline="-25000" dirty="0" smtClean="0"/>
              <a:t>ne</a:t>
            </a:r>
          </a:p>
          <a:p>
            <a:pPr marL="623888" lvl="1" indent="-223838"/>
            <a:r>
              <a:rPr lang="en-US" sz="1800" dirty="0" err="1" smtClean="0">
                <a:latin typeface="Symbol" charset="2"/>
                <a:cs typeface="Symbol" charset="2"/>
              </a:rPr>
              <a:t>ν</a:t>
            </a:r>
            <a:r>
              <a:rPr lang="en-US" sz="1800" baseline="-25000" dirty="0" err="1" smtClean="0"/>
              <a:t>i</a:t>
            </a:r>
            <a:r>
              <a:rPr lang="en-US" sz="1800" baseline="30000" dirty="0" smtClean="0"/>
              <a:t>*</a:t>
            </a:r>
            <a:r>
              <a:rPr lang="en-US" sz="1800" dirty="0" smtClean="0"/>
              <a:t> (and other </a:t>
            </a:r>
            <a:r>
              <a:rPr lang="en-US" sz="1800" dirty="0" err="1" smtClean="0">
                <a:latin typeface="Symbol" charset="2"/>
                <a:cs typeface="Symbol" charset="2"/>
              </a:rPr>
              <a:t>ν</a:t>
            </a:r>
            <a:r>
              <a:rPr lang="en-US" sz="1800" dirty="0" smtClean="0"/>
              <a:t> quantities)</a:t>
            </a:r>
            <a:endParaRPr lang="en-US" sz="1800" baseline="30000" dirty="0" smtClean="0"/>
          </a:p>
          <a:p>
            <a:pPr marL="623888" lvl="1" indent="-223838"/>
            <a:r>
              <a:rPr lang="en-US" sz="1800" dirty="0" err="1" smtClean="0"/>
              <a:t>β</a:t>
            </a:r>
            <a:r>
              <a:rPr lang="en-US" sz="1800" baseline="-25000" dirty="0" err="1" smtClean="0"/>
              <a:t>p</a:t>
            </a:r>
            <a:endParaRPr lang="en-US" sz="1800" baseline="-25000" dirty="0" smtClean="0"/>
          </a:p>
          <a:p>
            <a:pPr marL="223838" indent="-223838"/>
            <a:r>
              <a:rPr lang="en-US" sz="2000" dirty="0" smtClean="0"/>
              <a:t>N</a:t>
            </a:r>
            <a:r>
              <a:rPr lang="en-US" sz="2000" dirty="0" smtClean="0"/>
              <a:t>egative </a:t>
            </a:r>
            <a:r>
              <a:rPr lang="en-US" sz="2000" dirty="0" err="1" smtClean="0"/>
              <a:t>scalings</a:t>
            </a:r>
            <a:r>
              <a:rPr lang="en-US" sz="2000" dirty="0" smtClean="0"/>
              <a:t> with</a:t>
            </a:r>
            <a:endParaRPr lang="en-US" sz="2000" dirty="0" smtClean="0"/>
          </a:p>
          <a:p>
            <a:pPr marL="623888" lvl="1" indent="-223838"/>
            <a:r>
              <a:rPr lang="en-US" sz="1800" dirty="0" smtClean="0"/>
              <a:t>∇</a:t>
            </a:r>
            <a:r>
              <a:rPr lang="en-US" sz="1800" dirty="0" smtClean="0"/>
              <a:t>T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and 1/L</a:t>
            </a:r>
            <a:r>
              <a:rPr lang="en-US" sz="1800" baseline="-25000" dirty="0" smtClean="0"/>
              <a:t>Ti</a:t>
            </a:r>
          </a:p>
          <a:p>
            <a:pPr marL="623888" lvl="1" indent="-223838"/>
            <a:r>
              <a:rPr lang="en-US" sz="1800" dirty="0" err="1" smtClean="0"/>
              <a:t>ŝ</a:t>
            </a:r>
            <a:endParaRPr lang="en-US" sz="1800" dirty="0" smtClean="0"/>
          </a:p>
          <a:p>
            <a:pPr marL="623888" lvl="1" indent="-223838"/>
            <a:r>
              <a:rPr lang="en-US" sz="1800" dirty="0" err="1" smtClean="0"/>
              <a:t>E</a:t>
            </a:r>
            <a:r>
              <a:rPr lang="en-US" sz="1800" baseline="-25000" dirty="0" err="1" smtClean="0"/>
              <a:t>r</a:t>
            </a:r>
            <a:r>
              <a:rPr lang="en-US" sz="1800" dirty="0" smtClean="0"/>
              <a:t> and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t</a:t>
            </a:r>
            <a:endParaRPr lang="en-US" sz="1800" baseline="-25000" dirty="0" smtClean="0"/>
          </a:p>
          <a:p>
            <a:pPr marL="223838" indent="-223838"/>
            <a:r>
              <a:rPr lang="en-US" sz="2000" dirty="0" err="1" smtClean="0"/>
              <a:t>Scalings</a:t>
            </a:r>
            <a:r>
              <a:rPr lang="en-US" sz="2000" dirty="0" smtClean="0"/>
              <a:t> consistent with equilibrium and zonal </a:t>
            </a:r>
            <a:r>
              <a:rPr lang="en-US" sz="2000" dirty="0" err="1" smtClean="0"/>
              <a:t>ExB</a:t>
            </a:r>
            <a:r>
              <a:rPr lang="en-US" sz="2000" dirty="0" smtClean="0"/>
              <a:t> turbulence suppression</a:t>
            </a:r>
            <a:r>
              <a:rPr lang="en-US" sz="2000" dirty="0" smtClean="0"/>
              <a:t>.</a:t>
            </a:r>
          </a:p>
          <a:p>
            <a:pPr marL="223838" indent="-223838"/>
            <a:r>
              <a:rPr lang="en-US" sz="2000" dirty="0" err="1" smtClean="0"/>
              <a:t>Scalings</a:t>
            </a:r>
            <a:r>
              <a:rPr lang="en-US" sz="2000" dirty="0" smtClean="0"/>
              <a:t> consistent with larger </a:t>
            </a:r>
            <a:r>
              <a:rPr lang="en-US" sz="2000" dirty="0" err="1" smtClean="0"/>
              <a:t>ñ/n</a:t>
            </a:r>
            <a:r>
              <a:rPr lang="en-US" sz="2000" dirty="0" smtClean="0"/>
              <a:t> at edge.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deln-candle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05200"/>
            <a:ext cx="5029200" cy="2575613"/>
          </a:xfrm>
          <a:prstGeom prst="rect">
            <a:avLst/>
          </a:prstGeom>
        </p:spPr>
      </p:pic>
      <p:pic>
        <p:nvPicPr>
          <p:cNvPr id="7" name="Picture 6" descr="deln-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15" y="1143000"/>
            <a:ext cx="5029200" cy="20980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Linear growth rates from GEM </a:t>
            </a:r>
            <a:r>
              <a:rPr lang="en-US" dirty="0" err="1" smtClean="0"/>
              <a:t>gyrokinetic</a:t>
            </a:r>
            <a:r>
              <a:rPr lang="en-US" dirty="0" smtClean="0"/>
              <a:t> simulations</a:t>
            </a:r>
            <a:br>
              <a:rPr lang="en-US" dirty="0" smtClean="0"/>
            </a:br>
            <a:r>
              <a:rPr lang="en-US" dirty="0" smtClean="0"/>
              <a:t>show </a:t>
            </a:r>
            <a:r>
              <a:rPr lang="en-US" dirty="0" err="1" smtClean="0"/>
              <a:t>scalings</a:t>
            </a:r>
            <a:r>
              <a:rPr lang="en-US" dirty="0" smtClean="0"/>
              <a:t> consistent with measured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scalings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328" y="900772"/>
            <a:ext cx="8039380" cy="1015663"/>
          </a:xfr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000" dirty="0" smtClean="0"/>
              <a:t>GEM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global (pedestal) simulations with 6 ≤ </a:t>
            </a:r>
            <a:r>
              <a:rPr lang="en-US" sz="2000" dirty="0" err="1" smtClean="0"/>
              <a:t>n</a:t>
            </a:r>
            <a:r>
              <a:rPr lang="en-US" sz="2000" dirty="0" smtClean="0"/>
              <a:t> ≤ 15 and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θ</a:t>
            </a:r>
            <a:r>
              <a:rPr lang="en-US" sz="2000" dirty="0" err="1" smtClean="0">
                <a:latin typeface="Symbol" charset="2"/>
                <a:cs typeface="Symbol" charset="2"/>
              </a:rPr>
              <a:t>r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~ 0.2 </a:t>
            </a:r>
            <a:br>
              <a:rPr lang="en-US" sz="2000" dirty="0" smtClean="0"/>
            </a:br>
            <a:r>
              <a:rPr lang="en-US" sz="2000" dirty="0" smtClean="0"/>
              <a:t>indicate instabilities are </a:t>
            </a:r>
            <a:r>
              <a:rPr lang="en-US" sz="2000" b="1" dirty="0" smtClean="0"/>
              <a:t>electromagnetic</a:t>
            </a:r>
            <a:r>
              <a:rPr lang="en-US" sz="2000" dirty="0" smtClean="0"/>
              <a:t>, destabilized by </a:t>
            </a:r>
            <a:r>
              <a:rPr lang="en-US" sz="2000" b="1" dirty="0" smtClean="0"/>
              <a:t>collisions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and exhibit both </a:t>
            </a:r>
            <a:r>
              <a:rPr lang="en-US" sz="2000" b="1" dirty="0" smtClean="0"/>
              <a:t>ballooning </a:t>
            </a:r>
            <a:r>
              <a:rPr lang="en-US" sz="2000" dirty="0" smtClean="0"/>
              <a:t>and </a:t>
            </a:r>
            <a:r>
              <a:rPr lang="en-US" sz="2000" b="1" dirty="0" smtClean="0"/>
              <a:t>tearing parity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gradne.png"/>
          <p:cNvPicPr>
            <a:picLocks noChangeAspect="1"/>
          </p:cNvPicPr>
          <p:nvPr/>
        </p:nvPicPr>
        <p:blipFill>
          <a:blip r:embed="rId3"/>
          <a:srcRect l="11564" r="10366"/>
          <a:stretch>
            <a:fillRect/>
          </a:stretch>
        </p:blipFill>
        <p:spPr>
          <a:xfrm>
            <a:off x="817242" y="1946164"/>
            <a:ext cx="3373758" cy="3243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gradti.png"/>
          <p:cNvPicPr>
            <a:picLocks noChangeAspect="1"/>
          </p:cNvPicPr>
          <p:nvPr/>
        </p:nvPicPr>
        <p:blipFill>
          <a:blip r:embed="rId4"/>
          <a:srcRect l="12321" r="11256"/>
          <a:stretch>
            <a:fillRect/>
          </a:stretch>
        </p:blipFill>
        <p:spPr>
          <a:xfrm>
            <a:off x="5257800" y="1946164"/>
            <a:ext cx="3305610" cy="32461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69719" y="5257800"/>
            <a:ext cx="3249783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5 of 6 ∇n</a:t>
            </a:r>
            <a:r>
              <a:rPr lang="en-US" sz="1500" baseline="-25000" dirty="0" smtClean="0"/>
              <a:t>e</a:t>
            </a:r>
            <a:r>
              <a:rPr lang="en-US" sz="1500" dirty="0" smtClean="0"/>
              <a:t> scenarios indicate low-</a:t>
            </a:r>
            <a:r>
              <a:rPr lang="en-US" sz="1500" dirty="0" err="1" smtClean="0"/>
              <a:t>n</a:t>
            </a:r>
            <a:endParaRPr lang="en-US" sz="1500" dirty="0" smtClean="0"/>
          </a:p>
          <a:p>
            <a:pPr algn="ctr"/>
            <a:r>
              <a:rPr lang="en-US" sz="1500" dirty="0" smtClean="0"/>
              <a:t>growth rates increase at higher ∇n</a:t>
            </a:r>
            <a:r>
              <a:rPr lang="en-US" sz="1500" baseline="-25000" dirty="0" smtClean="0"/>
              <a:t>e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300992" y="5257800"/>
            <a:ext cx="328171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7 of 7 ∇T</a:t>
            </a:r>
            <a:r>
              <a:rPr lang="en-US" sz="1500" baseline="-25000" dirty="0" smtClean="0"/>
              <a:t>i</a:t>
            </a:r>
            <a:r>
              <a:rPr lang="en-US" sz="1500" dirty="0" smtClean="0"/>
              <a:t> scenarios indicate low-</a:t>
            </a:r>
            <a:r>
              <a:rPr lang="en-US" sz="1500" dirty="0" err="1" smtClean="0"/>
              <a:t>n</a:t>
            </a:r>
            <a:endParaRPr lang="en-US" sz="1500" dirty="0" smtClean="0"/>
          </a:p>
          <a:p>
            <a:pPr algn="ctr"/>
            <a:r>
              <a:rPr lang="en-US" sz="1500" dirty="0" smtClean="0"/>
              <a:t>growth rates decrease at higher ∇T</a:t>
            </a:r>
            <a:r>
              <a:rPr lang="en-US" sz="1500" baseline="-25000" dirty="0" smtClean="0"/>
              <a:t>i</a:t>
            </a:r>
            <a:endParaRPr lang="en-US" sz="15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911365" y="5894506"/>
            <a:ext cx="7321268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GEM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/>
              <a:t> dependencies on ∇n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and ∇T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are consistent with observed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</a:t>
            </a:r>
            <a:r>
              <a:rPr lang="en-US" sz="1600" dirty="0" err="1" smtClean="0"/>
              <a:t>scalings</a:t>
            </a:r>
            <a:r>
              <a:rPr lang="en-US" sz="1600" dirty="0" smtClean="0"/>
              <a:t> </a:t>
            </a:r>
            <a:endParaRPr lang="en-US" sz="1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92716" y="6290711"/>
            <a:ext cx="4051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* Y. Chen and S. Parker, J. Comp. Phys. 220, 839 (2007)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30010" y="2052935"/>
            <a:ext cx="816257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2800" dirty="0" smtClean="0"/>
              <a:t>∇T</a:t>
            </a:r>
            <a:r>
              <a:rPr lang="en-US" sz="2800" baseline="-25000" dirty="0" smtClean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0642" y="2286001"/>
            <a:ext cx="1158916" cy="25146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4433" y="1752600"/>
            <a:ext cx="877163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2800" dirty="0" smtClean="0"/>
              <a:t>∇n</a:t>
            </a:r>
            <a:r>
              <a:rPr lang="en-US" sz="2800" baseline="-25000" dirty="0" smtClean="0"/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4010" y="2745431"/>
            <a:ext cx="1177204" cy="2055169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1178" y="2495411"/>
            <a:ext cx="14037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dirty="0" smtClean="0"/>
              <a:t>larger</a:t>
            </a:r>
          </a:p>
          <a:p>
            <a:pPr algn="ctr"/>
            <a:r>
              <a:rPr lang="en-US" dirty="0" smtClean="0"/>
              <a:t>observed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91402" y="4191000"/>
            <a:ext cx="11980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dirty="0" smtClean="0"/>
              <a:t>smaller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537741" y="2790031"/>
            <a:ext cx="1044276" cy="369332"/>
          </a:xfrm>
          <a:prstGeom prst="rect">
            <a:avLst/>
          </a:prstGeom>
          <a:solidFill>
            <a:srgbClr val="E6B9B8"/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dirty="0" smtClean="0"/>
              <a:t>larger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737400" y="4375666"/>
            <a:ext cx="119801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dirty="0" smtClean="0"/>
              <a:t>smaller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V="1">
            <a:off x="2827444" y="3878980"/>
            <a:ext cx="3865633" cy="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pedestal sets boundary conditions for the core and ejects structures that damage plasma-facing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26" y="905519"/>
            <a:ext cx="8924948" cy="3223959"/>
          </a:xfrm>
        </p:spPr>
        <p:txBody>
          <a:bodyPr wrap="square">
            <a:spAutoFit/>
          </a:bodyPr>
          <a:lstStyle/>
          <a:p>
            <a:pPr marL="231775" indent="-231775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Projections for ITER depend on accurate pedestal models</a:t>
            </a:r>
          </a:p>
          <a:p>
            <a:pPr marL="692150" lvl="1" indent="-239713">
              <a:spcBef>
                <a:spcPts val="0"/>
              </a:spcBef>
              <a:spcAft>
                <a:spcPts val="900"/>
              </a:spcAft>
            </a:pPr>
            <a:r>
              <a:rPr lang="en-US" sz="2000" b="1" dirty="0" smtClean="0"/>
              <a:t>ST parameter regime </a:t>
            </a:r>
            <a:r>
              <a:rPr lang="en-US" sz="2000" dirty="0" smtClean="0"/>
              <a:t>(large </a:t>
            </a:r>
            <a:r>
              <a:rPr lang="en-US" sz="2000" dirty="0" err="1" smtClean="0">
                <a:latin typeface="Symbol" charset="2"/>
                <a:cs typeface="Symbol" charset="2"/>
              </a:rPr>
              <a:t>r</a:t>
            </a:r>
            <a:r>
              <a:rPr lang="en-US" sz="2000" dirty="0" smtClean="0"/>
              <a:t>*, high 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, shaping, beam-driven flow)</a:t>
            </a:r>
            <a:br>
              <a:rPr lang="en-US" sz="2000" dirty="0" smtClean="0"/>
            </a:br>
            <a:r>
              <a:rPr lang="en-US" sz="2000" dirty="0" smtClean="0"/>
              <a:t>is a challenging environment for pedestal simulations</a:t>
            </a:r>
          </a:p>
          <a:p>
            <a:pPr marL="231775" indent="-231775">
              <a:spcBef>
                <a:spcPts val="0"/>
              </a:spcBef>
              <a:spcAft>
                <a:spcPts val="300"/>
              </a:spcAft>
            </a:pPr>
            <a:r>
              <a:rPr lang="en-US" sz="2200" b="1" dirty="0" smtClean="0"/>
              <a:t>Pedestal turbulence measurements </a:t>
            </a:r>
            <a:r>
              <a:rPr lang="en-US" sz="2200" dirty="0" smtClean="0"/>
              <a:t>in NSTX H-mode plasmas during ELM-free, MHD quiescent periods</a:t>
            </a:r>
          </a:p>
          <a:p>
            <a:pPr marL="692150" lvl="1" indent="-239713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Identify </a:t>
            </a:r>
            <a:r>
              <a:rPr lang="en-US" sz="2000" b="1" dirty="0" smtClean="0"/>
              <a:t>parametric dependencies </a:t>
            </a:r>
            <a:r>
              <a:rPr lang="en-US" sz="2000" dirty="0" smtClean="0"/>
              <a:t>between turbulence quantities and transport-relevant plasma parameters</a:t>
            </a:r>
          </a:p>
          <a:p>
            <a:pPr marL="692150" lvl="1" indent="-239713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Compare to turbulence models ➞ </a:t>
            </a:r>
            <a:r>
              <a:rPr lang="en-US" sz="2000" dirty="0" err="1" smtClean="0"/>
              <a:t>scalings</a:t>
            </a:r>
            <a:r>
              <a:rPr lang="en-US" sz="2000" dirty="0" smtClean="0"/>
              <a:t> point to TEM turbulence</a:t>
            </a:r>
          </a:p>
          <a:p>
            <a:pPr marL="692150" lvl="1" indent="-239713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Compare to pedestal turbulence </a:t>
            </a:r>
            <a:r>
              <a:rPr lang="en-US" sz="2000" b="1" dirty="0" smtClean="0"/>
              <a:t>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27262" y="4173962"/>
            <a:ext cx="5773738" cy="2375237"/>
            <a:chOff x="2532062" y="4173962"/>
            <a:chExt cx="5773738" cy="2375237"/>
          </a:xfrm>
        </p:grpSpPr>
        <p:sp>
          <p:nvSpPr>
            <p:cNvPr id="8" name="TextBox 7"/>
            <p:cNvSpPr txBox="1"/>
            <p:nvPr/>
          </p:nvSpPr>
          <p:spPr>
            <a:xfrm>
              <a:off x="5303701" y="4495800"/>
              <a:ext cx="3002099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Turbulence measurements</a:t>
              </a:r>
              <a:br>
                <a:rPr lang="en-US" dirty="0" smtClean="0"/>
              </a:br>
              <a:r>
                <a:rPr lang="en-US" b="1" dirty="0" smtClean="0"/>
                <a:t>in steep gradient region</a:t>
              </a:r>
            </a:p>
          </p:txBody>
        </p: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 rot="5400000">
              <a:off x="4738952" y="5216358"/>
              <a:ext cx="638976" cy="490523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10" name="Picture 9" descr="motivation-profiles-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2062" y="4173962"/>
              <a:ext cx="2725738" cy="23752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Linear GEM simulations point to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mixed-parity </a:t>
            </a:r>
            <a:r>
              <a:rPr lang="en-US" dirty="0" smtClean="0"/>
              <a:t>modes</a:t>
            </a:r>
            <a:br>
              <a:rPr lang="en-US" dirty="0" smtClean="0"/>
            </a:br>
            <a:r>
              <a:rPr lang="en-US" dirty="0" smtClean="0"/>
              <a:t>and highlight the importance of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collisions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6136" y="1981200"/>
            <a:ext cx="3026664" cy="2841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9214" y="1295400"/>
            <a:ext cx="31405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Collisions increase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at low-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(decrease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at high-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1261788" y="3809603"/>
            <a:ext cx="4876006" cy="158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</p:cxnSp>
      <p:sp>
        <p:nvSpPr>
          <p:cNvPr id="14" name="TextBox 13"/>
          <p:cNvSpPr txBox="1"/>
          <p:nvPr/>
        </p:nvSpPr>
        <p:spPr>
          <a:xfrm>
            <a:off x="326136" y="5029200"/>
            <a:ext cx="302666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Low-</a:t>
            </a:r>
            <a:r>
              <a:rPr lang="en-US" dirty="0" err="1" smtClean="0"/>
              <a:t>n</a:t>
            </a:r>
            <a:r>
              <a:rPr lang="en-US" dirty="0" smtClean="0"/>
              <a:t> modes consistent with observed </a:t>
            </a:r>
            <a:r>
              <a:rPr lang="en-US" dirty="0" err="1" smtClean="0"/>
              <a:t>scalings</a:t>
            </a:r>
            <a:r>
              <a:rPr lang="en-US" dirty="0" smtClean="0"/>
              <a:t> that show lower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θ</a:t>
            </a:r>
            <a:r>
              <a:rPr lang="en-US" dirty="0" smtClean="0"/>
              <a:t> at higher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1152" y="1123890"/>
            <a:ext cx="42456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Symbol" charset="2"/>
              </a:rPr>
              <a:t>GEM </a:t>
            </a:r>
            <a:r>
              <a:rPr lang="en-US" sz="2000" dirty="0" err="1" smtClean="0">
                <a:latin typeface="Symbol" charset="2"/>
                <a:cs typeface="Symbol" charset="2"/>
              </a:rPr>
              <a:t>f</a:t>
            </a:r>
            <a:r>
              <a:rPr lang="en-US" sz="2000" dirty="0" smtClean="0"/>
              <a:t> contours in plane ⊥ B (</a:t>
            </a:r>
            <a:r>
              <a:rPr lang="en-US" sz="2000" dirty="0" err="1" smtClean="0"/>
              <a:t>n</a:t>
            </a:r>
            <a:r>
              <a:rPr lang="en-US" sz="2000" dirty="0" smtClean="0"/>
              <a:t>=6)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98684" y="2286001"/>
            <a:ext cx="877716" cy="2133599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6136" y="4529019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1600" dirty="0" smtClean="0"/>
              <a:t>low </a:t>
            </a:r>
            <a:r>
              <a:rPr lang="en-US" sz="1600" dirty="0" err="1" smtClean="0"/>
              <a:t>k</a:t>
            </a:r>
            <a:endParaRPr lang="en-US" sz="1600" baseline="-25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603877" y="4529019"/>
            <a:ext cx="74892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1600" dirty="0" smtClean="0"/>
              <a:t>high </a:t>
            </a:r>
            <a:r>
              <a:rPr lang="en-US" sz="1600" dirty="0" err="1" smtClean="0"/>
              <a:t>k</a:t>
            </a:r>
            <a:endParaRPr lang="en-US" sz="1600" baseline="-250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3746503" y="1752600"/>
            <a:ext cx="5314496" cy="4377154"/>
            <a:chOff x="3733800" y="1600200"/>
            <a:chExt cx="5314496" cy="4377154"/>
          </a:xfrm>
        </p:grpSpPr>
        <p:pic>
          <p:nvPicPr>
            <p:cNvPr id="20" name="Content Placeholder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806382" y="1993988"/>
              <a:ext cx="2241913" cy="1682496"/>
            </a:xfrm>
            <a:prstGeom prst="rect">
              <a:avLst/>
            </a:prstGeom>
          </p:spPr>
        </p:pic>
        <p:pic>
          <p:nvPicPr>
            <p:cNvPr id="21" name="Content Placeholder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806382" y="3825657"/>
              <a:ext cx="2241912" cy="168249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417146" y="1993988"/>
              <a:ext cx="2241913" cy="168249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417146" y="3825657"/>
              <a:ext cx="2241913" cy="168249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67429" y="1600200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Collisional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5601" y="1600200"/>
              <a:ext cx="13250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Collisionless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3800" y="2641687"/>
              <a:ext cx="5327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n=6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3800" y="4305952"/>
              <a:ext cx="646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n=24</a:t>
              </a:r>
              <a:endParaRPr lang="en-US" sz="1600" dirty="0"/>
            </a:p>
          </p:txBody>
        </p:sp>
        <p:cxnSp>
          <p:nvCxnSpPr>
            <p:cNvPr id="32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4959335" y="3751071"/>
              <a:ext cx="3514165" cy="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 rot="10800000" flipV="1">
              <a:off x="4417146" y="3750228"/>
              <a:ext cx="4631150" cy="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</p:cxnSp>
        <p:sp>
          <p:nvSpPr>
            <p:cNvPr id="37" name="TextBox 36"/>
            <p:cNvSpPr txBox="1"/>
            <p:nvPr/>
          </p:nvSpPr>
          <p:spPr>
            <a:xfrm>
              <a:off x="7281972" y="5638800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mixed parity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3929" y="5638800"/>
              <a:ext cx="1188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even parity</a:t>
              </a:r>
              <a:endParaRPr lang="en-US" sz="16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θ</a:t>
            </a:r>
            <a:r>
              <a:rPr lang="en-US" dirty="0" smtClean="0"/>
              <a:t> from BOUT++ pedestal simulations</a:t>
            </a:r>
            <a:br>
              <a:rPr lang="en-US" dirty="0" smtClean="0"/>
            </a:br>
            <a:r>
              <a:rPr lang="en-US" dirty="0" smtClean="0"/>
              <a:t>compare favorably with measurements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345" y="889337"/>
            <a:ext cx="8767369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value 3D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Braginskii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fluid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simulations evolve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/>
              <a:t>j</a:t>
            </a:r>
            <a:r>
              <a:rPr lang="en-US" sz="2000" baseline="-25000" dirty="0" smtClean="0"/>
              <a:t>||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||</a:t>
            </a:r>
            <a:r>
              <a:rPr lang="en-US" sz="2000" dirty="0" smtClean="0"/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collisionality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en-US" sz="2000" noProof="0" dirty="0" smtClean="0"/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E×B advection, field line curvature, and drive terms for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∇P.  </a:t>
            </a:r>
            <a:r>
              <a:rPr lang="en-US" sz="2000" noProof="0" dirty="0" smtClean="0"/>
              <a:t>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imulations do not include toroidal rotation </a:t>
            </a:r>
            <a:r>
              <a:rPr lang="en-US" sz="2000" dirty="0" smtClean="0"/>
              <a:t>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parallel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advection.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Ped_141255_740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6" y="2057400"/>
            <a:ext cx="4171074" cy="3145441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Picture 10" descr="bout-fig-p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038" y="2027097"/>
            <a:ext cx="3103562" cy="4373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627" y="5502580"/>
            <a:ext cx="4569092" cy="747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err="1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~ 8 is in line with measurements, but</a:t>
            </a:r>
            <a:br>
              <a:rPr lang="en-US" dirty="0" smtClean="0"/>
            </a:br>
            <a:r>
              <a:rPr lang="en-US" dirty="0" err="1" smtClean="0"/>
              <a:t>k</a:t>
            </a:r>
            <a:r>
              <a:rPr lang="en-US" baseline="-25000" dirty="0" err="1" smtClean="0"/>
              <a:t>θ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~ 0.7-1.4 is higher than measurements</a:t>
            </a:r>
            <a:endParaRPr lang="en-US" dirty="0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4617797" y="4247542"/>
            <a:ext cx="1610944" cy="888261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" name="Straight Arrow Connector 13"/>
          <p:cNvCxnSpPr>
            <a:cxnSpLocks noChangeShapeType="1"/>
            <a:endCxn id="13" idx="1"/>
          </p:cNvCxnSpPr>
          <p:nvPr/>
        </p:nvCxnSpPr>
        <p:spPr bwMode="auto">
          <a:xfrm flipV="1">
            <a:off x="4979138" y="5271630"/>
            <a:ext cx="996370" cy="203284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3" name="TextBox 12"/>
          <p:cNvSpPr txBox="1"/>
          <p:nvPr/>
        </p:nvSpPr>
        <p:spPr>
          <a:xfrm>
            <a:off x="5975508" y="5157330"/>
            <a:ext cx="1936481" cy="22860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BOUT++ parameter scans point to larger fluctuation amplitudes at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lower </a:t>
            </a:r>
            <a:r>
              <a:rPr lang="en-US" dirty="0" smtClean="0"/>
              <a:t>∇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higher </a:t>
            </a:r>
            <a:r>
              <a:rPr lang="en-US" dirty="0" smtClean="0"/>
              <a:t>∇T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BOUT-sc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14" y="990600"/>
            <a:ext cx="7878886" cy="3189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223826" y="4419600"/>
            <a:ext cx="8696349" cy="19836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2575" indent="-163513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∇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/>
              <a:t>and ∇T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trends from </a:t>
            </a:r>
            <a:r>
              <a:rPr lang="en-US" sz="2000" dirty="0" err="1" smtClean="0"/>
              <a:t>Braginskii</a:t>
            </a:r>
            <a:r>
              <a:rPr lang="en-US" sz="2000" dirty="0" smtClean="0"/>
              <a:t> model do not reproduce observed </a:t>
            </a:r>
            <a:r>
              <a:rPr lang="en-US" sz="2000" dirty="0" err="1" smtClean="0"/>
              <a:t>scalings</a:t>
            </a:r>
            <a:endParaRPr lang="en-US" sz="2000" dirty="0" smtClean="0"/>
          </a:p>
          <a:p>
            <a:pPr marL="511175" lvl="1" indent="-163513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Highlights the importance of </a:t>
            </a:r>
            <a:r>
              <a:rPr lang="en-US" b="1" dirty="0" smtClean="0"/>
              <a:t>electron dynamics </a:t>
            </a:r>
            <a:r>
              <a:rPr lang="en-US" dirty="0" smtClean="0"/>
              <a:t>for TEM and MT physics</a:t>
            </a:r>
            <a:endParaRPr lang="en-US" sz="2000" dirty="0" smtClean="0"/>
          </a:p>
          <a:p>
            <a:pPr marL="511175" lvl="1" indent="-163513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Demonstrates that simple, order-of-magnitude comparisons (e.g. correlation length) can </a:t>
            </a:r>
            <a:r>
              <a:rPr lang="en-US" dirty="0" smtClean="0"/>
              <a:t>lead to erroneous inferences</a:t>
            </a:r>
          </a:p>
          <a:p>
            <a:pPr marL="511175" lvl="1" indent="-163513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Will benefit from BOUT++ </a:t>
            </a:r>
            <a:r>
              <a:rPr lang="en-US" b="1" dirty="0" err="1" smtClean="0"/>
              <a:t>gyrofluid</a:t>
            </a:r>
            <a:r>
              <a:rPr lang="en-US" b="1" dirty="0" smtClean="0"/>
              <a:t> </a:t>
            </a:r>
            <a:r>
              <a:rPr lang="en-US" dirty="0" smtClean="0"/>
              <a:t>model ➞ X. </a:t>
            </a:r>
            <a:r>
              <a:rPr lang="en-US" dirty="0" err="1" smtClean="0"/>
              <a:t>Xu</a:t>
            </a:r>
            <a:r>
              <a:rPr lang="en-US" dirty="0" smtClean="0"/>
              <a:t> et al, in press, PoP (2013)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9176"/>
            <a:ext cx="8382000" cy="4924424"/>
          </a:xfrm>
        </p:spPr>
        <p:txBody>
          <a:bodyPr wrap="square">
            <a:spAutoFit/>
          </a:bodyPr>
          <a:lstStyle/>
          <a:p>
            <a:pPr marL="231775" indent="-231775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ST parameter regime can extend the</a:t>
            </a:r>
            <a:r>
              <a:rPr lang="en-US" sz="2400" dirty="0" smtClean="0"/>
              <a:t> parameter space and confidence </a:t>
            </a:r>
            <a:r>
              <a:rPr lang="en-US" sz="2400" dirty="0" smtClean="0"/>
              <a:t>in pedestal models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We measured pedestal turbulence parameters in NSTX</a:t>
            </a:r>
            <a:br>
              <a:rPr lang="en-US" sz="2400" dirty="0" smtClean="0"/>
            </a:br>
            <a:r>
              <a:rPr lang="en-US" sz="2400" dirty="0" smtClean="0"/>
              <a:t>H-mode plasmas during ELM-free, MHD quiescent periods (with Li conditioning)</a:t>
            </a:r>
          </a:p>
          <a:p>
            <a:pPr marL="631825" lvl="1" indent="-231775">
              <a:spcBef>
                <a:spcPts val="0"/>
              </a:spcBef>
              <a:spcAft>
                <a:spcPts val="2400"/>
              </a:spcAft>
            </a:pPr>
            <a:r>
              <a:rPr lang="en-US" b="1" dirty="0" err="1" smtClean="0"/>
              <a:t>L</a:t>
            </a:r>
            <a:r>
              <a:rPr lang="en-US" b="1" baseline="-25000" dirty="0" err="1" smtClean="0"/>
              <a:t>c</a:t>
            </a:r>
            <a:r>
              <a:rPr lang="en-US" b="1" dirty="0" err="1" smtClean="0"/>
              <a:t>/</a:t>
            </a:r>
            <a:r>
              <a:rPr lang="en-US" b="1" dirty="0" err="1" smtClean="0">
                <a:latin typeface="Symbol" charset="2"/>
                <a:cs typeface="Symbol" charset="2"/>
              </a:rPr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~ 12</a:t>
            </a:r>
            <a:r>
              <a:rPr lang="en-US" b="1" dirty="0" smtClean="0"/>
              <a:t>	</a:t>
            </a:r>
            <a:r>
              <a:rPr lang="en-US" b="1" dirty="0" err="1" smtClean="0"/>
              <a:t>k</a:t>
            </a:r>
            <a:r>
              <a:rPr lang="en-US" b="1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b="1" dirty="0" err="1" smtClean="0">
                <a:latin typeface="Symbol" charset="2"/>
                <a:cs typeface="Symbol" charset="2"/>
              </a:rPr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b="1" dirty="0" smtClean="0"/>
              <a:t>~ 0.2	 </a:t>
            </a:r>
            <a:r>
              <a:rPr lang="en-US" b="1" dirty="0" smtClean="0"/>
              <a:t> </a:t>
            </a:r>
            <a:r>
              <a:rPr lang="en-US" b="1" dirty="0" smtClean="0">
                <a:latin typeface="Symbol" charset="2"/>
                <a:cs typeface="Symbol" charset="2"/>
              </a:rPr>
              <a:t>t</a:t>
            </a:r>
            <a:r>
              <a:rPr lang="en-US" b="1" baseline="-25000" dirty="0" smtClean="0"/>
              <a:t>d</a:t>
            </a:r>
            <a:r>
              <a:rPr lang="en-US" b="1" dirty="0" smtClean="0"/>
              <a:t>/(a/</a:t>
            </a:r>
            <a:r>
              <a:rPr lang="en-US" b="1" dirty="0" err="1" smtClean="0"/>
              <a:t>c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) ~ </a:t>
            </a:r>
            <a:r>
              <a:rPr lang="en-US" b="1" dirty="0" smtClean="0"/>
              <a:t>5		</a:t>
            </a:r>
            <a:r>
              <a:rPr lang="en-US" b="1" dirty="0" err="1" smtClean="0"/>
              <a:t>ñ/n</a:t>
            </a:r>
            <a:r>
              <a:rPr lang="en-US" b="1" dirty="0" smtClean="0"/>
              <a:t> ~ 1%-4%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Parametric dependencies for pedestal turbulence </a:t>
            </a:r>
            <a:r>
              <a:rPr lang="en-US" sz="2400" dirty="0" err="1" smtClean="0"/>
              <a:t>meas-urements</a:t>
            </a:r>
            <a:r>
              <a:rPr lang="en-US" sz="2400" dirty="0" smtClean="0"/>
              <a:t> are most consistent with </a:t>
            </a:r>
            <a:r>
              <a:rPr lang="en-US" sz="2400" b="1" dirty="0" smtClean="0"/>
              <a:t>TEM turbulence </a:t>
            </a:r>
            <a:r>
              <a:rPr lang="en-US" sz="2400" dirty="0" smtClean="0"/>
              <a:t>and partially consistent with </a:t>
            </a:r>
            <a:r>
              <a:rPr lang="en-US" sz="2400" b="1" dirty="0" smtClean="0"/>
              <a:t>KBM and </a:t>
            </a:r>
            <a:r>
              <a:rPr lang="en-US" sz="2400" b="1" dirty="0" err="1" smtClean="0">
                <a:latin typeface="Symbol" charset="2"/>
                <a:cs typeface="Symbol" charset="2"/>
              </a:rPr>
              <a:t>m</a:t>
            </a:r>
            <a:r>
              <a:rPr lang="en-US" sz="2400" b="1" dirty="0" smtClean="0"/>
              <a:t>-tearing turbulence</a:t>
            </a:r>
          </a:p>
          <a:p>
            <a:pPr marL="631825" lvl="1" indent="-231775"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/>
              <a:t>GEM </a:t>
            </a:r>
            <a:r>
              <a:rPr lang="en-US" dirty="0" err="1" smtClean="0"/>
              <a:t>gyrokinetic</a:t>
            </a:r>
            <a:r>
              <a:rPr lang="en-US" dirty="0" smtClean="0"/>
              <a:t> simulations show linear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/>
              <a:t>scalings</a:t>
            </a:r>
            <a:r>
              <a:rPr lang="en-US" dirty="0" smtClean="0"/>
              <a:t> </a:t>
            </a:r>
            <a:r>
              <a:rPr lang="en-US" b="1" dirty="0" smtClean="0"/>
              <a:t>consistent </a:t>
            </a:r>
            <a:r>
              <a:rPr lang="en-US" dirty="0" smtClean="0"/>
              <a:t>with measure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scalings</a:t>
            </a:r>
            <a:r>
              <a:rPr lang="en-US" dirty="0" smtClean="0"/>
              <a:t> for ∇n</a:t>
            </a:r>
            <a:r>
              <a:rPr lang="en-US" baseline="-25000" dirty="0" smtClean="0"/>
              <a:t>e</a:t>
            </a:r>
            <a:r>
              <a:rPr lang="en-US" dirty="0" smtClean="0"/>
              <a:t> and ∇T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Future work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49635"/>
          </a:xfrm>
        </p:spPr>
        <p:txBody>
          <a:bodyPr>
            <a:spAutoFit/>
          </a:bodyPr>
          <a:lstStyle/>
          <a:p>
            <a:pPr marL="231775" indent="-231775">
              <a:spcBef>
                <a:spcPts val="0"/>
              </a:spcBef>
              <a:spcAft>
                <a:spcPts val="1700"/>
              </a:spcAft>
            </a:pPr>
            <a:r>
              <a:rPr lang="en-US" sz="2400" dirty="0" smtClean="0"/>
              <a:t>Extend measurements and analysis to</a:t>
            </a:r>
            <a:r>
              <a:rPr lang="en-US" sz="2400" dirty="0" smtClean="0"/>
              <a:t> </a:t>
            </a:r>
            <a:r>
              <a:rPr lang="en-US" sz="2400" dirty="0" smtClean="0"/>
              <a:t>radial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and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r</a:t>
            </a:r>
            <a:endParaRPr lang="en-US" sz="2400" baseline="-25000" dirty="0" smtClean="0"/>
          </a:p>
          <a:p>
            <a:pPr marL="231775" indent="-231775">
              <a:spcBef>
                <a:spcPts val="0"/>
              </a:spcBef>
              <a:spcAft>
                <a:spcPts val="1700"/>
              </a:spcAft>
            </a:pPr>
            <a:r>
              <a:rPr lang="en-US" sz="2400" dirty="0" smtClean="0"/>
              <a:t>Radial and poloidal wavenumber spectra</a:t>
            </a:r>
          </a:p>
          <a:p>
            <a:pPr marL="231775" indent="-231775">
              <a:spcBef>
                <a:spcPts val="0"/>
              </a:spcBef>
              <a:spcAft>
                <a:spcPts val="1100"/>
              </a:spcAft>
            </a:pPr>
            <a:r>
              <a:rPr lang="en-US" sz="2400" dirty="0" smtClean="0"/>
              <a:t>Flow fluctuations and time-delay estimation</a:t>
            </a:r>
          </a:p>
          <a:p>
            <a:pPr marL="631825" lvl="1" indent="-231775">
              <a:spcBef>
                <a:spcPts val="0"/>
              </a:spcBef>
              <a:spcAft>
                <a:spcPts val="1700"/>
              </a:spcAft>
            </a:pPr>
            <a:r>
              <a:rPr lang="en-US" sz="2000" dirty="0" smtClean="0"/>
              <a:t>Predator-prey model between flow fluctuations and turbulence parameters</a:t>
            </a:r>
          </a:p>
          <a:p>
            <a:pPr marL="231775" indent="-231775">
              <a:spcBef>
                <a:spcPts val="0"/>
              </a:spcBef>
              <a:spcAft>
                <a:spcPts val="1700"/>
              </a:spcAft>
            </a:pPr>
            <a:r>
              <a:rPr lang="en-US" sz="2400" dirty="0" smtClean="0"/>
              <a:t>Nonlinear global (pedestal) </a:t>
            </a:r>
            <a:r>
              <a:rPr lang="en-US" sz="2400" dirty="0" err="1" smtClean="0"/>
              <a:t>gyrokinetic</a:t>
            </a:r>
            <a:r>
              <a:rPr lang="en-US" sz="2400" dirty="0" smtClean="0"/>
              <a:t> and </a:t>
            </a:r>
            <a:r>
              <a:rPr lang="en-US" sz="2400" dirty="0" err="1" smtClean="0"/>
              <a:t>gyrofluid</a:t>
            </a:r>
            <a:r>
              <a:rPr lang="en-US" sz="2400" dirty="0" smtClean="0"/>
              <a:t> simulations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Beam emission spectroscopy (BES) measures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Doppler-shifted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baseline="-25000" dirty="0" err="1" smtClean="0">
                <a:latin typeface="Symbol" pitchFamily="1" charset="2"/>
                <a:ea typeface="Symbol" pitchFamily="1" charset="2"/>
                <a:cs typeface="Symbol" pitchFamily="1" charset="2"/>
              </a:rPr>
              <a:t>a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emission from neutral beam particles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4800" y="1134840"/>
            <a:ext cx="8534400" cy="2527300"/>
            <a:chOff x="304800" y="1143000"/>
            <a:chExt cx="8534400" cy="2527300"/>
          </a:xfrm>
        </p:grpSpPr>
        <p:pic>
          <p:nvPicPr>
            <p:cNvPr id="6" name="Picture 17" descr="Intro_NB_emiss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1143000"/>
              <a:ext cx="4286250" cy="252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/>
            <p:nvPr/>
          </p:nvGrpSpPr>
          <p:grpSpPr>
            <a:xfrm>
              <a:off x="4986680" y="1639888"/>
              <a:ext cx="3852520" cy="1544001"/>
              <a:chOff x="304800" y="1382077"/>
              <a:chExt cx="3852520" cy="1544001"/>
            </a:xfrm>
          </p:grpSpPr>
          <p:graphicFrame>
            <p:nvGraphicFramePr>
              <p:cNvPr id="9" name="Object 2"/>
              <p:cNvGraphicFramePr>
                <a:graphicFrameLocks noChangeAspect="1"/>
              </p:cNvGraphicFramePr>
              <p:nvPr/>
            </p:nvGraphicFramePr>
            <p:xfrm>
              <a:off x="712445" y="1382077"/>
              <a:ext cx="3421063" cy="746125"/>
            </p:xfrm>
            <a:graphic>
              <a:graphicData uri="http://schemas.openxmlformats.org/presentationml/2006/ole">
                <p:oleObj spid="_x0000_s29698" name="Equation" r:id="rId5" imgW="1803400" imgH="393700" progId="Equation.3">
                  <p:embed/>
                </p:oleObj>
              </a:graphicData>
            </a:graphic>
          </p:graphicFrame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304800" y="2336844"/>
                <a:ext cx="1389009" cy="589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0" i="0" dirty="0">
                    <a:solidFill>
                      <a:schemeClr val="tx1"/>
                    </a:solidFill>
                  </a:rPr>
                  <a:t>neutral beam</a:t>
                </a:r>
                <a:br>
                  <a:rPr lang="en-US" sz="1600" b="0" i="0" dirty="0">
                    <a:solidFill>
                      <a:schemeClr val="tx1"/>
                    </a:solidFill>
                  </a:rPr>
                </a:br>
                <a:r>
                  <a:rPr lang="en-US" sz="1600" b="0" i="0" dirty="0" err="1">
                    <a:solidFill>
                      <a:schemeClr val="tx1"/>
                    </a:solidFill>
                  </a:rPr>
                  <a:t>D</a:t>
                </a:r>
                <a:r>
                  <a:rPr lang="en-US" sz="1600" b="0" i="0" baseline="-25000" dirty="0" err="1">
                    <a:solidFill>
                      <a:schemeClr val="tx1"/>
                    </a:solidFill>
                    <a:latin typeface="Symbol" pitchFamily="28" charset="2"/>
                    <a:ea typeface="Symbol" pitchFamily="28" charset="2"/>
                    <a:cs typeface="Symbol" pitchFamily="28" charset="2"/>
                  </a:rPr>
                  <a:t>a</a:t>
                </a:r>
                <a:r>
                  <a:rPr lang="en-US" sz="1600" b="0" i="0" dirty="0">
                    <a:solidFill>
                      <a:schemeClr val="tx1"/>
                    </a:solidFill>
                    <a:latin typeface="Symbol" pitchFamily="28" charset="2"/>
                    <a:ea typeface="Symbol" pitchFamily="28" charset="2"/>
                    <a:cs typeface="Symbol" pitchFamily="28" charset="2"/>
                  </a:rPr>
                  <a:t> </a:t>
                </a:r>
                <a:r>
                  <a:rPr lang="en-US" sz="1600" b="0" i="0" dirty="0">
                    <a:solidFill>
                      <a:schemeClr val="tx1"/>
                    </a:solidFill>
                  </a:rPr>
                  <a:t>emission</a:t>
                </a: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828800" y="2336767"/>
                <a:ext cx="1129809" cy="589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0" i="0" dirty="0" smtClean="0">
                    <a:solidFill>
                      <a:schemeClr val="tx1"/>
                    </a:solidFill>
                  </a:rPr>
                  <a:t>density</a:t>
                </a:r>
                <a:endParaRPr lang="en-US" sz="1600" b="0" i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b="0" i="0" dirty="0">
                    <a:solidFill>
                      <a:schemeClr val="tx1"/>
                    </a:solidFill>
                  </a:rPr>
                  <a:t>fluctuation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3198243" y="2144026"/>
                <a:ext cx="959077" cy="381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0" i="0" dirty="0">
                    <a:solidFill>
                      <a:schemeClr val="tx1"/>
                    </a:solidFill>
                  </a:rPr>
                  <a:t>C ≈ 1/2</a:t>
                </a:r>
              </a:p>
            </p:txBody>
          </p:sp>
          <p:cxnSp>
            <p:nvCxnSpPr>
              <p:cNvPr id="13" name="Straight Arrow Connector 12"/>
              <p:cNvCxnSpPr>
                <a:cxnSpLocks noChangeShapeType="1"/>
              </p:cNvCxnSpPr>
              <p:nvPr/>
            </p:nvCxnSpPr>
            <p:spPr bwMode="auto">
              <a:xfrm rot="10800000">
                <a:off x="2354986" y="1886553"/>
                <a:ext cx="858256" cy="429128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4" name="Straight Arrow Connector 13"/>
              <p:cNvCxnSpPr>
                <a:cxnSpLocks noChangeShapeType="1"/>
              </p:cNvCxnSpPr>
              <p:nvPr/>
            </p:nvCxnSpPr>
            <p:spPr bwMode="auto">
              <a:xfrm rot="16200000" flipV="1">
                <a:off x="1819382" y="2150165"/>
                <a:ext cx="370090" cy="186163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" name="Straight Arrow Connector 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0506" y="2157705"/>
                <a:ext cx="343301" cy="144295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pic>
        <p:nvPicPr>
          <p:cNvPr id="16" name="Picture 15" descr="Intro_BES_layout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79" y="3898525"/>
            <a:ext cx="8100440" cy="23227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beam emission spectroscopy (BES) system on NSTX</a:t>
            </a:r>
            <a:r>
              <a:rPr lang="en-US" sz="2400" dirty="0" smtClean="0"/>
              <a:t> measures fluctuations on the ion gyroscale with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⊥</a:t>
            </a:r>
            <a:r>
              <a:rPr lang="en-US" sz="2400" dirty="0" err="1" smtClean="0"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≤ 1.5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Content Placeholder 17"/>
          <p:cNvSpPr txBox="1">
            <a:spLocks/>
          </p:cNvSpPr>
          <p:nvPr/>
        </p:nvSpPr>
        <p:spPr bwMode="auto">
          <a:xfrm>
            <a:off x="304800" y="1139865"/>
            <a:ext cx="4186815" cy="137473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69863" lvl="0" indent="-169863" defTabSz="914400" eaLnBrk="0" fontAlgn="base" hangingPunct="0">
              <a:spcAft>
                <a:spcPts val="200"/>
              </a:spcAft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Radial and poloidal arrays spanning core to SOL</a:t>
            </a:r>
          </a:p>
          <a:p>
            <a:pPr marL="169863" indent="-169863" defTabSz="914400" eaLnBrk="0" fontAlgn="base" hangingPunct="0">
              <a:spcAft>
                <a:spcPts val="200"/>
              </a:spcAft>
              <a:buFontTx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32 detection channels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lvl="0" indent="-169863" defTabSz="914400" eaLnBrk="0" fontAlgn="base" hangingPunct="0">
              <a:spcAft>
                <a:spcPts val="200"/>
              </a:spcAft>
              <a:buFontTx/>
              <a:buChar char="•"/>
              <a:defRPr/>
            </a:pPr>
            <a:r>
              <a:rPr lang="en-US" sz="2000" b="1" kern="0" dirty="0" smtClean="0">
                <a:ea typeface="ＭＳ Ｐゴシック" charset="-128"/>
                <a:cs typeface="ＭＳ Ｐゴシック" charset="-128"/>
              </a:rPr>
              <a:t>2-3 cm spot size and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k</a:t>
            </a:r>
            <a:r>
              <a:rPr kumimoji="0" lang="en-US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┴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ＭＳ Ｐゴシック" charset="-128"/>
                <a:cs typeface="Symbol" charset="2"/>
              </a:rPr>
              <a:t>r</a:t>
            </a:r>
            <a:r>
              <a:rPr kumimoji="0" lang="en-US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≤ 1.5</a:t>
            </a:r>
          </a:p>
        </p:txBody>
      </p:sp>
      <p:pic>
        <p:nvPicPr>
          <p:cNvPr id="26" name="Picture 15" descr="Overhead_Layout.png"/>
          <p:cNvPicPr>
            <a:picLocks noChangeAspect="1"/>
          </p:cNvPicPr>
          <p:nvPr/>
        </p:nvPicPr>
        <p:blipFill>
          <a:blip r:embed="rId3"/>
          <a:srcRect b="19080"/>
          <a:stretch>
            <a:fillRect/>
          </a:stretch>
        </p:blipFill>
        <p:spPr bwMode="auto">
          <a:xfrm>
            <a:off x="5646635" y="2979205"/>
            <a:ext cx="2594227" cy="3497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3326498" cy="3505200"/>
            <a:chOff x="5295428" y="933214"/>
            <a:chExt cx="3326498" cy="3505200"/>
          </a:xfrm>
        </p:grpSpPr>
        <p:pic>
          <p:nvPicPr>
            <p:cNvPr id="14" name="Picture 13" descr="Image-spots.png"/>
            <p:cNvPicPr>
              <a:picLocks noChangeAspect="1"/>
            </p:cNvPicPr>
            <p:nvPr/>
          </p:nvPicPr>
          <p:blipFill>
            <a:blip r:embed="rId4"/>
            <a:srcRect b="23404"/>
            <a:stretch>
              <a:fillRect/>
            </a:stretch>
          </p:blipFill>
          <p:spPr>
            <a:xfrm>
              <a:off x="5295428" y="933214"/>
              <a:ext cx="3326498" cy="3505200"/>
            </a:xfrm>
            <a:prstGeom prst="rect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7746375" y="2354858"/>
              <a:ext cx="96642" cy="183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  <p:sp>
          <p:nvSpPr>
            <p:cNvPr id="30" name="TextBox 29"/>
            <p:cNvSpPr txBox="1"/>
            <p:nvPr/>
          </p:nvSpPr>
          <p:spPr>
            <a:xfrm>
              <a:off x="7599037" y="1983831"/>
              <a:ext cx="786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Symbol" charset="2"/>
                  <a:cs typeface="Symbol" charset="2"/>
                </a:rPr>
                <a:t>r</a:t>
              </a:r>
              <a:r>
                <a:rPr lang="en-US" sz="1600" baseline="-25000" dirty="0" err="1" smtClean="0"/>
                <a:t>i</a:t>
              </a:r>
              <a:endParaRPr lang="en-US" sz="1600" baseline="-25000" dirty="0"/>
            </a:p>
          </p:txBody>
        </p:sp>
      </p:grpSp>
      <p:pic>
        <p:nvPicPr>
          <p:cNvPr id="11" name="Picture 10" descr="invessel_pic.jpg"/>
          <p:cNvPicPr>
            <a:picLocks noChangeAspect="1"/>
          </p:cNvPicPr>
          <p:nvPr/>
        </p:nvPicPr>
        <p:blipFill>
          <a:blip r:embed="rId5"/>
          <a:srcRect t="7743" b="17257"/>
          <a:stretch>
            <a:fillRect/>
          </a:stretch>
        </p:blipFill>
        <p:spPr>
          <a:xfrm>
            <a:off x="5223153" y="959930"/>
            <a:ext cx="3441191" cy="19356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7135421" y="2563421"/>
            <a:ext cx="1045359" cy="228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arrow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Pedestal turbulence measurements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BES-R140-layou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39638"/>
            <a:ext cx="4005895" cy="43434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63957"/>
            <a:ext cx="8229600" cy="904863"/>
          </a:xfrm>
        </p:spPr>
        <p:txBody>
          <a:bodyPr>
            <a:spAutoFit/>
          </a:bodyPr>
          <a:lstStyle/>
          <a:p>
            <a:r>
              <a:rPr lang="en-US" sz="2400" dirty="0" smtClean="0"/>
              <a:t>ELM-free, MHD quiescent H-mode with Li conditioning</a:t>
            </a:r>
          </a:p>
          <a:p>
            <a:r>
              <a:rPr lang="en-US" sz="2400" dirty="0" smtClean="0">
                <a:latin typeface="Symbol" charset="2"/>
                <a:cs typeface="Symbol" charset="2"/>
              </a:rPr>
              <a:t>Y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≈ 0.8 – 0.95 in steep gradient region</a:t>
            </a:r>
          </a:p>
        </p:txBody>
      </p:sp>
      <p:pic>
        <p:nvPicPr>
          <p:cNvPr id="7" name="Picture 6" descr="motivation-profiles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919" y="2590800"/>
            <a:ext cx="3453903" cy="3010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BES can measure poloidal correlation lengths (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), poloidal </a:t>
            </a:r>
            <a:r>
              <a:rPr lang="en-US" sz="2400" dirty="0" err="1" smtClean="0"/>
              <a:t>wavenumbers</a:t>
            </a:r>
            <a:r>
              <a:rPr lang="en-US" sz="2400" dirty="0" smtClean="0"/>
              <a:t> (</a:t>
            </a:r>
            <a:r>
              <a:rPr lang="en-US" sz="2400" dirty="0" err="1" smtClean="0"/>
              <a:t>k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2400" dirty="0" smtClean="0"/>
              <a:t>), decorrelation times (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), and amplitude (</a:t>
            </a:r>
            <a:r>
              <a:rPr lang="en-US" sz="2400" dirty="0" err="1" smtClean="0"/>
              <a:t>ñ/n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pic>
        <p:nvPicPr>
          <p:cNvPr id="13" name="Picture 12" descr="CalcEx-v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450" y="956584"/>
            <a:ext cx="4919578" cy="5532120"/>
          </a:xfrm>
          <a:prstGeom prst="rect">
            <a:avLst/>
          </a:prstGeom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198617" y="1086829"/>
            <a:ext cx="3669787" cy="1554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>
            <a:spAutoFit/>
          </a:bodyPr>
          <a:lstStyle/>
          <a:p>
            <a:pPr marL="168275" marR="0" lvl="0" indent="-168275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Auto-power spectra show plasma turbulence signals above detector noise levels</a:t>
            </a:r>
          </a:p>
          <a:p>
            <a:pPr marL="168275" lvl="0" indent="-168275" eaLnBrk="0" fontAlgn="base" hangingPunct="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en-US" dirty="0" smtClean="0">
                <a:ea typeface="ＭＳ Ｐゴシック" pitchFamily="-80" charset="-128"/>
                <a:cs typeface="ＭＳ Ｐゴシック" pitchFamily="-80" charset="-128"/>
              </a:rPr>
              <a:t>Filtered data (8-50 kHz) show eddies moving down BES array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0800000">
            <a:off x="104548" y="2807024"/>
            <a:ext cx="8985633" cy="159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8" name="Text Placeholder 7"/>
          <p:cNvSpPr txBox="1">
            <a:spLocks/>
          </p:cNvSpPr>
          <p:nvPr/>
        </p:nvSpPr>
        <p:spPr>
          <a:xfrm>
            <a:off x="198617" y="3332480"/>
            <a:ext cx="3669787" cy="22775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wrap="square">
            <a:spAutoFit/>
          </a:bodyPr>
          <a:lstStyle/>
          <a:p>
            <a:pPr marL="233363" lvl="0" indent="-233363" eaLnBrk="0" fontAlgn="base" hangingPunct="0">
              <a:spcAft>
                <a:spcPts val="600"/>
              </a:spcAft>
              <a:buSzPct val="100000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Time-lag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 cross-correlation gives:</a:t>
            </a:r>
          </a:p>
          <a:p>
            <a:pPr marL="452438" lvl="0" indent="-168275" eaLnBrk="0" fontAlgn="base" hangingPunct="0"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dirty="0" smtClean="0">
                <a:ea typeface="ＭＳ Ｐゴシック" pitchFamily="-80" charset="-128"/>
                <a:cs typeface="ＭＳ Ｐゴシック" pitchFamily="-80" charset="-128"/>
              </a:rPr>
              <a:t>C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orrelation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 length  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C(x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,</a:t>
            </a:r>
            <a:r>
              <a:rPr lang="en-US" dirty="0" err="1" smtClean="0">
                <a:latin typeface="Symbol"/>
              </a:rPr>
              <a:t>τ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=0)</a:t>
            </a:r>
            <a:endParaRPr lang="en-US" dirty="0" smtClean="0">
              <a:ea typeface="ＭＳ Ｐゴシック" pitchFamily="-80" charset="-128"/>
              <a:cs typeface="ＭＳ Ｐゴシック" pitchFamily="-80" charset="-128"/>
            </a:endParaRPr>
          </a:p>
          <a:p>
            <a:pPr marL="452438" lvl="0" indent="-168275" eaLnBrk="0" fontAlgn="base" hangingPunct="0"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dirty="0" smtClean="0">
                <a:ea typeface="ＭＳ Ｐゴシック" pitchFamily="-80" charset="-128"/>
                <a:cs typeface="ＭＳ Ｐゴシック" pitchFamily="-80" charset="-128"/>
              </a:rPr>
              <a:t>Decorrelation time   </a:t>
            </a:r>
            <a:r>
              <a:rPr lang="en-US" dirty="0" err="1" smtClean="0">
                <a:ea typeface="ＭＳ Ｐゴシック" pitchFamily="-80" charset="-128"/>
                <a:cs typeface="ＭＳ Ｐゴシック" pitchFamily="-80" charset="-128"/>
              </a:rPr>
              <a:t>C</a:t>
            </a:r>
            <a:r>
              <a:rPr lang="en-US" baseline="-25000" dirty="0" err="1" smtClean="0">
                <a:ea typeface="ＭＳ Ｐゴシック" pitchFamily="-80" charset="-128"/>
                <a:cs typeface="ＭＳ Ｐゴシック" pitchFamily="-80" charset="-128"/>
              </a:rPr>
              <a:t>max</a:t>
            </a:r>
            <a:r>
              <a:rPr lang="en-US" dirty="0" err="1" smtClean="0">
                <a:ea typeface="ＭＳ Ｐゴシック" pitchFamily="-80" charset="-128"/>
                <a:cs typeface="ＭＳ Ｐゴシック" pitchFamily="-80" charset="-128"/>
              </a:rPr>
              <a:t>(</a:t>
            </a:r>
            <a:r>
              <a:rPr lang="en-US" dirty="0" err="1" smtClean="0">
                <a:latin typeface="Symbol"/>
              </a:rPr>
              <a:t>τ</a:t>
            </a:r>
            <a:r>
              <a:rPr lang="en-US" dirty="0" smtClean="0">
                <a:ea typeface="ＭＳ Ｐゴシック" pitchFamily="-80" charset="-128"/>
                <a:cs typeface="ＭＳ Ｐゴシック" pitchFamily="-80" charset="-128"/>
              </a:rPr>
              <a:t>)</a:t>
            </a:r>
          </a:p>
          <a:p>
            <a:pPr marL="452438" lvl="0" indent="-168275" eaLnBrk="0" fontAlgn="base" hangingPunct="0"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dirty="0" smtClean="0">
                <a:ea typeface="ＭＳ Ｐゴシック" pitchFamily="-80" charset="-128"/>
                <a:cs typeface="ＭＳ Ｐゴシック" pitchFamily="-80" charset="-128"/>
              </a:rPr>
              <a:t>E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ddy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 </a:t>
            </a:r>
            <a:r>
              <a:rPr lang="en-US" dirty="0" smtClean="0">
                <a:ea typeface="ＭＳ Ｐゴシック" pitchFamily="-80" charset="-128"/>
                <a:cs typeface="ＭＳ Ｐゴシック" pitchFamily="-80" charset="-128"/>
              </a:rPr>
              <a:t>velocity   ∆</a:t>
            </a:r>
            <a:r>
              <a:rPr lang="en-US" dirty="0" err="1" smtClean="0">
                <a:ea typeface="ＭＳ Ｐゴシック" pitchFamily="-80" charset="-128"/>
                <a:cs typeface="ＭＳ Ｐゴシック" pitchFamily="-80" charset="-128"/>
              </a:rPr>
              <a:t>z</a:t>
            </a:r>
            <a:r>
              <a:rPr lang="en-US" dirty="0" smtClean="0">
                <a:ea typeface="ＭＳ Ｐゴシック" pitchFamily="-80" charset="-128"/>
                <a:cs typeface="ＭＳ Ｐゴシック" pitchFamily="-80" charset="-128"/>
              </a:rPr>
              <a:t>/∆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Symbol" charset="2"/>
                <a:ea typeface="ＭＳ Ｐゴシック" pitchFamily="-80" charset="-128"/>
                <a:cs typeface="Symbol" charset="2"/>
              </a:rPr>
              <a:t>t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lag</a:t>
            </a:r>
            <a:endParaRPr lang="en-US" baseline="-25000" dirty="0" smtClean="0">
              <a:ea typeface="ＭＳ Ｐゴシック" pitchFamily="-80" charset="-128"/>
              <a:cs typeface="ＭＳ Ｐゴシック" pitchFamily="-80" charset="-128"/>
            </a:endParaRPr>
          </a:p>
          <a:p>
            <a:pPr marL="452438" lvl="0" indent="-168275" eaLnBrk="0" fontAlgn="base" hangingPunct="0">
              <a:buSzPct val="100000"/>
              <a:buFont typeface="Arial"/>
              <a:buChar char="•"/>
              <a:defRPr/>
            </a:pPr>
            <a:r>
              <a:rPr lang="en-US" dirty="0" smtClean="0">
                <a:ea typeface="ＭＳ Ｐゴシック" pitchFamily="-80" charset="-128"/>
                <a:cs typeface="ＭＳ Ｐゴシック" pitchFamily="-80" charset="-128"/>
              </a:rPr>
              <a:t>D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ominant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80" charset="-128"/>
                <a:cs typeface="ＭＳ Ｐゴシック" pitchFamily="-80" charset="-128"/>
              </a:rPr>
              <a:t> wavenumber</a:t>
            </a:r>
          </a:p>
          <a:p>
            <a:pPr marL="681038" lvl="1" indent="-219075" eaLnBrk="0" fontAlgn="base" hangingPunct="0">
              <a:spcAft>
                <a:spcPts val="600"/>
              </a:spcAft>
              <a:buSzPct val="100000"/>
              <a:buFont typeface="Lucida Grande"/>
              <a:buChar char="–"/>
              <a:defRPr/>
            </a:pPr>
            <a:r>
              <a:rPr lang="en-US" sz="1600" dirty="0" smtClean="0">
                <a:ea typeface="ＭＳ Ｐゴシック" pitchFamily="-80" charset="-128"/>
                <a:cs typeface="ＭＳ Ｐゴシック" pitchFamily="-80" charset="-128"/>
              </a:rPr>
              <a:t>I</a:t>
            </a:r>
            <a:r>
              <a:rPr lang="en-US" sz="1600" baseline="0" dirty="0" smtClean="0">
                <a:ea typeface="ＭＳ Ｐゴシック" pitchFamily="-80" charset="-128"/>
                <a:cs typeface="ＭＳ Ｐゴシック" pitchFamily="-80" charset="-128"/>
              </a:rPr>
              <a:t>nferred from auto-corr</a:t>
            </a:r>
            <a:r>
              <a:rPr lang="en-US" sz="1600" dirty="0" smtClean="0">
                <a:ea typeface="ＭＳ Ｐゴシック" pitchFamily="-80" charset="-128"/>
                <a:cs typeface="ＭＳ Ｐゴシック" pitchFamily="-80" charset="-128"/>
              </a:rPr>
              <a:t>elation</a:t>
            </a:r>
            <a:r>
              <a:rPr lang="en-US" sz="1600" baseline="0" dirty="0" smtClean="0">
                <a:ea typeface="ＭＳ Ｐゴシック" pitchFamily="-80" charset="-128"/>
                <a:cs typeface="ＭＳ Ｐゴシック" pitchFamily="-80" charset="-128"/>
              </a:rPr>
              <a:t> and eddy velocity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pitchFamily="-80" charset="-128"/>
              <a:cs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At the LH transition, </a:t>
            </a:r>
            <a:r>
              <a:rPr lang="en-US" sz="2800" dirty="0" err="1" smtClean="0"/>
              <a:t>L</a:t>
            </a:r>
            <a:r>
              <a:rPr lang="en-US" sz="2800" baseline="-25000" dirty="0" err="1" smtClean="0"/>
              <a:t>pol</a:t>
            </a:r>
            <a:r>
              <a:rPr lang="en-US" sz="2800" dirty="0" smtClean="0"/>
              <a:t> increases and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θ</a:t>
            </a:r>
            <a:r>
              <a:rPr lang="en-US" sz="2800" dirty="0" smtClean="0"/>
              <a:t> decreases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661" y="5562600"/>
            <a:ext cx="6712695" cy="707886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000" dirty="0" smtClean="0"/>
              <a:t>Also, measurements suggest eddy advection in lab frame</a:t>
            </a:r>
            <a:br>
              <a:rPr lang="en-US" sz="2000" dirty="0" smtClean="0"/>
            </a:br>
            <a:r>
              <a:rPr lang="en-US" sz="2000" dirty="0" smtClean="0"/>
              <a:t>shifts from </a:t>
            </a:r>
            <a:r>
              <a:rPr lang="en-US" sz="2000" i="1" dirty="0" smtClean="0"/>
              <a:t>electron </a:t>
            </a:r>
            <a:r>
              <a:rPr lang="en-US" sz="2000" dirty="0" smtClean="0"/>
              <a:t>to </a:t>
            </a:r>
            <a:r>
              <a:rPr lang="en-US" sz="2000" i="1" dirty="0" smtClean="0"/>
              <a:t>ion </a:t>
            </a:r>
            <a:r>
              <a:rPr lang="en-US" sz="2000" dirty="0" smtClean="0"/>
              <a:t>diamagnetic direction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Smith, IAEA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PrePostL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327150"/>
            <a:ext cx="8448675" cy="3930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ELM-free, MHD quiescent periods &gt; 150 ms were identified and partitioned into 15-40 ms bins for turbulence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quiescent-example.png"/>
          <p:cNvPicPr>
            <a:picLocks noChangeAspect="1"/>
          </p:cNvPicPr>
          <p:nvPr/>
        </p:nvPicPr>
        <p:blipFill>
          <a:blip r:embed="rId3"/>
          <a:srcRect b="19732"/>
          <a:stretch>
            <a:fillRect/>
          </a:stretch>
        </p:blipFill>
        <p:spPr>
          <a:xfrm>
            <a:off x="135278" y="990600"/>
            <a:ext cx="887344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Populated database with pedestal turbulence measurements and transport-relevant plasma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08" y="1061620"/>
            <a:ext cx="4159770" cy="526298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3838" indent="-223838">
              <a:spcBef>
                <a:spcPts val="0"/>
              </a:spcBef>
              <a:spcAft>
                <a:spcPts val="200"/>
              </a:spcAft>
            </a:pPr>
            <a:r>
              <a:rPr lang="en-US" sz="2000" dirty="0" smtClean="0"/>
              <a:t>Database with 129 observations from 29 discharges</a:t>
            </a:r>
          </a:p>
          <a:p>
            <a:pPr marL="623888" lvl="1" indent="-223838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/>
              <a:t>B</a:t>
            </a:r>
            <a:r>
              <a:rPr lang="en-US" sz="1800" baseline="-25000" dirty="0" smtClean="0"/>
              <a:t>T0</a:t>
            </a:r>
            <a:r>
              <a:rPr lang="en-US" sz="1800" dirty="0" smtClean="0"/>
              <a:t> = 4.5 </a:t>
            </a:r>
            <a:r>
              <a:rPr lang="en-US" sz="1800" dirty="0" err="1" smtClean="0"/>
              <a:t>kG</a:t>
            </a:r>
            <a:endParaRPr lang="en-US" sz="1800" dirty="0" smtClean="0"/>
          </a:p>
          <a:p>
            <a:pPr marL="623888" lvl="1" indent="-223838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= 700-900 kA</a:t>
            </a:r>
          </a:p>
          <a:p>
            <a:pPr marL="623888" lvl="1" indent="-223838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/>
              <a:t>15-45 ms averaging</a:t>
            </a:r>
          </a:p>
          <a:p>
            <a:pPr marL="223838" indent="-223838">
              <a:spcBef>
                <a:spcPts val="0"/>
              </a:spcBef>
              <a:spcAft>
                <a:spcPts val="200"/>
              </a:spcAft>
            </a:pPr>
            <a:r>
              <a:rPr lang="en-US" sz="2000" dirty="0" smtClean="0"/>
              <a:t>Turbulence quantities are consistent with </a:t>
            </a:r>
            <a:r>
              <a:rPr lang="en-US" sz="2000" b="1" dirty="0" smtClean="0"/>
              <a:t>DW turbulence</a:t>
            </a:r>
          </a:p>
          <a:p>
            <a:pPr marL="623888" lvl="1" indent="-396875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 err="1" smtClean="0"/>
              <a:t>L</a:t>
            </a:r>
            <a:r>
              <a:rPr lang="en-US" sz="1800" b="1" baseline="-25000" dirty="0" err="1" smtClean="0"/>
              <a:t>c</a:t>
            </a:r>
            <a:r>
              <a:rPr lang="en-US" sz="1800" b="1" dirty="0" err="1" smtClean="0"/>
              <a:t>/</a:t>
            </a:r>
            <a:r>
              <a:rPr lang="en-US" sz="1800" b="1" dirty="0" err="1" smtClean="0">
                <a:latin typeface="Symbol" charset="2"/>
                <a:cs typeface="Symbol" charset="2"/>
              </a:rPr>
              <a:t>r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 ≈ 8 – 18</a:t>
            </a:r>
          </a:p>
          <a:p>
            <a:pPr marL="623888" lvl="1" indent="-396875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 err="1" smtClean="0"/>
              <a:t>k</a:t>
            </a:r>
            <a:r>
              <a:rPr lang="en-US" sz="1800" b="1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800" b="1" dirty="0" err="1" smtClean="0">
                <a:latin typeface="Symbol" charset="2"/>
                <a:cs typeface="Symbol" charset="2"/>
              </a:rPr>
              <a:t>r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 ≈ 0.07 – 0.31</a:t>
            </a:r>
          </a:p>
          <a:p>
            <a:pPr marL="623888" lvl="1" indent="-396875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 smtClean="0">
                <a:latin typeface="Symbol" charset="2"/>
                <a:cs typeface="Symbol" charset="2"/>
              </a:rPr>
              <a:t>t</a:t>
            </a:r>
            <a:r>
              <a:rPr lang="en-US" sz="1800" b="1" baseline="-25000" dirty="0" smtClean="0"/>
              <a:t>d</a:t>
            </a:r>
            <a:r>
              <a:rPr lang="en-US" sz="1800" b="1" dirty="0" smtClean="0"/>
              <a:t>/(a/</a:t>
            </a:r>
            <a:r>
              <a:rPr lang="en-US" sz="1800" b="1" dirty="0" err="1" smtClean="0"/>
              <a:t>c</a:t>
            </a:r>
            <a:r>
              <a:rPr lang="en-US" sz="1800" b="1" baseline="-25000" dirty="0" err="1" smtClean="0"/>
              <a:t>s</a:t>
            </a:r>
            <a:r>
              <a:rPr lang="en-US" sz="1800" b="1" dirty="0" smtClean="0"/>
              <a:t>) ≈ 2.6 – 6.5</a:t>
            </a:r>
          </a:p>
          <a:p>
            <a:pPr marL="623888" lvl="1" indent="-396875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 err="1" smtClean="0">
                <a:latin typeface="Symbol" charset="2"/>
                <a:cs typeface="Symbol" charset="2"/>
              </a:rPr>
              <a:t>t</a:t>
            </a:r>
            <a:r>
              <a:rPr lang="en-US" sz="1800" b="1" baseline="-25000" dirty="0" err="1" smtClean="0"/>
              <a:t>d</a:t>
            </a:r>
            <a:r>
              <a:rPr lang="en-US" sz="1800" b="1" dirty="0" err="1" smtClean="0">
                <a:latin typeface="Symbol" charset="2"/>
                <a:cs typeface="Symbol" charset="2"/>
              </a:rPr>
              <a:t>w</a:t>
            </a:r>
            <a:r>
              <a:rPr lang="en-US" sz="1800" b="1" dirty="0" smtClean="0"/>
              <a:t>*</a:t>
            </a:r>
            <a:r>
              <a:rPr lang="en-US" sz="1800" b="1" baseline="-25000" dirty="0" smtClean="0"/>
              <a:t>pi</a:t>
            </a:r>
            <a:r>
              <a:rPr lang="en-US" sz="1800" b="1" dirty="0" smtClean="0"/>
              <a:t> ≈ 0.04 – 0.28</a:t>
            </a:r>
          </a:p>
          <a:p>
            <a:pPr marL="623888" lvl="1" indent="-396875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 err="1" smtClean="0"/>
              <a:t>ñ/n</a:t>
            </a:r>
            <a:r>
              <a:rPr lang="en-US" sz="1800" b="1" dirty="0" smtClean="0"/>
              <a:t> ≈ 1%-4%</a:t>
            </a:r>
          </a:p>
          <a:p>
            <a:pPr marL="223838" indent="-223838">
              <a:spcBef>
                <a:spcPts val="0"/>
              </a:spcBef>
              <a:spcAft>
                <a:spcPts val="200"/>
              </a:spcAft>
            </a:pPr>
            <a:r>
              <a:rPr lang="en-US" sz="2000" dirty="0" smtClean="0"/>
              <a:t>Transport-relevant parameters</a:t>
            </a:r>
          </a:p>
          <a:p>
            <a:pPr marL="454025" lvl="1" indent="-227013">
              <a:spcBef>
                <a:spcPts val="0"/>
              </a:spcBef>
              <a:spcAft>
                <a:spcPts val="200"/>
              </a:spcAft>
            </a:pPr>
            <a:r>
              <a:rPr lang="en-US" sz="1800" b="1" dirty="0" smtClean="0"/>
              <a:t>n</a:t>
            </a:r>
            <a:r>
              <a:rPr lang="en-US" sz="1800" b="1" baseline="-25000" dirty="0" smtClean="0"/>
              <a:t>e</a:t>
            </a:r>
            <a:r>
              <a:rPr lang="en-US" sz="1800" b="1" dirty="0" smtClean="0"/>
              <a:t>, ∇n</a:t>
            </a:r>
            <a:r>
              <a:rPr lang="en-US" sz="1800" b="1" baseline="-25000" dirty="0" smtClean="0"/>
              <a:t>e</a:t>
            </a:r>
            <a:r>
              <a:rPr lang="en-US" sz="1800" b="1" dirty="0" smtClean="0"/>
              <a:t>, 1/L</a:t>
            </a:r>
            <a:r>
              <a:rPr lang="en-US" sz="1800" b="1" baseline="-25000" dirty="0" smtClean="0"/>
              <a:t>ne</a:t>
            </a:r>
            <a:r>
              <a:rPr lang="en-US" sz="1800" b="1" dirty="0" smtClean="0"/>
              <a:t>, </a:t>
            </a:r>
            <a:r>
              <a:rPr lang="en-US" sz="1800" dirty="0" smtClean="0"/>
              <a:t>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, ∇T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, 1/L</a:t>
            </a:r>
            <a:r>
              <a:rPr lang="en-US" sz="1800" baseline="-25000" dirty="0" smtClean="0"/>
              <a:t>Te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Ti, ∇T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, 1/L</a:t>
            </a:r>
            <a:r>
              <a:rPr lang="en-US" sz="1800" baseline="-25000" dirty="0" smtClean="0"/>
              <a:t>Ti</a:t>
            </a:r>
            <a:r>
              <a:rPr lang="en-US" sz="1800" dirty="0" smtClean="0"/>
              <a:t>,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, ∇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, </a:t>
            </a:r>
            <a:r>
              <a:rPr lang="en-US" sz="1800" dirty="0" err="1" smtClean="0"/>
              <a:t>q</a:t>
            </a:r>
            <a:r>
              <a:rPr lang="en-US" sz="1800" dirty="0" smtClean="0"/>
              <a:t>, </a:t>
            </a:r>
            <a:r>
              <a:rPr lang="en-US" sz="1800" dirty="0" err="1" smtClean="0"/>
              <a:t>ŝ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charset="2"/>
                <a:cs typeface="Symbol" charset="2"/>
              </a:rPr>
              <a:t>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n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smtClean="0">
                <a:cs typeface="Symbol" charset="2"/>
              </a:rPr>
              <a:t>e</a:t>
            </a:r>
            <a:r>
              <a:rPr lang="en-US" sz="1800" dirty="0" smtClean="0"/>
              <a:t>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ped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err="1"/>
              <a:t>R</a:t>
            </a:r>
            <a:r>
              <a:rPr lang="en-US" sz="1800" baseline="-25000" dirty="0" err="1" smtClean="0"/>
              <a:t>ped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baseline="-25000" dirty="0" err="1" smtClean="0"/>
              <a:t>r</a:t>
            </a:r>
            <a:r>
              <a:rPr lang="en-US" sz="1800" baseline="30000" dirty="0" err="1" smtClean="0"/>
              <a:t>sep</a:t>
            </a:r>
            <a:endParaRPr lang="en-US" sz="1800" dirty="0" smtClean="0"/>
          </a:p>
          <a:p>
            <a:pPr marL="454025" lvl="1" indent="-227013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generally 50%-300% variation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R. Smith, TTF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B0FA-F148-0947-A7FE-07BC357FB66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DBintro-v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20" y="992086"/>
            <a:ext cx="4551693" cy="5510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6055" y="912912"/>
            <a:ext cx="1321145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∆</a:t>
            </a:r>
            <a:r>
              <a:rPr lang="en-US" sz="1400" b="0" i="0" dirty="0" err="1" smtClean="0">
                <a:solidFill>
                  <a:schemeClr val="tx1"/>
                </a:solidFill>
              </a:rPr>
              <a:t>R</a:t>
            </a:r>
            <a:r>
              <a:rPr lang="en-US" sz="1400" b="0" i="0" baseline="-25000" dirty="0" err="1" smtClean="0">
                <a:solidFill>
                  <a:schemeClr val="tx1"/>
                </a:solidFill>
              </a:rPr>
              <a:t>ped</a:t>
            </a:r>
            <a:r>
              <a:rPr lang="en-US" sz="1400" b="0" i="0" dirty="0" smtClean="0">
                <a:solidFill>
                  <a:schemeClr val="tx1"/>
                </a:solidFill>
              </a:rPr>
              <a:t> ≈ 15 cm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6064994" y="1143001"/>
            <a:ext cx="762632" cy="6095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7543</TotalTime>
  <Words>3742</Words>
  <Application>Microsoft Macintosh PowerPoint</Application>
  <PresentationFormat>On-screen Show (4:3)</PresentationFormat>
  <Paragraphs>387</Paragraphs>
  <Slides>24</Slides>
  <Notes>21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Low-wavenumber pedestal turbulence in NSTX: measurements, parametric scalings, and simulations</vt:lpstr>
      <vt:lpstr>The pedestal sets boundary conditions for the core and ejects structures that damage plasma-facing components</vt:lpstr>
      <vt:lpstr>Beam emission spectroscopy (BES) measures Doppler-shifted Da emission from neutral beam particles</vt:lpstr>
      <vt:lpstr>The beam emission spectroscopy (BES) system on NSTX measures fluctuations on the ion gyroscale with k⊥ri ≤ 1.5 </vt:lpstr>
      <vt:lpstr>Pedestal turbulence measurements</vt:lpstr>
      <vt:lpstr>BES can measure poloidal correlation lengths (Lc), poloidal wavenumbers (kq), decorrelation times (td), and amplitude (ñ/n)</vt:lpstr>
      <vt:lpstr>At the LH transition, Lpol increases and kθ decreases</vt:lpstr>
      <vt:lpstr>ELM-free, MHD quiescent periods &gt; 150 ms were identified and partitioned into 15-40 ms bins for turbulence analysis</vt:lpstr>
      <vt:lpstr>Populated database with pedestal turbulence measurements and transport-relevant plasma parameters</vt:lpstr>
      <vt:lpstr>A search algorithm identified many linear regression models among turbulence quantities and plasma parameters</vt:lpstr>
      <vt:lpstr>Model aggregation is helpful when working with many possible predictor variables with complex interdependencies</vt:lpstr>
      <vt:lpstr>Model aggregation for Lc increases (a&gt;0) with ∇ne, n, be, and nped;  Lc decreases (a&lt;0) with Ti, ∇Ti, and ∇Vt</vt:lpstr>
      <vt:lpstr>Observed scalings can help identify turbulent modes</vt:lpstr>
      <vt:lpstr>Transport models link transport and turbulence quantities</vt:lpstr>
      <vt:lpstr>ITG and KBM turbulence assessment</vt:lpstr>
      <vt:lpstr>m-tearing assessment and recap</vt:lpstr>
      <vt:lpstr>Turbulence reduction by equilibrium and zonal E×B flows can be inferred from observed scalings</vt:lpstr>
      <vt:lpstr>Recent ñ/n scalings reinforce previous results</vt:lpstr>
      <vt:lpstr>Linear growth rates from GEM gyrokinetic simulations show scalings consistent with measured Lc scalings</vt:lpstr>
      <vt:lpstr>Linear GEM simulations point to mixed-parity modes and highlight the importance of collisions</vt:lpstr>
      <vt:lpstr>Lc and kθ from BOUT++ pedestal simulations compare favorably with measurements</vt:lpstr>
      <vt:lpstr>BOUT++ parameter scans point to larger fluctuation amplitudes at lower ∇ni and higher ∇Ti</vt:lpstr>
      <vt:lpstr>Summary</vt:lpstr>
      <vt:lpstr>Future work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Smith</dc:creator>
  <cp:lastModifiedBy>David Smith</cp:lastModifiedBy>
  <cp:revision>245</cp:revision>
  <cp:lastPrinted>2013-04-03T15:22:46Z</cp:lastPrinted>
  <dcterms:created xsi:type="dcterms:W3CDTF">2013-04-03T14:26:10Z</dcterms:created>
  <dcterms:modified xsi:type="dcterms:W3CDTF">2013-04-03T15:26:39Z</dcterms:modified>
</cp:coreProperties>
</file>