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Default Extension="wmf" ContentType="image/x-wmf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notesSlides/notesSlide5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5.xml" ContentType="application/vnd.openxmlformats-officedocument.presentationml.notes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56.xml" ContentType="application/vnd.openxmlformats-officedocument.presentationml.notes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50" r:id="rId1"/>
  </p:sldMasterIdLst>
  <p:notesMasterIdLst>
    <p:notesMasterId r:id="rId58"/>
  </p:notesMasterIdLst>
  <p:handoutMasterIdLst>
    <p:handoutMasterId r:id="rId59"/>
  </p:handoutMasterIdLst>
  <p:sldIdLst>
    <p:sldId id="1217" r:id="rId2"/>
    <p:sldId id="1255" r:id="rId3"/>
    <p:sldId id="1310" r:id="rId4"/>
    <p:sldId id="1312" r:id="rId5"/>
    <p:sldId id="1227" r:id="rId6"/>
    <p:sldId id="1232" r:id="rId7"/>
    <p:sldId id="1354" r:id="rId8"/>
    <p:sldId id="1276" r:id="rId9"/>
    <p:sldId id="1238" r:id="rId10"/>
    <p:sldId id="1270" r:id="rId11"/>
    <p:sldId id="1320" r:id="rId12"/>
    <p:sldId id="1332" r:id="rId13"/>
    <p:sldId id="1297" r:id="rId14"/>
    <p:sldId id="1324" r:id="rId15"/>
    <p:sldId id="1275" r:id="rId16"/>
    <p:sldId id="1273" r:id="rId17"/>
    <p:sldId id="1274" r:id="rId18"/>
    <p:sldId id="1333" r:id="rId19"/>
    <p:sldId id="1325" r:id="rId20"/>
    <p:sldId id="1286" r:id="rId21"/>
    <p:sldId id="1288" r:id="rId22"/>
    <p:sldId id="1342" r:id="rId23"/>
    <p:sldId id="1236" r:id="rId24"/>
    <p:sldId id="1364" r:id="rId25"/>
    <p:sldId id="1334" r:id="rId26"/>
    <p:sldId id="1283" r:id="rId27"/>
    <p:sldId id="1299" r:id="rId28"/>
    <p:sldId id="1331" r:id="rId29"/>
    <p:sldId id="1327" r:id="rId30"/>
    <p:sldId id="1330" r:id="rId31"/>
    <p:sldId id="1302" r:id="rId32"/>
    <p:sldId id="1355" r:id="rId33"/>
    <p:sldId id="1359" r:id="rId34"/>
    <p:sldId id="1350" r:id="rId35"/>
    <p:sldId id="1328" r:id="rId36"/>
    <p:sldId id="1316" r:id="rId37"/>
    <p:sldId id="1329" r:id="rId38"/>
    <p:sldId id="1317" r:id="rId39"/>
    <p:sldId id="1315" r:id="rId40"/>
    <p:sldId id="1356" r:id="rId41"/>
    <p:sldId id="1306" r:id="rId42"/>
    <p:sldId id="1307" r:id="rId43"/>
    <p:sldId id="1300" r:id="rId44"/>
    <p:sldId id="1360" r:id="rId45"/>
    <p:sldId id="1362" r:id="rId46"/>
    <p:sldId id="1363" r:id="rId47"/>
    <p:sldId id="1345" r:id="rId48"/>
    <p:sldId id="1346" r:id="rId49"/>
    <p:sldId id="1351" r:id="rId50"/>
    <p:sldId id="1347" r:id="rId51"/>
    <p:sldId id="1348" r:id="rId52"/>
    <p:sldId id="1357" r:id="rId53"/>
    <p:sldId id="1358" r:id="rId54"/>
    <p:sldId id="1352" r:id="rId55"/>
    <p:sldId id="1353" r:id="rId56"/>
    <p:sldId id="1361" r:id="rId57"/>
  </p:sldIdLst>
  <p:sldSz cx="10058400" cy="7772400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1pPr>
    <a:lvl2pPr marL="508000" indent="-50800" algn="l" rtl="0" fontAlgn="base">
      <a:spcBef>
        <a:spcPct val="0"/>
      </a:spcBef>
      <a:spcAft>
        <a:spcPct val="0"/>
      </a:spcAft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2pPr>
    <a:lvl3pPr marL="1017588" indent="-103188" algn="l" rtl="0" fontAlgn="base">
      <a:spcBef>
        <a:spcPct val="0"/>
      </a:spcBef>
      <a:spcAft>
        <a:spcPct val="0"/>
      </a:spcAft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3pPr>
    <a:lvl4pPr marL="1527175" indent="-155575" algn="l" rtl="0" fontAlgn="base">
      <a:spcBef>
        <a:spcPct val="0"/>
      </a:spcBef>
      <a:spcAft>
        <a:spcPct val="0"/>
      </a:spcAft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4pPr>
    <a:lvl5pPr marL="2036763" indent="-207963" algn="l" rtl="0" fontAlgn="base">
      <a:spcBef>
        <a:spcPct val="0"/>
      </a:spcBef>
      <a:spcAft>
        <a:spcPct val="0"/>
      </a:spcAft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3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234CCD"/>
    <a:srgbClr val="2E6ACD"/>
    <a:srgbClr val="FF3300"/>
    <a:srgbClr val="9999FF"/>
    <a:srgbClr val="FF0000"/>
    <a:srgbClr val="00CC66"/>
    <a:srgbClr val="FF9933"/>
    <a:srgbClr val="FFCC00"/>
    <a:srgbClr val="FF33CC"/>
    <a:srgbClr val="24FF25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9510" autoAdjust="0"/>
  </p:normalViewPr>
  <p:slideViewPr>
    <p:cSldViewPr>
      <p:cViewPr varScale="1">
        <p:scale>
          <a:sx n="174" d="100"/>
          <a:sy n="174" d="100"/>
        </p:scale>
        <p:origin x="-664" y="-104"/>
      </p:cViewPr>
      <p:guideLst>
        <p:guide orient="horz" pos="4512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defRPr b="0" i="0" smtClean="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1F8FA149-E87C-1540-97A1-05B8ABE2E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5841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1738" y="684213"/>
            <a:ext cx="4530725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defRPr b="0" i="0" smtClean="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9BB16EDC-2AB2-4747-8AFE-7EE29322A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6524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ＭＳ Ｐゴシック" charset="0"/>
        <a:cs typeface="Geneva" charset="-128"/>
      </a:defRPr>
    </a:lvl1pPr>
    <a:lvl2pPr marL="5080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Geneva" charset="-128"/>
        <a:cs typeface="Geneva" charset="0"/>
      </a:defRPr>
    </a:lvl2pPr>
    <a:lvl3pPr marL="10175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Geneva" charset="-128"/>
        <a:cs typeface="Geneva" charset="0"/>
      </a:defRPr>
    </a:lvl3pPr>
    <a:lvl4pPr marL="1527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Geneva" charset="-128"/>
        <a:cs typeface="Geneva" charset="0"/>
      </a:defRPr>
    </a:lvl4pPr>
    <a:lvl5pPr marL="20367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Geneva" charset="-128"/>
        <a:cs typeface="Geneva" charset="0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CB56082-409B-2F4E-B5C8-50952456058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45D7381C-D4E2-2D43-A2C6-5D7C6FF02347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AB9CEEED-90EE-C946-8486-9FFAAFB546CA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E61D744-FADD-2E44-8043-CB0B19B49E3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D75AA10-FE8B-2A45-9FAC-4C18C5AFA20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3B56DDE0-7A49-0B4A-B953-EF9A4162781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027B69-90EB-1943-A111-7064385F42DE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325545C-2E28-D149-B85B-D6267A58414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E73A943-75B0-E74D-9697-23149230DB7C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E61D744-FADD-2E44-8043-CB0B19B49E3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2271E857-2003-C743-A34D-9F805ABE71E0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EAC16AC-ABB7-8C47-B102-D9FE6CB51E8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85DEC69-C47E-1945-92C2-EFA44D9E5BE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69A68BAD-86B2-F348-931A-3C28C7BAC417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4A54515-ABFD-1C48-BD98-EA74541BB7B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8A1C70B-67C3-5B44-856F-CE2D4C3C82FA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85DEC69-C47E-1945-92C2-EFA44D9E5BE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E61D744-FADD-2E44-8043-CB0B19B49E3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0ADB6A5-8697-674F-85B7-681AFD37B48C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B6F2971-6437-5D4C-A0D5-BB5243A6D441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CABE5D2-83B4-A440-A2C3-635447AD5DA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63176FF-1A8F-464C-AD75-3687400C937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203AB0E-AEA9-5D45-B5CC-D49711BA337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39629811-FD31-0649-AF84-CC78CDAA92A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2706E73-FA41-1342-9ABF-D915A69BA00E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B6B7C6D-DB62-8243-8B09-BEAA4AA2440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7166E3B-8AF8-5F41-856D-B760BACA2F57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6EF8ADA7-FE9D-D540-BE9D-9AAC9410DB0A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A4C1A1A3-A90E-B94B-8377-B01FFF7E4653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24042C6-1272-5E41-8CAF-C8B3A243774C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DAAD71A-0D43-9249-AAA5-ED7C0B1D8C09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AEA6C23F-DCAF-944C-9E12-EB4BA7F24717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097C3E2-1E28-514F-9D22-DDDC1A7D500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E61D744-FADD-2E44-8043-CB0B19B49E3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26697BD-53D3-EF42-9891-063ECBAC6023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371DDCF-0B7E-8548-ACC2-5F7D138B284A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3372FCF-14FD-4D41-8A9B-A7A4AB4EA4F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AEE5D164-1D7C-B946-B0A4-A1D1F9D9D820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325545C-2E28-D149-B85B-D6267A58414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26BE172-99DB-9D4D-BF16-A5C300BFDD0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B8EFD04-3CDA-4C4C-ABDD-F3B477589FA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4A54515-ABFD-1C48-BD98-EA74541BB7B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148484A-84DD-2448-9B77-90D79F5B5F8E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4A54515-ABFD-1C48-BD98-EA74541BB7B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FD0B9A8-3D2D-1B44-9B5F-C7752A7364B9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4A54515-ABFD-1C48-BD98-EA74541BB7B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4A54515-ABFD-1C48-BD98-EA74541BB7B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85DEC69-C47E-1945-92C2-EFA44D9E5BE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85DEC69-C47E-1945-92C2-EFA44D9E5BE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85DEC69-C47E-1945-92C2-EFA44D9E5BE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85DEC69-C47E-1945-92C2-EFA44D9E5BE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B5A25D3-D67C-944E-B7D6-7329F45BCE7E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ED8DA7A9-6A02-284C-91CC-8F56CA28B21E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ED8DA7A9-6A02-284C-91CC-8F56CA28B21E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BF5BB54-41D1-3746-93F7-214133CE954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652B27C6-C4AC-C143-8A53-420D918B637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036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E62A3-E25D-EA4C-B0A1-282FFB916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161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0058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275" y="1381125"/>
            <a:ext cx="96393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0584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0" name="Picture 1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7456488"/>
            <a:ext cx="100584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300038" y="7519988"/>
            <a:ext cx="873125" cy="2000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b="0" smtClean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20200" y="7513638"/>
            <a:ext cx="838200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 smtClean="0">
                <a:solidFill>
                  <a:schemeClr val="accent2"/>
                </a:solidFill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7D8FB91-6344-EB46-85AF-80A341EB3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TextBox 7"/>
          <p:cNvSpPr txBox="1">
            <a:spLocks noChangeArrowheads="1"/>
          </p:cNvSpPr>
          <p:nvPr userDrawn="1"/>
        </p:nvSpPr>
        <p:spPr bwMode="auto">
          <a:xfrm>
            <a:off x="2011363" y="7513638"/>
            <a:ext cx="6035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00" i="0" dirty="0">
                <a:cs typeface="Arial" charset="0"/>
              </a:rPr>
              <a:t>Reduced model for fast ion transport in TRANSP - M. </a:t>
            </a:r>
            <a:r>
              <a:rPr lang="en-US" sz="900" i="0" dirty="0" err="1">
                <a:cs typeface="Arial" charset="0"/>
              </a:rPr>
              <a:t>Podestà</a:t>
            </a:r>
            <a:r>
              <a:rPr lang="en-US" sz="900" i="0" dirty="0">
                <a:cs typeface="Arial" charset="0"/>
              </a:rPr>
              <a:t> </a:t>
            </a:r>
            <a:r>
              <a:rPr lang="en-US" sz="900" i="0" dirty="0" smtClean="0">
                <a:cs typeface="Arial" charset="0"/>
              </a:rPr>
              <a:t>(TTF </a:t>
            </a:r>
            <a:r>
              <a:rPr lang="en-US" sz="900" i="0" dirty="0">
                <a:cs typeface="Arial" charset="0"/>
              </a:rPr>
              <a:t>2014)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+mj-lt"/>
          <a:ea typeface="ＭＳ Ｐゴシック" charset="0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0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0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0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0"/>
          <a:cs typeface="Geneva" charset="-128"/>
        </a:defRPr>
      </a:lvl5pPr>
      <a:lvl6pPr marL="509412"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</a:defRPr>
      </a:lvl6pPr>
      <a:lvl7pPr marL="1018824"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</a:defRPr>
      </a:lvl7pPr>
      <a:lvl8pPr marL="1528237"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</a:defRPr>
      </a:lvl8pPr>
      <a:lvl9pPr marL="2037649"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ＭＳ Ｐゴシック" charset="0"/>
          <a:cs typeface="Geneva" charset="-128"/>
        </a:defRPr>
      </a:lvl1pPr>
      <a:lvl2pPr marL="827088" indent="-3175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accent2"/>
          </a:solidFill>
          <a:latin typeface="+mn-lt"/>
          <a:ea typeface="Geneva" charset="-128"/>
          <a:cs typeface="Geneva" charset="0"/>
        </a:defRPr>
      </a:lvl2pPr>
      <a:lvl3pPr marL="1273175" indent="-2540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Geneva" charset="-128"/>
          <a:cs typeface="Geneva" charset="0"/>
        </a:defRPr>
      </a:lvl3pPr>
      <a:lvl4pPr marL="1782763" indent="-2540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9999"/>
          </a:solidFill>
          <a:latin typeface="+mn-lt"/>
          <a:ea typeface="Geneva" charset="-128"/>
          <a:cs typeface="Geneva" charset="0"/>
        </a:defRPr>
      </a:lvl4pPr>
      <a:lvl5pPr marL="2292350" indent="-2540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801767" indent="-25470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3311180" indent="-25470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820592" indent="-25470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4330004" indent="-25470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0058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0" y="860097"/>
            <a:ext cx="100584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82" tIns="50941" rIns="101882" bIns="50941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600" i="0" dirty="0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Development of </a:t>
            </a:r>
            <a:r>
              <a:rPr lang="en-US" sz="3600" i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 new </a:t>
            </a:r>
            <a:r>
              <a:rPr lang="en-US" sz="3600" i="0" dirty="0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reduced model </a:t>
            </a:r>
            <a:r>
              <a:rPr lang="en-US" sz="3600" i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for </a:t>
            </a:r>
            <a:r>
              <a:rPr lang="en-US" sz="3600" i="0" dirty="0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fast ion transport in TRANSP</a:t>
            </a:r>
          </a:p>
        </p:txBody>
      </p:sp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1676400" y="2079018"/>
            <a:ext cx="6621463" cy="15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600" b="0" i="0" dirty="0">
                <a:solidFill>
                  <a:schemeClr val="tx1"/>
                </a:solidFill>
                <a:latin typeface="Arial" charset="0"/>
              </a:rPr>
              <a:t>M. </a:t>
            </a:r>
            <a:r>
              <a:rPr lang="en-US" sz="2600" b="0" i="0" dirty="0" err="1" smtClean="0">
                <a:solidFill>
                  <a:schemeClr val="tx1"/>
                </a:solidFill>
                <a:latin typeface="Arial" charset="0"/>
              </a:rPr>
              <a:t>Podestà</a:t>
            </a:r>
            <a:endParaRPr lang="en-US" sz="2600" b="0" i="0" dirty="0" smtClean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M. </a:t>
            </a:r>
            <a:r>
              <a:rPr lang="en-US" sz="2400" b="0" i="0" dirty="0" err="1">
                <a:solidFill>
                  <a:schemeClr val="tx1"/>
                </a:solidFill>
                <a:latin typeface="Arial" charset="0"/>
              </a:rPr>
              <a:t>Gorelenkova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, R. B. 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White,</a:t>
            </a:r>
          </a:p>
          <a:p>
            <a:pPr algn="ctr" eaLnBrk="1" hangingPunct="1">
              <a:spcAft>
                <a:spcPts val="0"/>
              </a:spcAft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</a:rPr>
              <a:t>NSTX-U Energetic Particles Topical Science Group</a:t>
            </a:r>
          </a:p>
          <a:p>
            <a:pPr algn="ctr" eaLnBrk="1" hangingPunct="1">
              <a:spcAft>
                <a:spcPts val="0"/>
              </a:spcAft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</a:rPr>
              <a:t>and NSTX-U Team</a:t>
            </a:r>
            <a:endParaRPr lang="en-US" sz="24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922338" y="123825"/>
            <a:ext cx="2095500" cy="6286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4000" b="0" smtClean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NSTX-U</a:t>
            </a:r>
          </a:p>
        </p:txBody>
      </p:sp>
      <p:sp>
        <p:nvSpPr>
          <p:cNvPr id="5125" name="Rectangle 129"/>
          <p:cNvSpPr>
            <a:spLocks noChangeArrowheads="1"/>
          </p:cNvSpPr>
          <p:nvPr/>
        </p:nvSpPr>
        <p:spPr bwMode="auto">
          <a:xfrm>
            <a:off x="4016375" y="258763"/>
            <a:ext cx="1682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eaLnBrk="0" hangingPunct="0"/>
            <a:r>
              <a:rPr lang="en-US" sz="20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2133600" y="3733800"/>
            <a:ext cx="5715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1600" i="0" dirty="0" smtClean="0">
                <a:solidFill>
                  <a:srgbClr val="FF0000"/>
                </a:solidFill>
              </a:rPr>
              <a:t>US TTF 2014</a:t>
            </a: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1600" i="0" dirty="0" smtClean="0">
                <a:solidFill>
                  <a:srgbClr val="FF0000"/>
                </a:solidFill>
              </a:rPr>
              <a:t>San Antonio, TX</a:t>
            </a: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1600" i="0" dirty="0" smtClean="0">
                <a:solidFill>
                  <a:srgbClr val="FF0000"/>
                </a:solidFill>
              </a:rPr>
              <a:t>April 23</a:t>
            </a:r>
            <a:r>
              <a:rPr lang="en-US" sz="1600" i="0" baseline="30000" dirty="0" smtClean="0">
                <a:solidFill>
                  <a:srgbClr val="FF0000"/>
                </a:solidFill>
              </a:rPr>
              <a:t>rd</a:t>
            </a:r>
            <a:r>
              <a:rPr lang="en-US" sz="1600" i="0" dirty="0" smtClean="0">
                <a:solidFill>
                  <a:srgbClr val="FF0000"/>
                </a:solidFill>
              </a:rPr>
              <a:t>, 2014</a:t>
            </a:r>
            <a:endParaRPr lang="en-US" sz="1600" i="0" dirty="0">
              <a:solidFill>
                <a:srgbClr val="FF0000"/>
              </a:solidFill>
            </a:endParaRPr>
          </a:p>
        </p:txBody>
      </p:sp>
      <p:pic>
        <p:nvPicPr>
          <p:cNvPr id="5127" name="Picture 53" descr="ppi224.tmp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717800"/>
            <a:ext cx="1295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153"/>
          <p:cNvSpPr txBox="1">
            <a:spLocks noChangeArrowheads="1"/>
          </p:cNvSpPr>
          <p:nvPr/>
        </p:nvSpPr>
        <p:spPr bwMode="auto">
          <a:xfrm>
            <a:off x="8610600" y="2667000"/>
            <a:ext cx="12954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pic>
        <p:nvPicPr>
          <p:cNvPr id="5129" name="Picture 3" descr="C:\Users\jmenard\Desktop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53000"/>
            <a:ext cx="3397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48" descr="ppi221.tmp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129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52"/>
          <p:cNvSpPr txBox="1">
            <a:spLocks noChangeArrowheads="1"/>
          </p:cNvSpPr>
          <p:nvPr/>
        </p:nvSpPr>
        <p:spPr bwMode="auto">
          <a:xfrm>
            <a:off x="152400" y="2570163"/>
            <a:ext cx="129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5132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6763"/>
            <a:ext cx="26971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0" y="7427895"/>
            <a:ext cx="42202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Supported by DOE contract no. DE-AC02-09CH11466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Scheme to advance fast ion variables according to transport probability in NUBEAM module of TRANSP</a:t>
            </a:r>
          </a:p>
        </p:txBody>
      </p:sp>
      <p:sp>
        <p:nvSpPr>
          <p:cNvPr id="3584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7A58B67-8195-0F41-976C-1C85FE072C9A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10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35843" name="Group 54"/>
          <p:cNvGrpSpPr>
            <a:grpSpLocks/>
          </p:cNvGrpSpPr>
          <p:nvPr/>
        </p:nvGrpSpPr>
        <p:grpSpPr bwMode="auto">
          <a:xfrm>
            <a:off x="477838" y="1371600"/>
            <a:ext cx="8666162" cy="5538788"/>
            <a:chOff x="1100138" y="1624013"/>
            <a:chExt cx="7947502" cy="4929187"/>
          </a:xfrm>
        </p:grpSpPr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6782316" y="4038453"/>
              <a:ext cx="762901" cy="0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5368699" y="3398464"/>
              <a:ext cx="988524" cy="1413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4889918" y="2923748"/>
              <a:ext cx="967754" cy="1456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grpSp>
          <p:nvGrpSpPr>
            <p:cNvPr id="35849" name="Group 26"/>
            <p:cNvGrpSpPr>
              <a:grpSpLocks/>
            </p:cNvGrpSpPr>
            <p:nvPr/>
          </p:nvGrpSpPr>
          <p:grpSpPr bwMode="auto">
            <a:xfrm rot="10800000" flipH="1">
              <a:off x="3048001" y="2286000"/>
              <a:ext cx="533400" cy="3124200"/>
              <a:chOff x="227806" y="1828800"/>
              <a:chExt cx="534194" cy="3659188"/>
            </a:xfrm>
          </p:grpSpPr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216211" y="1830382"/>
                <a:ext cx="533636" cy="1655"/>
              </a:xfrm>
              <a:prstGeom prst="straightConnector1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5400000">
                <a:off x="-1619625" y="3670511"/>
                <a:ext cx="3658549" cy="1458"/>
              </a:xfrm>
              <a:prstGeom prst="line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Arrow Connector 58"/>
              <p:cNvCxnSpPr/>
              <p:nvPr/>
            </p:nvCxnSpPr>
            <p:spPr bwMode="auto">
              <a:xfrm rot="16200000">
                <a:off x="205929" y="5466316"/>
                <a:ext cx="38059" cy="20412"/>
              </a:xfrm>
              <a:prstGeom prst="straightConnector1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sp>
          <p:nvSpPr>
            <p:cNvPr id="42" name="Arc 41"/>
            <p:cNvSpPr/>
            <p:nvPr/>
          </p:nvSpPr>
          <p:spPr bwMode="auto">
            <a:xfrm rot="10800000">
              <a:off x="4851871" y="4737778"/>
              <a:ext cx="1142845" cy="990359"/>
            </a:xfrm>
            <a:prstGeom prst="arc">
              <a:avLst>
                <a:gd name="adj1" fmla="val 16200000"/>
                <a:gd name="adj2" fmla="val 14608711"/>
              </a:avLst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35851" name="Group 17"/>
            <p:cNvGrpSpPr>
              <a:grpSpLocks/>
            </p:cNvGrpSpPr>
            <p:nvPr/>
          </p:nvGrpSpPr>
          <p:grpSpPr bwMode="auto">
            <a:xfrm>
              <a:off x="2133662" y="1752600"/>
              <a:ext cx="1828910" cy="457200"/>
              <a:chOff x="1143062" y="1371600"/>
              <a:chExt cx="1828910" cy="457200"/>
            </a:xfrm>
          </p:grpSpPr>
          <p:sp>
            <p:nvSpPr>
              <p:cNvPr id="13" name="Snip Single Corner Rectangle 12"/>
              <p:cNvSpPr/>
              <p:nvPr/>
            </p:nvSpPr>
            <p:spPr bwMode="auto">
              <a:xfrm>
                <a:off x="1143194" y="1371576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84" name="TextBox 14"/>
              <p:cNvSpPr txBox="1">
                <a:spLocks noChangeArrowheads="1"/>
              </p:cNvSpPr>
              <p:nvPr/>
            </p:nvSpPr>
            <p:spPr bwMode="auto">
              <a:xfrm>
                <a:off x="1295400" y="1447800"/>
                <a:ext cx="1479861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</a:t>
                </a:r>
              </a:p>
            </p:txBody>
          </p:sp>
        </p:grpSp>
        <p:grpSp>
          <p:nvGrpSpPr>
            <p:cNvPr id="35852" name="Group 18"/>
            <p:cNvGrpSpPr>
              <a:grpSpLocks/>
            </p:cNvGrpSpPr>
            <p:nvPr/>
          </p:nvGrpSpPr>
          <p:grpSpPr bwMode="auto">
            <a:xfrm>
              <a:off x="6867871" y="1752600"/>
              <a:ext cx="1828910" cy="457200"/>
              <a:chOff x="1142791" y="5867400"/>
              <a:chExt cx="1828910" cy="457200"/>
            </a:xfrm>
          </p:grpSpPr>
          <p:sp>
            <p:nvSpPr>
              <p:cNvPr id="16" name="Snip Single Corner Rectangle 15"/>
              <p:cNvSpPr/>
              <p:nvPr/>
            </p:nvSpPr>
            <p:spPr bwMode="auto">
              <a:xfrm>
                <a:off x="1143149" y="5867376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82" name="TextBox 16"/>
              <p:cNvSpPr txBox="1">
                <a:spLocks noChangeArrowheads="1"/>
              </p:cNvSpPr>
              <p:nvPr/>
            </p:nvSpPr>
            <p:spPr bwMode="auto">
              <a:xfrm>
                <a:off x="1219200" y="5943600"/>
                <a:ext cx="1669936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k+1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>
              <a:off x="1100138" y="1980033"/>
              <a:ext cx="989980" cy="1413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8734632" y="1981447"/>
              <a:ext cx="313008" cy="141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 useBgFill="1">
          <p:nvSpPr>
            <p:cNvPr id="35855" name="Rounded Rectangle 24"/>
            <p:cNvSpPr>
              <a:spLocks noChangeArrowheads="1"/>
            </p:cNvSpPr>
            <p:nvPr/>
          </p:nvSpPr>
          <p:spPr bwMode="auto">
            <a:xfrm>
              <a:off x="2438400" y="2566988"/>
              <a:ext cx="1219200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35856" name="TextBox 26"/>
            <p:cNvSpPr txBox="1">
              <a:spLocks noChangeArrowheads="1"/>
            </p:cNvSpPr>
            <p:nvPr/>
          </p:nvSpPr>
          <p:spPr bwMode="auto">
            <a:xfrm>
              <a:off x="2438400" y="2592388"/>
              <a:ext cx="120650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Plasma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State, F</a:t>
              </a:r>
              <a:r>
                <a:rPr lang="en-US" b="0" i="0" baseline="-25000">
                  <a:solidFill>
                    <a:srgbClr val="000000"/>
                  </a:solidFill>
                </a:rPr>
                <a:t>nb</a:t>
              </a:r>
              <a:r>
                <a:rPr lang="en-US" b="0" i="0">
                  <a:solidFill>
                    <a:srgbClr val="000000"/>
                  </a:solidFill>
                </a:rPr>
                <a:t> info</a:t>
              </a:r>
            </a:p>
          </p:txBody>
        </p:sp>
        <p:grpSp>
          <p:nvGrpSpPr>
            <p:cNvPr id="35857" name="Group 47"/>
            <p:cNvGrpSpPr>
              <a:grpSpLocks/>
            </p:cNvGrpSpPr>
            <p:nvPr/>
          </p:nvGrpSpPr>
          <p:grpSpPr bwMode="auto">
            <a:xfrm>
              <a:off x="2185320" y="4124879"/>
              <a:ext cx="1741082" cy="533400"/>
              <a:chOff x="1301160" y="3896279"/>
              <a:chExt cx="1741082" cy="533400"/>
            </a:xfrm>
          </p:grpSpPr>
          <p:sp useBgFill="1">
            <p:nvSpPr>
              <p:cNvPr id="35879" name="Rounded Rectangle 27"/>
              <p:cNvSpPr>
                <a:spLocks noChangeArrowheads="1"/>
              </p:cNvSpPr>
              <p:nvPr/>
            </p:nvSpPr>
            <p:spPr bwMode="auto">
              <a:xfrm>
                <a:off x="1401840" y="3896279"/>
                <a:ext cx="1544160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35880" name="TextBox 28"/>
              <p:cNvSpPr txBox="1">
                <a:spLocks noChangeArrowheads="1"/>
              </p:cNvSpPr>
              <p:nvPr/>
            </p:nvSpPr>
            <p:spPr bwMode="auto">
              <a:xfrm>
                <a:off x="1301160" y="3902075"/>
                <a:ext cx="1741082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35858" name="Rounded Rectangle 31"/>
            <p:cNvSpPr>
              <a:spLocks noChangeArrowheads="1"/>
            </p:cNvSpPr>
            <p:nvPr/>
          </p:nvSpPr>
          <p:spPr bwMode="auto">
            <a:xfrm>
              <a:off x="2428875" y="3341688"/>
              <a:ext cx="1298575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35859" name="TextBox 32"/>
            <p:cNvSpPr txBox="1">
              <a:spLocks noChangeArrowheads="1"/>
            </p:cNvSpPr>
            <p:nvPr/>
          </p:nvSpPr>
          <p:spPr bwMode="auto">
            <a:xfrm>
              <a:off x="2378075" y="3349625"/>
              <a:ext cx="14160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A</a:t>
              </a:r>
              <a:r>
                <a:rPr lang="en-US" b="0" i="0" baseline="-25000">
                  <a:solidFill>
                    <a:srgbClr val="000000"/>
                  </a:solidFill>
                </a:rPr>
                <a:t>mode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p(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E,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|</a:t>
              </a:r>
              <a:r>
                <a:rPr lang="en-US" b="0" i="0">
                  <a:solidFill>
                    <a:srgbClr val="000000"/>
                  </a:solidFill>
                </a:rPr>
                <a:t>E,P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 b="0" i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580912" y="4267323"/>
              <a:ext cx="4648539" cy="2285877"/>
            </a:xfrm>
            <a:prstGeom prst="ellips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35861" name="Group 46"/>
            <p:cNvGrpSpPr>
              <a:grpSpLocks/>
            </p:cNvGrpSpPr>
            <p:nvPr/>
          </p:nvGrpSpPr>
          <p:grpSpPr bwMode="auto">
            <a:xfrm>
              <a:off x="6324600" y="3124200"/>
              <a:ext cx="1611054" cy="533400"/>
              <a:chOff x="7021326" y="3886200"/>
              <a:chExt cx="1611054" cy="533400"/>
            </a:xfrm>
          </p:grpSpPr>
          <p:sp useBgFill="1">
            <p:nvSpPr>
              <p:cNvPr id="35877" name="Rounded Rectangle 34"/>
              <p:cNvSpPr>
                <a:spLocks noChangeArrowheads="1"/>
              </p:cNvSpPr>
              <p:nvPr/>
            </p:nvSpPr>
            <p:spPr bwMode="auto">
              <a:xfrm>
                <a:off x="7086600" y="3886200"/>
                <a:ext cx="1469284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35878" name="TextBox 35"/>
              <p:cNvSpPr txBox="1">
                <a:spLocks noChangeArrowheads="1"/>
              </p:cNvSpPr>
              <p:nvPr/>
            </p:nvSpPr>
            <p:spPr bwMode="auto">
              <a:xfrm>
                <a:off x="7021326" y="3896920"/>
                <a:ext cx="1611054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38" name="Rounded Rectangle 37"/>
            <p:cNvSpPr/>
            <p:nvPr/>
          </p:nvSpPr>
          <p:spPr bwMode="auto">
            <a:xfrm>
              <a:off x="4646596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5864" name="TextBox 38"/>
            <p:cNvSpPr txBox="1">
              <a:spLocks noChangeArrowheads="1"/>
            </p:cNvSpPr>
            <p:nvPr/>
          </p:nvSpPr>
          <p:spPr bwMode="auto">
            <a:xfrm>
              <a:off x="4610178" y="4967288"/>
              <a:ext cx="792162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sample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</a:t>
              </a:r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 useBgFill="1">
          <p:nvSpPr>
            <p:cNvPr id="40" name="Rounded Rectangle 39"/>
            <p:cNvSpPr/>
            <p:nvPr/>
          </p:nvSpPr>
          <p:spPr bwMode="auto">
            <a:xfrm>
              <a:off x="5485168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5866" name="TextBox 40"/>
            <p:cNvSpPr txBox="1">
              <a:spLocks noChangeArrowheads="1"/>
            </p:cNvSpPr>
            <p:nvPr/>
          </p:nvSpPr>
          <p:spPr bwMode="auto">
            <a:xfrm>
              <a:off x="5511878" y="4949825"/>
              <a:ext cx="6667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evolve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>
          <p:nvSpPr>
            <p:cNvPr id="35867" name="TextBox 42"/>
            <p:cNvSpPr txBox="1">
              <a:spLocks noChangeArrowheads="1"/>
            </p:cNvSpPr>
            <p:nvPr/>
          </p:nvSpPr>
          <p:spPr bwMode="auto">
            <a:xfrm>
              <a:off x="4707742" y="4508908"/>
              <a:ext cx="1531558" cy="23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00664D"/>
                  </a:solidFill>
                </a:rPr>
                <a:t>loop – MC mini-steps</a:t>
              </a:r>
              <a:endParaRPr lang="en-US" sz="1100" b="0" baseline="-25000">
                <a:solidFill>
                  <a:srgbClr val="00664D"/>
                </a:solidFill>
              </a:endParaRPr>
            </a:p>
          </p:txBody>
        </p:sp>
        <p:sp>
          <p:nvSpPr>
            <p:cNvPr id="44" name="Arc 43"/>
            <p:cNvSpPr/>
            <p:nvPr/>
          </p:nvSpPr>
          <p:spPr bwMode="auto">
            <a:xfrm>
              <a:off x="4107931" y="5117816"/>
              <a:ext cx="3811424" cy="990358"/>
            </a:xfrm>
            <a:prstGeom prst="arc">
              <a:avLst>
                <a:gd name="adj1" fmla="val 21135144"/>
                <a:gd name="adj2" fmla="val 11324491"/>
              </a:avLst>
            </a:prstGeom>
            <a:noFill/>
            <a:ln w="190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5869" name="TextBox 44"/>
            <p:cNvSpPr txBox="1">
              <a:spLocks noChangeArrowheads="1"/>
            </p:cNvSpPr>
            <p:nvPr/>
          </p:nvSpPr>
          <p:spPr bwMode="auto">
            <a:xfrm>
              <a:off x="5221365" y="6091238"/>
              <a:ext cx="1438275" cy="232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660066"/>
                  </a:solidFill>
                </a:rPr>
                <a:t>loop – F</a:t>
              </a:r>
              <a:r>
                <a:rPr lang="en-US" sz="1100" b="0" baseline="-25000">
                  <a:solidFill>
                    <a:srgbClr val="660066"/>
                  </a:solidFill>
                </a:rPr>
                <a:t>nb</a:t>
              </a:r>
              <a:r>
                <a:rPr lang="en-US" sz="1100" b="0">
                  <a:solidFill>
                    <a:srgbClr val="660066"/>
                  </a:solidFill>
                </a:rPr>
                <a:t> particles</a:t>
              </a:r>
              <a:endParaRPr lang="en-US" sz="1100" b="0" baseline="-25000">
                <a:solidFill>
                  <a:srgbClr val="660066"/>
                </a:solidFill>
              </a:endParaRPr>
            </a:p>
          </p:txBody>
        </p:sp>
        <p:sp useBgFill="1">
          <p:nvSpPr>
            <p:cNvPr id="46" name="Rounded Rectangle 45"/>
            <p:cNvSpPr/>
            <p:nvPr/>
          </p:nvSpPr>
          <p:spPr bwMode="auto">
            <a:xfrm>
              <a:off x="6475148" y="4941219"/>
              <a:ext cx="940481" cy="621623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5871" name="TextBox 46"/>
            <p:cNvSpPr txBox="1">
              <a:spLocks noChangeArrowheads="1"/>
            </p:cNvSpPr>
            <p:nvPr/>
          </p:nvSpPr>
          <p:spPr bwMode="auto">
            <a:xfrm>
              <a:off x="6448503" y="4953000"/>
              <a:ext cx="993775" cy="53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</a:rPr>
                <a:t>diagnostics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(e.g. classify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orbit)</a:t>
              </a:r>
            </a:p>
          </p:txBody>
        </p:sp>
        <p:grpSp>
          <p:nvGrpSpPr>
            <p:cNvPr id="35872" name="Group 70"/>
            <p:cNvGrpSpPr>
              <a:grpSpLocks/>
            </p:cNvGrpSpPr>
            <p:nvPr/>
          </p:nvGrpSpPr>
          <p:grpSpPr bwMode="auto">
            <a:xfrm>
              <a:off x="4419484" y="1624013"/>
              <a:ext cx="1903528" cy="730408"/>
              <a:chOff x="4280374" y="1479156"/>
              <a:chExt cx="1903055" cy="730802"/>
            </a:xfrm>
          </p:grpSpPr>
          <p:sp useBgFill="1">
            <p:nvSpPr>
              <p:cNvPr id="68" name="Rounded Rectangle 67"/>
              <p:cNvSpPr/>
              <p:nvPr/>
            </p:nvSpPr>
            <p:spPr bwMode="auto">
              <a:xfrm>
                <a:off x="4280373" y="1479156"/>
                <a:ext cx="1893594" cy="730801"/>
              </a:xfrm>
              <a:prstGeom prst="roundRect">
                <a:avLst/>
              </a:prstGeom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76" name="TextBox 68"/>
              <p:cNvSpPr txBox="1">
                <a:spLocks noChangeArrowheads="1"/>
              </p:cNvSpPr>
              <p:nvPr/>
            </p:nvSpPr>
            <p:spPr bwMode="auto">
              <a:xfrm>
                <a:off x="4290720" y="1484805"/>
                <a:ext cx="1892709" cy="438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 dirty="0">
                    <a:solidFill>
                      <a:srgbClr val="000000"/>
                    </a:solidFill>
                  </a:rPr>
                  <a:t>re-compute sources, scattering, slowing </a:t>
                </a:r>
                <a:r>
                  <a:rPr lang="en-US" b="0" i="0" dirty="0" smtClean="0">
                    <a:solidFill>
                      <a:srgbClr val="000000"/>
                    </a:solidFill>
                  </a:rPr>
                  <a:t>down</a:t>
                </a:r>
                <a:endParaRPr lang="en-US" b="0" i="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/>
            <p:nvPr/>
          </p:nvCxnSpPr>
          <p:spPr bwMode="auto">
            <a:xfrm>
              <a:off x="6325195" y="1981447"/>
              <a:ext cx="532842" cy="141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3972536" y="1963080"/>
              <a:ext cx="436756" cy="1413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35844" name="Rectangle 48"/>
          <p:cNvSpPr>
            <a:spLocks noChangeArrowheads="1"/>
          </p:cNvSpPr>
          <p:nvPr/>
        </p:nvSpPr>
        <p:spPr bwMode="auto">
          <a:xfrm>
            <a:off x="1704975" y="2105025"/>
            <a:ext cx="1676400" cy="1809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49" name="TextBox 36"/>
          <p:cNvSpPr txBox="1">
            <a:spLocks noChangeArrowheads="1"/>
          </p:cNvSpPr>
          <p:nvPr/>
        </p:nvSpPr>
        <p:spPr bwMode="auto">
          <a:xfrm>
            <a:off x="4114800" y="6934200"/>
            <a:ext cx="327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D2DB9"/>
                </a:solidFill>
              </a:rPr>
              <a:t>add </a:t>
            </a:r>
            <a:r>
              <a:rPr lang="ja-JP" altLang="en-US" sz="1800" dirty="0">
                <a:solidFill>
                  <a:srgbClr val="2D2DB9"/>
                </a:solidFill>
              </a:rPr>
              <a:t>“</a:t>
            </a:r>
            <a:r>
              <a:rPr lang="en-US" altLang="ja-JP" sz="1800" dirty="0">
                <a:solidFill>
                  <a:srgbClr val="2D2DB9"/>
                </a:solidFill>
              </a:rPr>
              <a:t>kicks</a:t>
            </a:r>
            <a:r>
              <a:rPr lang="ja-JP" altLang="en-US" sz="1800" dirty="0">
                <a:solidFill>
                  <a:srgbClr val="2D2DB9"/>
                </a:solidFill>
              </a:rPr>
              <a:t>”</a:t>
            </a:r>
            <a:r>
              <a:rPr lang="en-US" altLang="ja-JP" sz="1800" dirty="0">
                <a:solidFill>
                  <a:srgbClr val="2D2DB9"/>
                </a:solidFill>
              </a:rPr>
              <a:t> to </a:t>
            </a:r>
            <a:r>
              <a:rPr lang="en-US" altLang="ja-JP" sz="1800" dirty="0" err="1">
                <a:solidFill>
                  <a:srgbClr val="2D2DB9"/>
                </a:solidFill>
              </a:rPr>
              <a:t>F</a:t>
            </a:r>
            <a:r>
              <a:rPr lang="en-US" altLang="ja-JP" sz="1800" baseline="-25000" dirty="0" err="1">
                <a:solidFill>
                  <a:srgbClr val="2D2DB9"/>
                </a:solidFill>
              </a:rPr>
              <a:t>nb</a:t>
            </a:r>
            <a:r>
              <a:rPr lang="en-US" altLang="ja-JP" sz="1800" dirty="0">
                <a:solidFill>
                  <a:srgbClr val="2D2DB9"/>
                </a:solidFill>
              </a:rPr>
              <a:t> variables</a:t>
            </a:r>
            <a:endParaRPr lang="en-US" sz="1800" baseline="-25000" dirty="0">
              <a:solidFill>
                <a:srgbClr val="2D2DB9"/>
              </a:solidFill>
            </a:endParaRPr>
          </a:p>
        </p:txBody>
      </p:sp>
      <p:sp>
        <p:nvSpPr>
          <p:cNvPr id="35845" name="Rectangle 46"/>
          <p:cNvSpPr>
            <a:spLocks noChangeArrowheads="1"/>
          </p:cNvSpPr>
          <p:nvPr/>
        </p:nvSpPr>
        <p:spPr bwMode="auto">
          <a:xfrm>
            <a:off x="0" y="2286000"/>
            <a:ext cx="9974263" cy="51054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Scheme to advance fast ion variables according to transport probability in NUBEAM module of TRANSP</a:t>
            </a:r>
          </a:p>
        </p:txBody>
      </p:sp>
      <p:sp>
        <p:nvSpPr>
          <p:cNvPr id="37890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40EA786-3F1E-A143-9552-5F518D94843D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11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37891" name="Group 54"/>
          <p:cNvGrpSpPr>
            <a:grpSpLocks/>
          </p:cNvGrpSpPr>
          <p:nvPr/>
        </p:nvGrpSpPr>
        <p:grpSpPr bwMode="auto">
          <a:xfrm>
            <a:off x="477838" y="1371600"/>
            <a:ext cx="8666162" cy="5931932"/>
            <a:chOff x="1100138" y="1624013"/>
            <a:chExt cx="7947502" cy="5279061"/>
          </a:xfrm>
        </p:grpSpPr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6782316" y="4038453"/>
              <a:ext cx="762901" cy="0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5368699" y="3398464"/>
              <a:ext cx="988524" cy="1413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4889918" y="2923748"/>
              <a:ext cx="967754" cy="1456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grpSp>
          <p:nvGrpSpPr>
            <p:cNvPr id="37895" name="Group 26"/>
            <p:cNvGrpSpPr>
              <a:grpSpLocks/>
            </p:cNvGrpSpPr>
            <p:nvPr/>
          </p:nvGrpSpPr>
          <p:grpSpPr bwMode="auto">
            <a:xfrm rot="10800000" flipH="1">
              <a:off x="3032797" y="2210317"/>
              <a:ext cx="536470" cy="3198532"/>
              <a:chOff x="212579" y="1830382"/>
              <a:chExt cx="537268" cy="3746249"/>
            </a:xfrm>
          </p:grpSpPr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216211" y="1830382"/>
                <a:ext cx="533636" cy="1655"/>
              </a:xfrm>
              <a:prstGeom prst="straightConnector1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10800000" flipH="1" flipV="1">
                <a:off x="212579" y="1841966"/>
                <a:ext cx="17496" cy="3734665"/>
              </a:xfrm>
              <a:prstGeom prst="line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2" name="Arc 41"/>
            <p:cNvSpPr/>
            <p:nvPr/>
          </p:nvSpPr>
          <p:spPr bwMode="auto">
            <a:xfrm rot="10800000">
              <a:off x="4851871" y="4737778"/>
              <a:ext cx="1142845" cy="990359"/>
            </a:xfrm>
            <a:prstGeom prst="arc">
              <a:avLst>
                <a:gd name="adj1" fmla="val 16200000"/>
                <a:gd name="adj2" fmla="val 14608711"/>
              </a:avLst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37897" name="Group 17"/>
            <p:cNvGrpSpPr>
              <a:grpSpLocks/>
            </p:cNvGrpSpPr>
            <p:nvPr/>
          </p:nvGrpSpPr>
          <p:grpSpPr bwMode="auto">
            <a:xfrm>
              <a:off x="2133662" y="1752600"/>
              <a:ext cx="1828910" cy="457200"/>
              <a:chOff x="1143062" y="1371600"/>
              <a:chExt cx="1828910" cy="457200"/>
            </a:xfrm>
          </p:grpSpPr>
          <p:sp>
            <p:nvSpPr>
              <p:cNvPr id="13" name="Snip Single Corner Rectangle 12"/>
              <p:cNvSpPr/>
              <p:nvPr/>
            </p:nvSpPr>
            <p:spPr bwMode="auto">
              <a:xfrm>
                <a:off x="1143194" y="1371576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929" name="TextBox 14"/>
              <p:cNvSpPr txBox="1">
                <a:spLocks noChangeArrowheads="1"/>
              </p:cNvSpPr>
              <p:nvPr/>
            </p:nvSpPr>
            <p:spPr bwMode="auto">
              <a:xfrm>
                <a:off x="1295400" y="1447800"/>
                <a:ext cx="1479861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</a:t>
                </a:r>
              </a:p>
            </p:txBody>
          </p:sp>
        </p:grpSp>
        <p:grpSp>
          <p:nvGrpSpPr>
            <p:cNvPr id="37898" name="Group 18"/>
            <p:cNvGrpSpPr>
              <a:grpSpLocks/>
            </p:cNvGrpSpPr>
            <p:nvPr/>
          </p:nvGrpSpPr>
          <p:grpSpPr bwMode="auto">
            <a:xfrm>
              <a:off x="6867871" y="1752600"/>
              <a:ext cx="1828910" cy="457200"/>
              <a:chOff x="1142791" y="5867400"/>
              <a:chExt cx="1828910" cy="457200"/>
            </a:xfrm>
          </p:grpSpPr>
          <p:sp>
            <p:nvSpPr>
              <p:cNvPr id="16" name="Snip Single Corner Rectangle 15"/>
              <p:cNvSpPr/>
              <p:nvPr/>
            </p:nvSpPr>
            <p:spPr bwMode="auto">
              <a:xfrm>
                <a:off x="1143149" y="5867376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927" name="TextBox 16"/>
              <p:cNvSpPr txBox="1">
                <a:spLocks noChangeArrowheads="1"/>
              </p:cNvSpPr>
              <p:nvPr/>
            </p:nvSpPr>
            <p:spPr bwMode="auto">
              <a:xfrm>
                <a:off x="1219200" y="5943600"/>
                <a:ext cx="1669936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k+1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>
              <a:off x="1100138" y="1980033"/>
              <a:ext cx="989980" cy="1413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8734632" y="1981447"/>
              <a:ext cx="313008" cy="141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 useBgFill="1">
          <p:nvSpPr>
            <p:cNvPr id="37901" name="Rounded Rectangle 24"/>
            <p:cNvSpPr>
              <a:spLocks noChangeArrowheads="1"/>
            </p:cNvSpPr>
            <p:nvPr/>
          </p:nvSpPr>
          <p:spPr bwMode="auto">
            <a:xfrm>
              <a:off x="2438400" y="2566988"/>
              <a:ext cx="1219200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37902" name="TextBox 26"/>
            <p:cNvSpPr txBox="1">
              <a:spLocks noChangeArrowheads="1"/>
            </p:cNvSpPr>
            <p:nvPr/>
          </p:nvSpPr>
          <p:spPr bwMode="auto">
            <a:xfrm>
              <a:off x="2438400" y="2592388"/>
              <a:ext cx="120650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Plasma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State, F</a:t>
              </a:r>
              <a:r>
                <a:rPr lang="en-US" b="0" i="0" baseline="-25000">
                  <a:solidFill>
                    <a:srgbClr val="000000"/>
                  </a:solidFill>
                </a:rPr>
                <a:t>nb</a:t>
              </a:r>
              <a:r>
                <a:rPr lang="en-US" b="0" i="0">
                  <a:solidFill>
                    <a:srgbClr val="000000"/>
                  </a:solidFill>
                </a:rPr>
                <a:t> info</a:t>
              </a:r>
            </a:p>
          </p:txBody>
        </p:sp>
        <p:grpSp>
          <p:nvGrpSpPr>
            <p:cNvPr id="37903" name="Group 47"/>
            <p:cNvGrpSpPr>
              <a:grpSpLocks/>
            </p:cNvGrpSpPr>
            <p:nvPr/>
          </p:nvGrpSpPr>
          <p:grpSpPr bwMode="auto">
            <a:xfrm>
              <a:off x="2185320" y="4124879"/>
              <a:ext cx="1741082" cy="533400"/>
              <a:chOff x="1301160" y="3896279"/>
              <a:chExt cx="1741082" cy="533400"/>
            </a:xfrm>
          </p:grpSpPr>
          <p:sp useBgFill="1">
            <p:nvSpPr>
              <p:cNvPr id="37924" name="Rounded Rectangle 27"/>
              <p:cNvSpPr>
                <a:spLocks noChangeArrowheads="1"/>
              </p:cNvSpPr>
              <p:nvPr/>
            </p:nvSpPr>
            <p:spPr bwMode="auto">
              <a:xfrm>
                <a:off x="1401840" y="3896279"/>
                <a:ext cx="1544160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37925" name="TextBox 28"/>
              <p:cNvSpPr txBox="1">
                <a:spLocks noChangeArrowheads="1"/>
              </p:cNvSpPr>
              <p:nvPr/>
            </p:nvSpPr>
            <p:spPr bwMode="auto">
              <a:xfrm>
                <a:off x="1301160" y="3902075"/>
                <a:ext cx="1741082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37904" name="Rounded Rectangle 31"/>
            <p:cNvSpPr>
              <a:spLocks noChangeArrowheads="1"/>
            </p:cNvSpPr>
            <p:nvPr/>
          </p:nvSpPr>
          <p:spPr bwMode="auto">
            <a:xfrm>
              <a:off x="2428875" y="3341688"/>
              <a:ext cx="1298575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37905" name="TextBox 32"/>
            <p:cNvSpPr txBox="1">
              <a:spLocks noChangeArrowheads="1"/>
            </p:cNvSpPr>
            <p:nvPr/>
          </p:nvSpPr>
          <p:spPr bwMode="auto">
            <a:xfrm>
              <a:off x="2378075" y="3349625"/>
              <a:ext cx="14160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A</a:t>
              </a:r>
              <a:r>
                <a:rPr lang="en-US" b="0" i="0" baseline="-25000">
                  <a:solidFill>
                    <a:srgbClr val="000000"/>
                  </a:solidFill>
                </a:rPr>
                <a:t>mode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p(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E,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|</a:t>
              </a:r>
              <a:r>
                <a:rPr lang="en-US" b="0" i="0">
                  <a:solidFill>
                    <a:srgbClr val="000000"/>
                  </a:solidFill>
                </a:rPr>
                <a:t>E,P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 b="0" i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580912" y="4267323"/>
              <a:ext cx="4648539" cy="2285877"/>
            </a:xfrm>
            <a:prstGeom prst="ellips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37907" name="Group 46"/>
            <p:cNvGrpSpPr>
              <a:grpSpLocks/>
            </p:cNvGrpSpPr>
            <p:nvPr/>
          </p:nvGrpSpPr>
          <p:grpSpPr bwMode="auto">
            <a:xfrm>
              <a:off x="6324600" y="3124200"/>
              <a:ext cx="1611054" cy="533400"/>
              <a:chOff x="7021326" y="3886200"/>
              <a:chExt cx="1611054" cy="533400"/>
            </a:xfrm>
          </p:grpSpPr>
          <p:sp useBgFill="1">
            <p:nvSpPr>
              <p:cNvPr id="37922" name="Rounded Rectangle 34"/>
              <p:cNvSpPr>
                <a:spLocks noChangeArrowheads="1"/>
              </p:cNvSpPr>
              <p:nvPr/>
            </p:nvSpPr>
            <p:spPr bwMode="auto">
              <a:xfrm>
                <a:off x="7086600" y="3886200"/>
                <a:ext cx="1469284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37923" name="TextBox 35"/>
              <p:cNvSpPr txBox="1">
                <a:spLocks noChangeArrowheads="1"/>
              </p:cNvSpPr>
              <p:nvPr/>
            </p:nvSpPr>
            <p:spPr bwMode="auto">
              <a:xfrm>
                <a:off x="7021326" y="3896920"/>
                <a:ext cx="1611054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7908" name="TextBox 36"/>
            <p:cNvSpPr txBox="1">
              <a:spLocks noChangeArrowheads="1"/>
            </p:cNvSpPr>
            <p:nvPr/>
          </p:nvSpPr>
          <p:spPr bwMode="auto">
            <a:xfrm>
              <a:off x="4435497" y="6574391"/>
              <a:ext cx="3004881" cy="328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2D2DB9"/>
                  </a:solidFill>
                </a:rPr>
                <a:t>add </a:t>
              </a:r>
              <a:r>
                <a:rPr lang="ja-JP" altLang="en-US" sz="1800" dirty="0">
                  <a:solidFill>
                    <a:srgbClr val="2D2DB9"/>
                  </a:solidFill>
                </a:rPr>
                <a:t>“</a:t>
              </a:r>
              <a:r>
                <a:rPr lang="en-US" altLang="ja-JP" sz="1800" dirty="0">
                  <a:solidFill>
                    <a:srgbClr val="2D2DB9"/>
                  </a:solidFill>
                </a:rPr>
                <a:t>kicks</a:t>
              </a:r>
              <a:r>
                <a:rPr lang="ja-JP" altLang="en-US" sz="1800" dirty="0">
                  <a:solidFill>
                    <a:srgbClr val="2D2DB9"/>
                  </a:solidFill>
                </a:rPr>
                <a:t>”</a:t>
              </a:r>
              <a:r>
                <a:rPr lang="en-US" altLang="ja-JP" sz="1800" dirty="0">
                  <a:solidFill>
                    <a:srgbClr val="2D2DB9"/>
                  </a:solidFill>
                </a:rPr>
                <a:t> to </a:t>
              </a:r>
              <a:r>
                <a:rPr lang="en-US" altLang="ja-JP" sz="1800" dirty="0" err="1">
                  <a:solidFill>
                    <a:srgbClr val="2D2DB9"/>
                  </a:solidFill>
                </a:rPr>
                <a:t>F</a:t>
              </a:r>
              <a:r>
                <a:rPr lang="en-US" altLang="ja-JP" sz="1800" baseline="-25000" dirty="0" err="1">
                  <a:solidFill>
                    <a:srgbClr val="2D2DB9"/>
                  </a:solidFill>
                </a:rPr>
                <a:t>nb</a:t>
              </a:r>
              <a:r>
                <a:rPr lang="en-US" altLang="ja-JP" sz="1800" dirty="0">
                  <a:solidFill>
                    <a:srgbClr val="2D2DB9"/>
                  </a:solidFill>
                </a:rPr>
                <a:t> variables</a:t>
              </a:r>
              <a:endParaRPr lang="en-US" sz="1800" baseline="-25000" dirty="0">
                <a:solidFill>
                  <a:srgbClr val="2D2DB9"/>
                </a:solidFill>
              </a:endParaRPr>
            </a:p>
          </p:txBody>
        </p:sp>
        <p:sp useBgFill="1">
          <p:nvSpPr>
            <p:cNvPr id="38" name="Rounded Rectangle 37"/>
            <p:cNvSpPr/>
            <p:nvPr/>
          </p:nvSpPr>
          <p:spPr bwMode="auto">
            <a:xfrm>
              <a:off x="4646596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7910" name="TextBox 38"/>
            <p:cNvSpPr txBox="1">
              <a:spLocks noChangeArrowheads="1"/>
            </p:cNvSpPr>
            <p:nvPr/>
          </p:nvSpPr>
          <p:spPr bwMode="auto">
            <a:xfrm>
              <a:off x="4610178" y="4967288"/>
              <a:ext cx="792162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sample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</a:t>
              </a:r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 useBgFill="1">
          <p:nvSpPr>
            <p:cNvPr id="40" name="Rounded Rectangle 39"/>
            <p:cNvSpPr/>
            <p:nvPr/>
          </p:nvSpPr>
          <p:spPr bwMode="auto">
            <a:xfrm>
              <a:off x="5485168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7912" name="TextBox 40"/>
            <p:cNvSpPr txBox="1">
              <a:spLocks noChangeArrowheads="1"/>
            </p:cNvSpPr>
            <p:nvPr/>
          </p:nvSpPr>
          <p:spPr bwMode="auto">
            <a:xfrm>
              <a:off x="5511878" y="4949825"/>
              <a:ext cx="6667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evolve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>
          <p:nvSpPr>
            <p:cNvPr id="37913" name="TextBox 42"/>
            <p:cNvSpPr txBox="1">
              <a:spLocks noChangeArrowheads="1"/>
            </p:cNvSpPr>
            <p:nvPr/>
          </p:nvSpPr>
          <p:spPr bwMode="auto">
            <a:xfrm>
              <a:off x="4707742" y="4508908"/>
              <a:ext cx="1531558" cy="23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00664D"/>
                  </a:solidFill>
                </a:rPr>
                <a:t>loop – MC mini-steps</a:t>
              </a:r>
              <a:endParaRPr lang="en-US" sz="1100" b="0" baseline="-25000">
                <a:solidFill>
                  <a:srgbClr val="00664D"/>
                </a:solidFill>
              </a:endParaRPr>
            </a:p>
          </p:txBody>
        </p:sp>
        <p:sp>
          <p:nvSpPr>
            <p:cNvPr id="44" name="Arc 43"/>
            <p:cNvSpPr/>
            <p:nvPr/>
          </p:nvSpPr>
          <p:spPr bwMode="auto">
            <a:xfrm>
              <a:off x="4107931" y="5117816"/>
              <a:ext cx="3811424" cy="990358"/>
            </a:xfrm>
            <a:prstGeom prst="arc">
              <a:avLst>
                <a:gd name="adj1" fmla="val 21135144"/>
                <a:gd name="adj2" fmla="val 11324491"/>
              </a:avLst>
            </a:prstGeom>
            <a:noFill/>
            <a:ln w="190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7915" name="TextBox 44"/>
            <p:cNvSpPr txBox="1">
              <a:spLocks noChangeArrowheads="1"/>
            </p:cNvSpPr>
            <p:nvPr/>
          </p:nvSpPr>
          <p:spPr bwMode="auto">
            <a:xfrm>
              <a:off x="5221365" y="6091238"/>
              <a:ext cx="1438275" cy="232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660066"/>
                  </a:solidFill>
                </a:rPr>
                <a:t>loop – F</a:t>
              </a:r>
              <a:r>
                <a:rPr lang="en-US" sz="1100" b="0" baseline="-25000">
                  <a:solidFill>
                    <a:srgbClr val="660066"/>
                  </a:solidFill>
                </a:rPr>
                <a:t>nb</a:t>
              </a:r>
              <a:r>
                <a:rPr lang="en-US" sz="1100" b="0">
                  <a:solidFill>
                    <a:srgbClr val="660066"/>
                  </a:solidFill>
                </a:rPr>
                <a:t> particles</a:t>
              </a:r>
              <a:endParaRPr lang="en-US" sz="1100" b="0" baseline="-25000">
                <a:solidFill>
                  <a:srgbClr val="660066"/>
                </a:solidFill>
              </a:endParaRPr>
            </a:p>
          </p:txBody>
        </p:sp>
        <p:sp useBgFill="1">
          <p:nvSpPr>
            <p:cNvPr id="46" name="Rounded Rectangle 45"/>
            <p:cNvSpPr/>
            <p:nvPr/>
          </p:nvSpPr>
          <p:spPr bwMode="auto">
            <a:xfrm>
              <a:off x="6475148" y="4941219"/>
              <a:ext cx="940481" cy="621623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7917" name="TextBox 46"/>
            <p:cNvSpPr txBox="1">
              <a:spLocks noChangeArrowheads="1"/>
            </p:cNvSpPr>
            <p:nvPr/>
          </p:nvSpPr>
          <p:spPr bwMode="auto">
            <a:xfrm>
              <a:off x="6448503" y="4953000"/>
              <a:ext cx="993775" cy="53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</a:rPr>
                <a:t>diagnostics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(e.g. classify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orbit)</a:t>
              </a:r>
            </a:p>
          </p:txBody>
        </p:sp>
        <p:grpSp>
          <p:nvGrpSpPr>
            <p:cNvPr id="37918" name="Group 70"/>
            <p:cNvGrpSpPr>
              <a:grpSpLocks/>
            </p:cNvGrpSpPr>
            <p:nvPr/>
          </p:nvGrpSpPr>
          <p:grpSpPr bwMode="auto">
            <a:xfrm>
              <a:off x="4419799" y="1624013"/>
              <a:ext cx="1903213" cy="730250"/>
              <a:chOff x="4280689" y="1479156"/>
              <a:chExt cx="1902740" cy="730644"/>
            </a:xfrm>
          </p:grpSpPr>
          <p:sp useBgFill="1">
            <p:nvSpPr>
              <p:cNvPr id="68" name="Rounded Rectangle 67"/>
              <p:cNvSpPr/>
              <p:nvPr/>
            </p:nvSpPr>
            <p:spPr bwMode="auto">
              <a:xfrm>
                <a:off x="4280374" y="1479156"/>
                <a:ext cx="1893594" cy="730802"/>
              </a:xfrm>
              <a:prstGeom prst="roundRect">
                <a:avLst/>
              </a:prstGeom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921" name="TextBox 68"/>
              <p:cNvSpPr txBox="1">
                <a:spLocks noChangeArrowheads="1"/>
              </p:cNvSpPr>
              <p:nvPr/>
            </p:nvSpPr>
            <p:spPr bwMode="auto">
              <a:xfrm>
                <a:off x="4290720" y="1484805"/>
                <a:ext cx="1892709" cy="61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 dirty="0">
                    <a:solidFill>
                      <a:srgbClr val="000000"/>
                    </a:solidFill>
                  </a:rPr>
                  <a:t>re-compute sources, scattering, slowing </a:t>
                </a:r>
                <a:r>
                  <a:rPr lang="en-US" b="0" i="0" dirty="0" smtClean="0">
                    <a:solidFill>
                      <a:srgbClr val="000000"/>
                    </a:solidFill>
                  </a:rPr>
                  <a:t>down,</a:t>
                </a:r>
              </a:p>
              <a:p>
                <a:pPr algn="ctr" eaLnBrk="1" hangingPunct="1"/>
                <a:r>
                  <a:rPr lang="en-US" b="0" i="0" dirty="0" err="1" smtClean="0">
                    <a:solidFill>
                      <a:srgbClr val="000000"/>
                    </a:solidFill>
                  </a:rPr>
                  <a:t>E,P</a:t>
                </a:r>
                <a:r>
                  <a:rPr lang="en-US" b="0" i="0" baseline="-25000" dirty="0" err="1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z</a:t>
                </a:r>
                <a:r>
                  <a:rPr lang="en-US" b="0" i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ja-JP" altLang="en-US" b="0" i="0" dirty="0">
                    <a:solidFill>
                      <a:srgbClr val="000000"/>
                    </a:solidFill>
                  </a:rPr>
                  <a:t>“</a:t>
                </a:r>
                <a:r>
                  <a:rPr lang="en-US" altLang="ja-JP" b="0" i="0" dirty="0">
                    <a:solidFill>
                      <a:srgbClr val="000000"/>
                    </a:solidFill>
                  </a:rPr>
                  <a:t>kicks</a:t>
                </a:r>
                <a:r>
                  <a:rPr lang="ja-JP" altLang="en-US" b="0" i="0" dirty="0">
                    <a:solidFill>
                      <a:srgbClr val="000000"/>
                    </a:solidFill>
                  </a:rPr>
                  <a:t>”</a:t>
                </a:r>
                <a:endParaRPr lang="en-US" b="0" i="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/>
            <p:nvPr/>
          </p:nvCxnSpPr>
          <p:spPr bwMode="auto">
            <a:xfrm>
              <a:off x="6325195" y="1981447"/>
              <a:ext cx="532842" cy="141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Outline</a:t>
            </a:r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F7159BF-814C-DA4F-A5A7-8E19BDA3C04E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12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97218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New 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‘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kick model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’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: basic ideas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Geneva" charset="0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Verification against full ORBIT simulations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Geneva" charset="0"/>
              <a:cs typeface="Geneva" charset="-128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Example from NSTX case </a:t>
            </a:r>
            <a:r>
              <a:rPr kumimoji="0" lang="en-US" sz="3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w</a:t>
            </a: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/ TAE avalanche</a:t>
            </a:r>
          </a:p>
          <a:p>
            <a:pPr marL="827088" marR="0" lvl="1" indent="-317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Geneva" charset="0"/>
              <a:cs typeface="Geneva" charset="0"/>
            </a:endParaRPr>
          </a:p>
          <a:p>
            <a:pPr marL="381000" lvl="0" indent="-381000" eaLnBrk="0" hangingPunct="0">
              <a:spcBef>
                <a:spcPct val="20000"/>
              </a:spcBef>
              <a:buClr>
                <a:srgbClr val="010000"/>
              </a:buClr>
              <a:buFontTx/>
              <a:buChar char="•"/>
              <a:defRPr/>
            </a:pPr>
            <a:r>
              <a:rPr lang="en-US" sz="3100" b="0" i="0" kern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Summary</a:t>
            </a:r>
            <a:endParaRPr lang="en-US" sz="3100" b="0" i="0" kern="0" dirty="0">
              <a:solidFill>
                <a:schemeClr val="tx1"/>
              </a:solidFill>
              <a:latin typeface="Arial" charset="0"/>
              <a:cs typeface="Geneva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657600"/>
            <a:ext cx="9974263" cy="29718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4137" y="1295400"/>
            <a:ext cx="9974263" cy="10668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charset="0"/>
                <a:cs typeface="Geneva" charset="0"/>
              </a:rPr>
              <a:t>Experimental scenario for initial </a:t>
            </a:r>
            <a:r>
              <a:rPr lang="en-US" sz="3200" dirty="0" smtClean="0">
                <a:latin typeface="Arial" charset="0"/>
                <a:cs typeface="Geneva" charset="0"/>
              </a:rPr>
              <a:t>verification</a:t>
            </a:r>
            <a:r>
              <a:rPr lang="en-US" sz="3200" dirty="0">
                <a:latin typeface="Arial" charset="0"/>
                <a:cs typeface="Geneva" charset="0"/>
              </a:rPr>
              <a:t>:</a:t>
            </a:r>
            <a:br>
              <a:rPr lang="en-US" sz="3200" dirty="0">
                <a:latin typeface="Arial" charset="0"/>
                <a:cs typeface="Geneva" charset="0"/>
              </a:rPr>
            </a:br>
            <a:r>
              <a:rPr lang="en-US" sz="3200" dirty="0">
                <a:latin typeface="Arial" charset="0"/>
                <a:cs typeface="Geneva" charset="0"/>
              </a:rPr>
              <a:t>NSTX H-mode plasma with bursts of TAE activity</a:t>
            </a:r>
          </a:p>
        </p:txBody>
      </p:sp>
      <p:sp>
        <p:nvSpPr>
          <p:cNvPr id="4608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F9272C3-201F-1548-AB76-B88C404C97F3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13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6083" name="Picture 13" descr="scenario_139048_E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5143500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6084" name="TextBox 14"/>
          <p:cNvSpPr txBox="1">
            <a:spLocks noChangeArrowheads="1"/>
          </p:cNvSpPr>
          <p:nvPr/>
        </p:nvSpPr>
        <p:spPr bwMode="auto">
          <a:xfrm>
            <a:off x="685800" y="1677988"/>
            <a:ext cx="4295775" cy="37941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/>
              <a:t>E. Fredrickson et al., </a:t>
            </a:r>
            <a:r>
              <a:rPr lang="en-US" sz="1800" b="0" dirty="0" err="1"/>
              <a:t>Nucl</a:t>
            </a:r>
            <a:r>
              <a:rPr lang="en-US" sz="1800" b="0" dirty="0"/>
              <a:t>. Fusion 2013</a:t>
            </a:r>
          </a:p>
        </p:txBody>
      </p:sp>
      <p:grpSp>
        <p:nvGrpSpPr>
          <p:cNvPr id="46085" name="Group 12"/>
          <p:cNvGrpSpPr>
            <a:grpSpLocks/>
          </p:cNvGrpSpPr>
          <p:nvPr/>
        </p:nvGrpSpPr>
        <p:grpSpPr bwMode="auto">
          <a:xfrm>
            <a:off x="5233988" y="2293938"/>
            <a:ext cx="4691062" cy="4787900"/>
            <a:chOff x="4757738" y="1914525"/>
            <a:chExt cx="4265612" cy="4224338"/>
          </a:xfrm>
        </p:grpSpPr>
        <p:grpSp>
          <p:nvGrpSpPr>
            <p:cNvPr id="46086" name="Group 20"/>
            <p:cNvGrpSpPr>
              <a:grpSpLocks/>
            </p:cNvGrpSpPr>
            <p:nvPr/>
          </p:nvGrpSpPr>
          <p:grpSpPr bwMode="auto">
            <a:xfrm>
              <a:off x="4757738" y="1914525"/>
              <a:ext cx="4265612" cy="4224338"/>
              <a:chOff x="4724400" y="2176555"/>
              <a:chExt cx="4264925" cy="4224245"/>
            </a:xfrm>
          </p:grpSpPr>
          <p:grpSp>
            <p:nvGrpSpPr>
              <p:cNvPr id="46088" name="Group 17"/>
              <p:cNvGrpSpPr>
                <a:grpSpLocks/>
              </p:cNvGrpSpPr>
              <p:nvPr/>
            </p:nvGrpSpPr>
            <p:grpSpPr bwMode="auto">
              <a:xfrm>
                <a:off x="4724400" y="2209800"/>
                <a:ext cx="4264925" cy="4191000"/>
                <a:chOff x="4724400" y="2209800"/>
                <a:chExt cx="4264925" cy="4191000"/>
              </a:xfrm>
            </p:grpSpPr>
            <p:pic>
              <p:nvPicPr>
                <p:cNvPr id="46091" name="Picture 15" descr="spec_139048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2286000"/>
                  <a:ext cx="4264925" cy="411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 useBgFill="1">
              <p:nvSpPr>
                <p:cNvPr id="46092" name="Rectangle 16"/>
                <p:cNvSpPr>
                  <a:spLocks noChangeArrowheads="1"/>
                </p:cNvSpPr>
                <p:nvPr/>
              </p:nvSpPr>
              <p:spPr bwMode="auto">
                <a:xfrm>
                  <a:off x="6248400" y="2209800"/>
                  <a:ext cx="1600200" cy="304800"/>
                </a:xfrm>
                <a:prstGeom prst="rect">
                  <a:avLst/>
                </a:prstGeom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20000"/>
                    </a:spcBef>
                    <a:buFontTx/>
                    <a:buChar char="•"/>
                  </a:pPr>
                  <a:endParaRPr lang="en-US"/>
                </a:p>
              </p:txBody>
            </p:sp>
          </p:grpSp>
          <p:sp>
            <p:nvSpPr>
              <p:cNvPr id="46089" name="TextBox 18"/>
              <p:cNvSpPr txBox="1">
                <a:spLocks noChangeArrowheads="1"/>
              </p:cNvSpPr>
              <p:nvPr/>
            </p:nvSpPr>
            <p:spPr bwMode="auto">
              <a:xfrm>
                <a:off x="6169139" y="2176555"/>
                <a:ext cx="1921991" cy="35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 i="0">
                    <a:solidFill>
                      <a:srgbClr val="FF3300"/>
                    </a:solidFill>
                  </a:rPr>
                  <a:t>TAE Avalanches:</a:t>
                </a:r>
              </a:p>
            </p:txBody>
          </p:sp>
          <p:sp>
            <p:nvSpPr>
              <p:cNvPr id="46090" name="Up Arrow 19"/>
              <p:cNvSpPr>
                <a:spLocks noChangeArrowheads="1"/>
              </p:cNvSpPr>
              <p:nvPr/>
            </p:nvSpPr>
            <p:spPr bwMode="auto">
              <a:xfrm rot="2467276">
                <a:off x="6553200" y="4173785"/>
                <a:ext cx="228600" cy="533400"/>
              </a:xfrm>
              <a:prstGeom prst="upArrow">
                <a:avLst>
                  <a:gd name="adj1" fmla="val 50000"/>
                  <a:gd name="adj2" fmla="val 50005"/>
                </a:avLst>
              </a:prstGeom>
              <a:solidFill>
                <a:srgbClr val="FF3300"/>
              </a:solidFill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</p:grpSp>
        <p:sp>
          <p:nvSpPr>
            <p:cNvPr id="46087" name="TextBox 11"/>
            <p:cNvSpPr txBox="1">
              <a:spLocks noChangeArrowheads="1"/>
            </p:cNvSpPr>
            <p:nvPr/>
          </p:nvSpPr>
          <p:spPr bwMode="auto">
            <a:xfrm>
              <a:off x="5465352" y="4038600"/>
              <a:ext cx="1066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0000"/>
                  </a:solidFill>
                </a:rPr>
                <a:t>Focus on this event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cs typeface="Geneva" charset="0"/>
              </a:rPr>
              <a:t>Evolve </a:t>
            </a:r>
            <a:r>
              <a:rPr lang="en-US" sz="3200" dirty="0" err="1">
                <a:latin typeface="Arial" charset="0"/>
                <a:cs typeface="Geneva" charset="0"/>
              </a:rPr>
              <a:t>F</a:t>
            </a:r>
            <a:r>
              <a:rPr lang="en-US" sz="3200" baseline="-25000" dirty="0" err="1">
                <a:latin typeface="Arial" charset="0"/>
                <a:cs typeface="Geneva" charset="0"/>
              </a:rPr>
              <a:t>nb</a:t>
            </a:r>
            <a:r>
              <a:rPr lang="en-US" sz="3200" dirty="0">
                <a:latin typeface="Arial" charset="0"/>
                <a:cs typeface="Geneva" charset="0"/>
              </a:rPr>
              <a:t> from NUBEAM assuming fixed background, compare with ORBIT</a:t>
            </a:r>
          </a:p>
        </p:txBody>
      </p:sp>
      <p:sp>
        <p:nvSpPr>
          <p:cNvPr id="48130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AD0FC89-6B37-FF45-BC08-D5089582CD00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14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48131" name="Group 4"/>
          <p:cNvGrpSpPr>
            <a:grpSpLocks/>
          </p:cNvGrpSpPr>
          <p:nvPr/>
        </p:nvGrpSpPr>
        <p:grpSpPr bwMode="auto">
          <a:xfrm>
            <a:off x="228600" y="1524000"/>
            <a:ext cx="9502775" cy="2568575"/>
            <a:chOff x="178960" y="2805142"/>
            <a:chExt cx="9502575" cy="2568834"/>
          </a:xfrm>
        </p:grpSpPr>
        <p:cxnSp>
          <p:nvCxnSpPr>
            <p:cNvPr id="74" name="Straight Connector 73"/>
            <p:cNvCxnSpPr/>
            <p:nvPr/>
          </p:nvCxnSpPr>
          <p:spPr bwMode="auto">
            <a:xfrm flipH="1">
              <a:off x="1882312" y="3657715"/>
              <a:ext cx="555613" cy="0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2" name="Arc 41"/>
            <p:cNvSpPr/>
            <p:nvPr/>
          </p:nvSpPr>
          <p:spPr bwMode="auto">
            <a:xfrm rot="10800000">
              <a:off x="3730123" y="3333833"/>
              <a:ext cx="1246161" cy="1112950"/>
            </a:xfrm>
            <a:prstGeom prst="arc">
              <a:avLst>
                <a:gd name="adj1" fmla="val 16200000"/>
                <a:gd name="adj2" fmla="val 14608711"/>
              </a:avLst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48134" name="Group 47"/>
            <p:cNvGrpSpPr>
              <a:grpSpLocks/>
            </p:cNvGrpSpPr>
            <p:nvPr/>
          </p:nvGrpSpPr>
          <p:grpSpPr bwMode="auto">
            <a:xfrm>
              <a:off x="178960" y="4223931"/>
              <a:ext cx="1898521" cy="599366"/>
              <a:chOff x="1301160" y="3896279"/>
              <a:chExt cx="1741082" cy="533400"/>
            </a:xfrm>
          </p:grpSpPr>
          <p:sp useBgFill="1">
            <p:nvSpPr>
              <p:cNvPr id="48153" name="Rounded Rectangle 27"/>
              <p:cNvSpPr>
                <a:spLocks noChangeArrowheads="1"/>
              </p:cNvSpPr>
              <p:nvPr/>
            </p:nvSpPr>
            <p:spPr bwMode="auto">
              <a:xfrm>
                <a:off x="1401840" y="3896279"/>
                <a:ext cx="1544160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48154" name="TextBox 28"/>
              <p:cNvSpPr txBox="1">
                <a:spLocks noChangeArrowheads="1"/>
              </p:cNvSpPr>
              <p:nvPr/>
            </p:nvSpPr>
            <p:spPr bwMode="auto">
              <a:xfrm>
                <a:off x="1301160" y="3902075"/>
                <a:ext cx="1741082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 from NUBEAM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48135" name="Rounded Rectangle 31"/>
            <p:cNvSpPr>
              <a:spLocks noChangeArrowheads="1"/>
            </p:cNvSpPr>
            <p:nvPr/>
          </p:nvSpPr>
          <p:spPr bwMode="auto">
            <a:xfrm>
              <a:off x="444538" y="3343882"/>
              <a:ext cx="1416000" cy="599366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48136" name="TextBox 32"/>
            <p:cNvSpPr txBox="1">
              <a:spLocks noChangeArrowheads="1"/>
            </p:cNvSpPr>
            <p:nvPr/>
          </p:nvSpPr>
          <p:spPr bwMode="auto">
            <a:xfrm>
              <a:off x="389145" y="3352800"/>
              <a:ext cx="1544098" cy="49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A</a:t>
              </a:r>
              <a:r>
                <a:rPr lang="en-US" b="0" i="0" baseline="-25000">
                  <a:solidFill>
                    <a:srgbClr val="000000"/>
                  </a:solidFill>
                </a:rPr>
                <a:t>mode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p(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E,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|</a:t>
              </a:r>
              <a:r>
                <a:rPr lang="en-US" b="0" i="0">
                  <a:solidFill>
                    <a:srgbClr val="000000"/>
                  </a:solidFill>
                </a:rPr>
                <a:t>E,P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 b="0" i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344264" y="2805142"/>
              <a:ext cx="5068781" cy="2568834"/>
            </a:xfrm>
            <a:prstGeom prst="ellips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48138" name="Group 46"/>
            <p:cNvGrpSpPr>
              <a:grpSpLocks/>
            </p:cNvGrpSpPr>
            <p:nvPr/>
          </p:nvGrpSpPr>
          <p:grpSpPr bwMode="auto">
            <a:xfrm>
              <a:off x="7924800" y="3810000"/>
              <a:ext cx="1756735" cy="599366"/>
              <a:chOff x="7021326" y="3886200"/>
              <a:chExt cx="1611054" cy="533400"/>
            </a:xfrm>
          </p:grpSpPr>
          <p:sp useBgFill="1">
            <p:nvSpPr>
              <p:cNvPr id="48151" name="Rounded Rectangle 34"/>
              <p:cNvSpPr>
                <a:spLocks noChangeArrowheads="1"/>
              </p:cNvSpPr>
              <p:nvPr/>
            </p:nvSpPr>
            <p:spPr bwMode="auto">
              <a:xfrm>
                <a:off x="7086600" y="3886200"/>
                <a:ext cx="1469284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48152" name="TextBox 35"/>
              <p:cNvSpPr txBox="1">
                <a:spLocks noChangeArrowheads="1"/>
              </p:cNvSpPr>
              <p:nvPr/>
            </p:nvSpPr>
            <p:spPr bwMode="auto">
              <a:xfrm>
                <a:off x="7021326" y="3896920"/>
                <a:ext cx="1611054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38" name="Rounded Rectangle 37"/>
            <p:cNvSpPr/>
            <p:nvPr/>
          </p:nvSpPr>
          <p:spPr bwMode="auto">
            <a:xfrm>
              <a:off x="3506290" y="3648189"/>
              <a:ext cx="766747" cy="523928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48141" name="TextBox 38"/>
            <p:cNvSpPr txBox="1">
              <a:spLocks noChangeArrowheads="1"/>
            </p:cNvSpPr>
            <p:nvPr/>
          </p:nvSpPr>
          <p:spPr bwMode="auto">
            <a:xfrm>
              <a:off x="3467077" y="3591932"/>
              <a:ext cx="863794" cy="49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sample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</a:t>
              </a:r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 useBgFill="1">
          <p:nvSpPr>
            <p:cNvPr id="40" name="Rounded Rectangle 39"/>
            <p:cNvSpPr/>
            <p:nvPr/>
          </p:nvSpPr>
          <p:spPr bwMode="auto">
            <a:xfrm>
              <a:off x="4420671" y="3648189"/>
              <a:ext cx="766747" cy="523928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48143" name="TextBox 40"/>
            <p:cNvSpPr txBox="1">
              <a:spLocks noChangeArrowheads="1"/>
            </p:cNvSpPr>
            <p:nvPr/>
          </p:nvSpPr>
          <p:spPr bwMode="auto">
            <a:xfrm>
              <a:off x="4450314" y="3572309"/>
              <a:ext cx="727041" cy="49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evolve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>
          <p:nvSpPr>
            <p:cNvPr id="48144" name="TextBox 42"/>
            <p:cNvSpPr txBox="1">
              <a:spLocks noChangeArrowheads="1"/>
            </p:cNvSpPr>
            <p:nvPr/>
          </p:nvSpPr>
          <p:spPr bwMode="auto">
            <a:xfrm>
              <a:off x="3573463" y="3076863"/>
              <a:ext cx="1670051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00664D"/>
                  </a:solidFill>
                </a:rPr>
                <a:t>loop – MC mini-steps</a:t>
              </a:r>
              <a:endParaRPr lang="en-US" sz="1100" b="0" baseline="-25000">
                <a:solidFill>
                  <a:srgbClr val="00664D"/>
                </a:solidFill>
              </a:endParaRPr>
            </a:p>
          </p:txBody>
        </p:sp>
        <p:sp>
          <p:nvSpPr>
            <p:cNvPr id="44" name="Arc 43"/>
            <p:cNvSpPr/>
            <p:nvPr/>
          </p:nvSpPr>
          <p:spPr bwMode="auto">
            <a:xfrm>
              <a:off x="2918927" y="3760914"/>
              <a:ext cx="4155988" cy="1112949"/>
            </a:xfrm>
            <a:prstGeom prst="arc">
              <a:avLst>
                <a:gd name="adj1" fmla="val 21135144"/>
                <a:gd name="adj2" fmla="val 11324491"/>
              </a:avLst>
            </a:prstGeom>
            <a:noFill/>
            <a:ln w="190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48146" name="TextBox 44"/>
            <p:cNvSpPr txBox="1">
              <a:spLocks noChangeArrowheads="1"/>
            </p:cNvSpPr>
            <p:nvPr/>
          </p:nvSpPr>
          <p:spPr bwMode="auto">
            <a:xfrm>
              <a:off x="4133531" y="4854882"/>
              <a:ext cx="156833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660066"/>
                  </a:solidFill>
                </a:rPr>
                <a:t>loop – F</a:t>
              </a:r>
              <a:r>
                <a:rPr lang="en-US" sz="1100" b="0" baseline="-25000">
                  <a:solidFill>
                    <a:srgbClr val="660066"/>
                  </a:solidFill>
                </a:rPr>
                <a:t>nb</a:t>
              </a:r>
              <a:r>
                <a:rPr lang="en-US" sz="1100" b="0">
                  <a:solidFill>
                    <a:srgbClr val="660066"/>
                  </a:solidFill>
                </a:rPr>
                <a:t> particles</a:t>
              </a:r>
              <a:endParaRPr lang="en-US" sz="1100" b="0" baseline="-25000">
                <a:solidFill>
                  <a:srgbClr val="660066"/>
                </a:solidFill>
              </a:endParaRPr>
            </a:p>
          </p:txBody>
        </p:sp>
        <p:sp useBgFill="1">
          <p:nvSpPr>
            <p:cNvPr id="46" name="Rounded Rectangle 45"/>
            <p:cNvSpPr/>
            <p:nvPr/>
          </p:nvSpPr>
          <p:spPr bwMode="auto">
            <a:xfrm>
              <a:off x="5500148" y="3562456"/>
              <a:ext cx="1025503" cy="698570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48148" name="TextBox 46"/>
            <p:cNvSpPr txBox="1">
              <a:spLocks noChangeArrowheads="1"/>
            </p:cNvSpPr>
            <p:nvPr/>
          </p:nvSpPr>
          <p:spPr bwMode="auto">
            <a:xfrm>
              <a:off x="5471634" y="3575877"/>
              <a:ext cx="1083638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</a:rPr>
                <a:t>diagnostics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(e.g. classify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orbit)</a:t>
              </a: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 flipH="1">
              <a:off x="1980735" y="4496000"/>
              <a:ext cx="457190" cy="0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flipH="1">
              <a:off x="7417808" y="4114961"/>
              <a:ext cx="555613" cy="0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3406775" y="4129088"/>
            <a:ext cx="327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D2DB9"/>
                </a:solidFill>
              </a:rPr>
              <a:t>add </a:t>
            </a:r>
            <a:r>
              <a:rPr lang="ja-JP" altLang="en-US" sz="1800" dirty="0">
                <a:solidFill>
                  <a:srgbClr val="2D2DB9"/>
                </a:solidFill>
              </a:rPr>
              <a:t>“</a:t>
            </a:r>
            <a:r>
              <a:rPr lang="en-US" altLang="ja-JP" sz="1800" dirty="0">
                <a:solidFill>
                  <a:srgbClr val="2D2DB9"/>
                </a:solidFill>
              </a:rPr>
              <a:t>kicks</a:t>
            </a:r>
            <a:r>
              <a:rPr lang="ja-JP" altLang="en-US" sz="1800" dirty="0">
                <a:solidFill>
                  <a:srgbClr val="2D2DB9"/>
                </a:solidFill>
              </a:rPr>
              <a:t>”</a:t>
            </a:r>
            <a:r>
              <a:rPr lang="en-US" altLang="ja-JP" sz="1800" dirty="0">
                <a:solidFill>
                  <a:srgbClr val="2D2DB9"/>
                </a:solidFill>
              </a:rPr>
              <a:t> to </a:t>
            </a:r>
            <a:r>
              <a:rPr lang="en-US" altLang="ja-JP" sz="1800" dirty="0" err="1">
                <a:solidFill>
                  <a:srgbClr val="2D2DB9"/>
                </a:solidFill>
              </a:rPr>
              <a:t>F</a:t>
            </a:r>
            <a:r>
              <a:rPr lang="en-US" altLang="ja-JP" sz="1800" baseline="-25000" dirty="0" err="1">
                <a:solidFill>
                  <a:srgbClr val="2D2DB9"/>
                </a:solidFill>
              </a:rPr>
              <a:t>nb</a:t>
            </a:r>
            <a:r>
              <a:rPr lang="en-US" altLang="ja-JP" sz="1800" dirty="0">
                <a:solidFill>
                  <a:srgbClr val="2D2DB9"/>
                </a:solidFill>
              </a:rPr>
              <a:t> variables</a:t>
            </a:r>
            <a:endParaRPr lang="en-US" sz="1800" baseline="-25000" dirty="0">
              <a:solidFill>
                <a:srgbClr val="2D2DB9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28600" y="5181600"/>
            <a:ext cx="9829800" cy="216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101882" tIns="50941" rIns="101882" bIns="50941"/>
          <a:lstStyle>
            <a:lvl1pPr marL="381000" indent="-3810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7088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39725" lvl="1" indent="-2270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200" b="0" u="sng" dirty="0" smtClean="0">
                <a:solidFill>
                  <a:srgbClr val="000000"/>
                </a:solidFill>
                <a:latin typeface="Arial" charset="0"/>
                <a:cs typeface="Geneva" charset="0"/>
              </a:rPr>
              <a:t>Verify agreement for</a:t>
            </a:r>
            <a:r>
              <a:rPr lang="en-US" sz="2200" b="0" i="0" dirty="0" smtClean="0">
                <a:solidFill>
                  <a:srgbClr val="000000"/>
                </a:solidFill>
                <a:latin typeface="Arial" charset="0"/>
                <a:cs typeface="Geneva" charset="0"/>
              </a:rPr>
              <a:t> </a:t>
            </a: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:</a:t>
            </a:r>
          </a:p>
          <a:p>
            <a:pPr marL="339725" lvl="1" indent="34766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FontTx/>
              <a:buChar char="–"/>
            </a:pP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Single particle orbits</a:t>
            </a:r>
          </a:p>
          <a:p>
            <a:pPr marL="339725" lvl="1" indent="34766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FontTx/>
              <a:buChar char="–"/>
            </a:pP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Whole ensemble of particles (preserve statistics)</a:t>
            </a:r>
          </a:p>
          <a:p>
            <a:pPr marL="339725" lvl="1" indent="34766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FontTx/>
              <a:buChar char="–"/>
            </a:pP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Global quantities: density profile</a:t>
            </a:r>
            <a:endParaRPr lang="en-US" sz="1900" b="0" i="0" dirty="0">
              <a:solidFill>
                <a:srgbClr val="2D2DB9"/>
              </a:solidFill>
              <a:latin typeface="Arial" charset="0"/>
              <a:cs typeface="Genev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hspace_orb27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175" y="1944685"/>
            <a:ext cx="4213225" cy="5387975"/>
          </a:xfrm>
          <a:prstGeom prst="rect">
            <a:avLst/>
          </a:prstGeom>
        </p:spPr>
      </p:pic>
      <p:pic>
        <p:nvPicPr>
          <p:cNvPr id="50177" name="Picture 9" descr="ex_orbits_k27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00163"/>
            <a:ext cx="4572000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Change in orbit type observed for some particles:</a:t>
            </a:r>
            <a:br>
              <a:rPr lang="en-US">
                <a:latin typeface="Arial" charset="0"/>
                <a:cs typeface="Geneva" charset="0"/>
              </a:rPr>
            </a:br>
            <a:r>
              <a:rPr lang="en-US">
                <a:latin typeface="Arial" charset="0"/>
                <a:cs typeface="Geneva" charset="0"/>
              </a:rPr>
              <a:t>fast ions </a:t>
            </a:r>
            <a:r>
              <a:rPr lang="en-US" i="1">
                <a:latin typeface="Arial" charset="0"/>
                <a:cs typeface="Geneva" charset="0"/>
              </a:rPr>
              <a:t>are</a:t>
            </a:r>
            <a:r>
              <a:rPr lang="en-US">
                <a:latin typeface="Arial" charset="0"/>
                <a:cs typeface="Geneva" charset="0"/>
              </a:rPr>
              <a:t> kicked around in phase space by TAEs</a:t>
            </a:r>
          </a:p>
        </p:txBody>
      </p:sp>
      <p:sp>
        <p:nvSpPr>
          <p:cNvPr id="50180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C177F3E-FDA0-D749-84D5-1C699AC67BFE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15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 useBgFill="1"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3733800" y="1447800"/>
            <a:ext cx="2049463" cy="6572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blue: initial orbit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red: final orbit</a:t>
            </a:r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1317625" y="3460750"/>
            <a:ext cx="1371600" cy="381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200"/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1273175" y="5294313"/>
            <a:ext cx="1371600" cy="381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200"/>
          </a:p>
        </p:txBody>
      </p:sp>
      <p:sp>
        <p:nvSpPr>
          <p:cNvPr id="13" name="Arc 12"/>
          <p:cNvSpPr/>
          <p:nvPr/>
        </p:nvSpPr>
        <p:spPr bwMode="auto">
          <a:xfrm>
            <a:off x="1981200" y="3810000"/>
            <a:ext cx="762000" cy="1524000"/>
          </a:xfrm>
          <a:prstGeom prst="arc">
            <a:avLst>
              <a:gd name="adj1" fmla="val 16200000"/>
              <a:gd name="adj2" fmla="val 4903833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200">
              <a:latin typeface="Helvetica" pitchFamily="-128" charset="0"/>
              <a:ea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7748589" y="3702052"/>
            <a:ext cx="990600" cy="381000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tr_ORBIT_comp_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2" y="1439863"/>
            <a:ext cx="9745547" cy="3886200"/>
          </a:xfrm>
          <a:prstGeom prst="rect">
            <a:avLst/>
          </a:prstGeom>
        </p:spPr>
      </p:pic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charset="0"/>
                <a:cs typeface="Geneva" charset="0"/>
              </a:rPr>
              <a:t>Good agreement with ORBIT is preserved when evolving </a:t>
            </a:r>
            <a:r>
              <a:rPr lang="en-US" sz="2800" dirty="0" err="1">
                <a:latin typeface="Arial" charset="0"/>
                <a:cs typeface="Geneva" charset="0"/>
              </a:rPr>
              <a:t>F</a:t>
            </a:r>
            <a:r>
              <a:rPr lang="en-US" sz="2800" baseline="-25000" dirty="0" err="1">
                <a:latin typeface="Arial" charset="0"/>
                <a:cs typeface="Geneva" charset="0"/>
              </a:rPr>
              <a:t>nb</a:t>
            </a:r>
            <a:r>
              <a:rPr lang="en-US" sz="2800" dirty="0">
                <a:latin typeface="Arial" charset="0"/>
                <a:cs typeface="Geneva" charset="0"/>
              </a:rPr>
              <a:t> over 5 </a:t>
            </a:r>
            <a:r>
              <a:rPr lang="en-US" sz="2800" dirty="0" err="1">
                <a:latin typeface="Arial" charset="0"/>
                <a:cs typeface="Geneva" charset="0"/>
              </a:rPr>
              <a:t>ms</a:t>
            </a:r>
            <a:r>
              <a:rPr lang="en-US" sz="2800" dirty="0">
                <a:latin typeface="Arial" charset="0"/>
                <a:cs typeface="Geneva" charset="0"/>
              </a:rPr>
              <a:t>, typical macro-step of NUBEAM</a:t>
            </a:r>
          </a:p>
        </p:txBody>
      </p:sp>
      <p:sp>
        <p:nvSpPr>
          <p:cNvPr id="54274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66D3F8E-F7B0-2841-99E4-0E29FD202DF5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16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4275" name="TextBox 6"/>
          <p:cNvSpPr txBox="1">
            <a:spLocks noChangeArrowheads="1"/>
          </p:cNvSpPr>
          <p:nvPr/>
        </p:nvSpPr>
        <p:spPr bwMode="auto">
          <a:xfrm>
            <a:off x="304800" y="6038672"/>
            <a:ext cx="870738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30188" indent="-230188" eaLnBrk="1" hangingPunct="1">
              <a:buFont typeface="Arial"/>
              <a:buChar char="•"/>
            </a:pPr>
            <a:r>
              <a:rPr lang="en-US" sz="2400" b="0" i="0" dirty="0" smtClean="0">
                <a:solidFill>
                  <a:schemeClr val="tx1"/>
                </a:solidFill>
              </a:rPr>
              <a:t>Similar results for </a:t>
            </a:r>
            <a:r>
              <a:rPr lang="en-US" sz="2400" b="0" i="0" dirty="0" err="1" smtClean="0">
                <a:solidFill>
                  <a:schemeClr val="tx1"/>
                </a:solidFill>
              </a:rPr>
              <a:t>P</a:t>
            </a:r>
            <a:r>
              <a:rPr lang="en-US" sz="2400" b="0" i="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z</a:t>
            </a:r>
            <a:r>
              <a:rPr lang="en-US" sz="2400" b="0" i="0" dirty="0" smtClean="0">
                <a:solidFill>
                  <a:schemeClr val="tx1"/>
                </a:solidFill>
              </a:rPr>
              <a:t> </a:t>
            </a:r>
          </a:p>
          <a:p>
            <a:pPr marL="230188" indent="-230188" eaLnBrk="1" hangingPunct="1">
              <a:buFont typeface="Arial"/>
              <a:buChar char="•"/>
            </a:pPr>
            <a:r>
              <a:rPr lang="en-US" sz="2400" b="0" i="0" dirty="0" smtClean="0">
                <a:solidFill>
                  <a:schemeClr val="tx1"/>
                </a:solidFill>
              </a:rPr>
              <a:t>Satisfactory reconstruction over ~3 orders of magnitude for</a:t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>co-, trapped (, counter- not present in </a:t>
            </a:r>
            <a:r>
              <a:rPr lang="en-US" sz="2400" b="0" dirty="0">
                <a:solidFill>
                  <a:schemeClr val="tx1"/>
                </a:solidFill>
              </a:rPr>
              <a:t>this</a:t>
            </a:r>
            <a:r>
              <a:rPr lang="en-US" sz="2400" b="0" i="0" dirty="0">
                <a:solidFill>
                  <a:schemeClr val="tx1"/>
                </a:solidFill>
              </a:rPr>
              <a:t> input </a:t>
            </a:r>
            <a:r>
              <a:rPr lang="en-US" sz="2400" b="0" i="0" dirty="0" err="1">
                <a:solidFill>
                  <a:schemeClr val="tx1"/>
                </a:solidFill>
              </a:rPr>
              <a:t>F</a:t>
            </a:r>
            <a:r>
              <a:rPr lang="en-US" sz="2400" b="0" i="0" baseline="-25000" dirty="0" err="1">
                <a:solidFill>
                  <a:schemeClr val="tx1"/>
                </a:solidFill>
              </a:rPr>
              <a:t>nb</a:t>
            </a:r>
            <a:r>
              <a:rPr lang="en-US" sz="2400" b="0" i="0" dirty="0" smtClean="0">
                <a:solidFill>
                  <a:schemeClr val="tx1"/>
                </a:solidFill>
              </a:rPr>
              <a:t>) particles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sp>
        <p:nvSpPr>
          <p:cNvPr id="54277" name="TextBox 7"/>
          <p:cNvSpPr txBox="1">
            <a:spLocks noChangeArrowheads="1"/>
          </p:cNvSpPr>
          <p:nvPr/>
        </p:nvSpPr>
        <p:spPr bwMode="auto">
          <a:xfrm>
            <a:off x="52389" y="5478463"/>
            <a:ext cx="9982200" cy="3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black: </a:t>
            </a:r>
            <a:r>
              <a:rPr lang="en-US" sz="1800" dirty="0" smtClean="0">
                <a:solidFill>
                  <a:schemeClr val="tx1"/>
                </a:solidFill>
              </a:rPr>
              <a:t>ORBIT     </a:t>
            </a:r>
            <a:r>
              <a:rPr lang="en-US" sz="1800" dirty="0" smtClean="0">
                <a:solidFill>
                  <a:srgbClr val="FF0000"/>
                </a:solidFill>
              </a:rPr>
              <a:t>red</a:t>
            </a:r>
            <a:r>
              <a:rPr lang="en-US" sz="1800" dirty="0">
                <a:solidFill>
                  <a:srgbClr val="FF0000"/>
                </a:solidFill>
              </a:rPr>
              <a:t>: Kick </a:t>
            </a:r>
            <a:r>
              <a:rPr lang="en-US" sz="1800" dirty="0" smtClean="0">
                <a:solidFill>
                  <a:srgbClr val="FF0000"/>
                </a:solidFill>
              </a:rPr>
              <a:t>Model      </a:t>
            </a:r>
            <a:r>
              <a:rPr lang="en-US" sz="1800" b="0" dirty="0" err="1" smtClean="0">
                <a:latin typeface="Symbol" charset="2"/>
                <a:cs typeface="Symbol" charset="2"/>
              </a:rPr>
              <a:t>r</a:t>
            </a:r>
            <a:r>
              <a:rPr lang="en-US" sz="1800" b="0" dirty="0" smtClean="0"/>
              <a:t>: correlation coefficient       error: (ORBIT-model)/ORBIT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F</a:t>
            </a:r>
            <a:r>
              <a:rPr lang="en-US" baseline="-25000">
                <a:latin typeface="Arial" charset="0"/>
                <a:cs typeface="Geneva" charset="0"/>
              </a:rPr>
              <a:t>nb</a:t>
            </a:r>
            <a:r>
              <a:rPr lang="en-US">
                <a:latin typeface="Arial" charset="0"/>
                <a:cs typeface="Geneva" charset="0"/>
              </a:rPr>
              <a:t> after 5ms shows fast ion redistribution, only modest losses; NB driven </a:t>
            </a:r>
            <a:r>
              <a:rPr lang="ja-JP" altLang="en-US">
                <a:latin typeface="Arial" charset="0"/>
                <a:cs typeface="Geneva" charset="0"/>
              </a:rPr>
              <a:t>“</a:t>
            </a:r>
            <a:r>
              <a:rPr lang="en-US" altLang="ja-JP">
                <a:latin typeface="Arial" charset="0"/>
                <a:cs typeface="Geneva" charset="0"/>
              </a:rPr>
              <a:t>current</a:t>
            </a:r>
            <a:r>
              <a:rPr lang="ja-JP" altLang="en-US">
                <a:latin typeface="Arial" charset="0"/>
                <a:cs typeface="Geneva" charset="0"/>
              </a:rPr>
              <a:t>”</a:t>
            </a:r>
            <a:r>
              <a:rPr lang="en-US" altLang="ja-JP">
                <a:latin typeface="Arial" charset="0"/>
                <a:cs typeface="Geneva" charset="0"/>
              </a:rPr>
              <a:t> also affected.</a:t>
            </a:r>
            <a:endParaRPr lang="en-US">
              <a:latin typeface="Arial" charset="0"/>
              <a:cs typeface="Geneva" charset="0"/>
            </a:endParaRPr>
          </a:p>
        </p:txBody>
      </p:sp>
      <p:sp>
        <p:nvSpPr>
          <p:cNvPr id="6041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093200" y="7531100"/>
            <a:ext cx="838200" cy="173038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42EA3DF-6A5C-D445-8C3C-136822EAFD64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17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8132" name="TextBox 10"/>
          <p:cNvSpPr txBox="1">
            <a:spLocks noChangeArrowheads="1"/>
          </p:cNvSpPr>
          <p:nvPr/>
        </p:nvSpPr>
        <p:spPr bwMode="auto">
          <a:xfrm>
            <a:off x="4495800" y="1524000"/>
            <a:ext cx="5562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2475"/>
              </a:spcAft>
              <a:buFont typeface="Lucida Grande" charset="0"/>
              <a:buChar char="-"/>
              <a:defRPr/>
            </a:pPr>
            <a:r>
              <a:rPr lang="en-US" sz="2700" b="0" i="0" dirty="0" smtClean="0">
                <a:solidFill>
                  <a:srgbClr val="2D2DB9"/>
                </a:solidFill>
              </a:rPr>
              <a:t>Compare full ORBIT simulation with reconstructions from reduced model</a:t>
            </a:r>
          </a:p>
          <a:p>
            <a:pPr eaLnBrk="1" hangingPunct="1">
              <a:spcAft>
                <a:spcPts val="2475"/>
              </a:spcAft>
              <a:buFont typeface="Lucida Grande" charset="0"/>
              <a:buChar char="-"/>
              <a:defRPr/>
            </a:pPr>
            <a:r>
              <a:rPr lang="en-US" sz="2700" b="0" i="0" dirty="0" err="1" smtClean="0">
                <a:solidFill>
                  <a:srgbClr val="2D2DB9"/>
                </a:solidFill>
              </a:rPr>
              <a:t>F</a:t>
            </a:r>
            <a:r>
              <a:rPr lang="en-US" sz="2700" b="0" i="0" baseline="-25000" dirty="0" err="1" smtClean="0">
                <a:solidFill>
                  <a:srgbClr val="2D2DB9"/>
                </a:solidFill>
              </a:rPr>
              <a:t>nb</a:t>
            </a:r>
            <a:r>
              <a:rPr lang="en-US" sz="2700" b="0" i="0" dirty="0" smtClean="0">
                <a:solidFill>
                  <a:srgbClr val="2D2DB9"/>
                </a:solidFill>
              </a:rPr>
              <a:t> drops in the core, fast ions redistributed to larger radii</a:t>
            </a:r>
          </a:p>
          <a:p>
            <a:pPr eaLnBrk="1" hangingPunct="1">
              <a:spcAft>
                <a:spcPts val="2475"/>
              </a:spcAft>
              <a:buFont typeface="Lucida Grande" charset="0"/>
              <a:buChar char="-"/>
              <a:defRPr/>
            </a:pPr>
            <a:r>
              <a:rPr lang="en-US" sz="2700" b="0" i="0" dirty="0" smtClean="0">
                <a:solidFill>
                  <a:srgbClr val="2D2DB9"/>
                </a:solidFill>
              </a:rPr>
              <a:t>Define rough proxy for NB-driven (parallel) current,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I</a:t>
            </a:r>
            <a:r>
              <a:rPr lang="en-US" sz="2700" b="0" i="0" baseline="-25000" dirty="0" err="1" smtClean="0">
                <a:solidFill>
                  <a:srgbClr val="2D2DB9"/>
                </a:solidFill>
              </a:rPr>
              <a:t>nb</a:t>
            </a:r>
            <a:r>
              <a:rPr lang="en-US" sz="2700" b="0" i="0" dirty="0" err="1" smtClean="0">
                <a:solidFill>
                  <a:srgbClr val="2D2DB9"/>
                </a:solidFill>
              </a:rPr>
              <a:t>~F</a:t>
            </a:r>
            <a:r>
              <a:rPr lang="en-US" sz="2700" b="0" i="0" baseline="-25000" dirty="0" err="1" smtClean="0">
                <a:solidFill>
                  <a:srgbClr val="2D2DB9"/>
                </a:solidFill>
              </a:rPr>
              <a:t>nb</a:t>
            </a:r>
            <a:r>
              <a:rPr lang="en-US" sz="2700" b="0" i="0" dirty="0" smtClean="0">
                <a:solidFill>
                  <a:srgbClr val="2D2DB9"/>
                </a:solidFill>
              </a:rPr>
              <a:t> p v</a:t>
            </a: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  <a:defRPr/>
            </a:pPr>
            <a:r>
              <a:rPr lang="en-US" sz="2200" b="0" i="0" dirty="0" smtClean="0">
                <a:solidFill>
                  <a:schemeClr val="tx1"/>
                </a:solidFill>
                <a:ea typeface="ＭＳ Ｐゴシック" charset="0"/>
              </a:rPr>
              <a:t>Larger (relative) variations for </a:t>
            </a:r>
            <a:r>
              <a:rPr lang="en-US" sz="2200" b="0" i="0" dirty="0" err="1" smtClean="0">
                <a:solidFill>
                  <a:schemeClr val="tx1"/>
                </a:solidFill>
                <a:ea typeface="ＭＳ Ｐゴシック" charset="0"/>
              </a:rPr>
              <a:t>I</a:t>
            </a:r>
            <a:r>
              <a:rPr lang="en-US" sz="2200" b="0" i="0" baseline="-25000" dirty="0" err="1" smtClean="0">
                <a:solidFill>
                  <a:schemeClr val="tx1"/>
                </a:solidFill>
                <a:ea typeface="ＭＳ Ｐゴシック" charset="0"/>
              </a:rPr>
              <a:t>nb</a:t>
            </a:r>
            <a:r>
              <a:rPr lang="en-US" sz="2200" b="0" i="0" dirty="0" smtClean="0">
                <a:solidFill>
                  <a:schemeClr val="tx1"/>
                </a:solidFill>
                <a:ea typeface="ＭＳ Ｐゴシック" charset="0"/>
              </a:rPr>
              <a:t> than for </a:t>
            </a:r>
            <a:r>
              <a:rPr lang="en-US" sz="2200" b="0" i="0" dirty="0" err="1" smtClean="0">
                <a:solidFill>
                  <a:schemeClr val="tx1"/>
                </a:solidFill>
                <a:ea typeface="ＭＳ Ｐゴシック" charset="0"/>
              </a:rPr>
              <a:t>F</a:t>
            </a:r>
            <a:r>
              <a:rPr lang="en-US" sz="2200" b="0" i="0" baseline="-25000" dirty="0" err="1" smtClean="0">
                <a:solidFill>
                  <a:schemeClr val="tx1"/>
                </a:solidFill>
                <a:ea typeface="ＭＳ Ｐゴシック" charset="0"/>
              </a:rPr>
              <a:t>nb</a:t>
            </a:r>
            <a:r>
              <a:rPr lang="en-US" sz="2200" b="0" i="0" dirty="0" smtClean="0">
                <a:solidFill>
                  <a:schemeClr val="tx1"/>
                </a:solidFill>
                <a:ea typeface="ＭＳ Ｐゴシック" charset="0"/>
              </a:rPr>
              <a:t> in the core</a:t>
            </a:r>
          </a:p>
          <a:p>
            <a:pPr marL="850900" lvl="1" indent="-342900" eaLnBrk="1" hangingPunct="1">
              <a:spcAft>
                <a:spcPts val="1275"/>
              </a:spcAft>
              <a:buFont typeface="Lucida Grande"/>
              <a:buChar char="&gt;"/>
              <a:defRPr/>
            </a:pPr>
            <a:r>
              <a:rPr lang="en-US" sz="2200" i="0" dirty="0" smtClean="0">
                <a:solidFill>
                  <a:schemeClr val="tx1"/>
                </a:solidFill>
                <a:ea typeface="ＭＳ Ｐゴシック" charset="0"/>
              </a:rPr>
              <a:t>Need NUBEAM/TRANSP for more quantitative calculations of </a:t>
            </a:r>
            <a:r>
              <a:rPr lang="en-US" sz="2200" i="0" dirty="0" err="1" smtClean="0">
                <a:solidFill>
                  <a:schemeClr val="tx1"/>
                </a:solidFill>
                <a:ea typeface="ＭＳ Ｐゴシック" charset="0"/>
              </a:rPr>
              <a:t>I</a:t>
            </a:r>
            <a:r>
              <a:rPr lang="en-US" sz="2200" i="0" baseline="-25000" dirty="0" err="1" smtClean="0">
                <a:solidFill>
                  <a:schemeClr val="tx1"/>
                </a:solidFill>
                <a:ea typeface="ＭＳ Ｐゴシック" charset="0"/>
              </a:rPr>
              <a:t>nb</a:t>
            </a:r>
            <a:endParaRPr lang="en-US" sz="2200" i="0" baseline="-25000" dirty="0" smtClean="0">
              <a:solidFill>
                <a:schemeClr val="tx1"/>
              </a:solidFill>
              <a:ea typeface="ＭＳ Ｐゴシック" charset="0"/>
            </a:endParaRPr>
          </a:p>
        </p:txBody>
      </p:sp>
      <p:grpSp>
        <p:nvGrpSpPr>
          <p:cNvPr id="60420" name="Group 9"/>
          <p:cNvGrpSpPr>
            <a:grpSpLocks/>
          </p:cNvGrpSpPr>
          <p:nvPr/>
        </p:nvGrpSpPr>
        <p:grpSpPr bwMode="auto">
          <a:xfrm>
            <a:off x="76200" y="1143000"/>
            <a:ext cx="4343400" cy="6245225"/>
            <a:chOff x="76200" y="1143000"/>
            <a:chExt cx="4343400" cy="6245225"/>
          </a:xfrm>
        </p:grpSpPr>
        <p:pic>
          <p:nvPicPr>
            <p:cNvPr id="60421" name="Picture 8" descr="comp_fbms_abs_rel_jn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43000"/>
              <a:ext cx="4343400" cy="624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2" name="TextBox 7"/>
            <p:cNvSpPr txBox="1">
              <a:spLocks noChangeArrowheads="1"/>
            </p:cNvSpPr>
            <p:nvPr/>
          </p:nvSpPr>
          <p:spPr bwMode="auto">
            <a:xfrm>
              <a:off x="2344738" y="1524000"/>
              <a:ext cx="1484312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 i="0">
                  <a:solidFill>
                    <a:schemeClr val="tx1"/>
                  </a:solidFill>
                </a:rPr>
                <a:t>solid: model</a:t>
              </a:r>
            </a:p>
            <a:p>
              <a:pPr eaLnBrk="1" hangingPunct="1"/>
              <a:r>
                <a:rPr lang="en-US" sz="1400" b="0" i="0">
                  <a:solidFill>
                    <a:schemeClr val="tx1"/>
                  </a:solidFill>
                </a:rPr>
                <a:t>dashed: ORBIT</a:t>
              </a:r>
            </a:p>
          </p:txBody>
        </p:sp>
        <p:sp>
          <p:nvSpPr>
            <p:cNvPr id="60423" name="Rectangle 6"/>
            <p:cNvSpPr>
              <a:spLocks noChangeArrowheads="1"/>
            </p:cNvSpPr>
            <p:nvPr/>
          </p:nvSpPr>
          <p:spPr bwMode="auto">
            <a:xfrm>
              <a:off x="719004" y="272659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0424" name="Rectangle 7"/>
            <p:cNvSpPr>
              <a:spLocks noChangeArrowheads="1"/>
            </p:cNvSpPr>
            <p:nvPr/>
          </p:nvSpPr>
          <p:spPr bwMode="auto">
            <a:xfrm>
              <a:off x="712194" y="65532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0425" name="Rectangle 8"/>
            <p:cNvSpPr>
              <a:spLocks noChangeArrowheads="1"/>
            </p:cNvSpPr>
            <p:nvPr/>
          </p:nvSpPr>
          <p:spPr bwMode="auto">
            <a:xfrm>
              <a:off x="728796" y="3235095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Outline</a:t>
            </a:r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F7159BF-814C-DA4F-A5A7-8E19BDA3C04E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18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97218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New 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‘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kick model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’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: basic ideas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Geneva" charset="0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Verification against full ORBIT simulations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Geneva" charset="0"/>
              <a:cs typeface="Geneva" charset="-128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Example from NSTX case </a:t>
            </a:r>
            <a:r>
              <a:rPr kumimoji="0" lang="en-US" sz="3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w</a:t>
            </a: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/ TAE avalanche</a:t>
            </a:r>
          </a:p>
          <a:p>
            <a:pPr marL="827088" marR="0" lvl="1" indent="-317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Geneva" charset="0"/>
              <a:cs typeface="Geneva" charset="0"/>
            </a:endParaRPr>
          </a:p>
          <a:p>
            <a:pPr marL="381000" lvl="0" indent="-381000" eaLnBrk="0" hangingPunct="0">
              <a:spcBef>
                <a:spcPct val="20000"/>
              </a:spcBef>
              <a:buClr>
                <a:srgbClr val="010000"/>
              </a:buClr>
              <a:buFontTx/>
              <a:buChar char="•"/>
              <a:defRPr/>
            </a:pPr>
            <a:r>
              <a:rPr lang="en-US" sz="3100" b="0" i="0" kern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Summary</a:t>
            </a:r>
            <a:endParaRPr lang="en-US" sz="3100" b="0" i="0" kern="0" dirty="0">
              <a:solidFill>
                <a:schemeClr val="tx1"/>
              </a:solidFill>
              <a:latin typeface="Arial" charset="0"/>
              <a:cs typeface="Geneva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4724400"/>
            <a:ext cx="9974263" cy="19050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4137" y="1295400"/>
            <a:ext cx="9974263" cy="22860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Geneva" charset="0"/>
              </a:rPr>
              <a:t>Next step: </a:t>
            </a:r>
            <a:r>
              <a:rPr lang="en-US" dirty="0">
                <a:latin typeface="Arial" charset="0"/>
                <a:cs typeface="Geneva" charset="0"/>
              </a:rPr>
              <a:t>use stand-alone NUBEAM and IDL scripts to simulate </a:t>
            </a:r>
            <a:r>
              <a:rPr lang="en-US" dirty="0" err="1">
                <a:latin typeface="Arial" charset="0"/>
                <a:cs typeface="Geneva" charset="0"/>
              </a:rPr>
              <a:t>F</a:t>
            </a:r>
            <a:r>
              <a:rPr lang="en-US" baseline="-25000" dirty="0" err="1">
                <a:latin typeface="Arial" charset="0"/>
                <a:cs typeface="Geneva" charset="0"/>
              </a:rPr>
              <a:t>nb</a:t>
            </a:r>
            <a:r>
              <a:rPr lang="en-US" dirty="0">
                <a:latin typeface="Arial" charset="0"/>
                <a:cs typeface="Geneva" charset="0"/>
              </a:rPr>
              <a:t> evolution for &gt;&gt;5 </a:t>
            </a:r>
            <a:r>
              <a:rPr lang="en-US" dirty="0" err="1">
                <a:latin typeface="Arial" charset="0"/>
                <a:cs typeface="Geneva" charset="0"/>
              </a:rPr>
              <a:t>ms</a:t>
            </a:r>
            <a:endParaRPr lang="en-US" dirty="0">
              <a:latin typeface="Arial" charset="0"/>
              <a:cs typeface="Geneva" charset="0"/>
            </a:endParaRPr>
          </a:p>
        </p:txBody>
      </p:sp>
      <p:sp>
        <p:nvSpPr>
          <p:cNvPr id="6246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F5C80FE-B385-A44C-97C7-63B7B5B8932E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19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62467" name="Group 54"/>
          <p:cNvGrpSpPr>
            <a:grpSpLocks/>
          </p:cNvGrpSpPr>
          <p:nvPr/>
        </p:nvGrpSpPr>
        <p:grpSpPr bwMode="auto">
          <a:xfrm>
            <a:off x="477838" y="1776413"/>
            <a:ext cx="8666162" cy="5538787"/>
            <a:chOff x="1100138" y="1624013"/>
            <a:chExt cx="7947502" cy="4929187"/>
          </a:xfrm>
        </p:grpSpPr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6782316" y="4038453"/>
              <a:ext cx="762901" cy="0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5368699" y="3398464"/>
              <a:ext cx="988524" cy="1412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4889918" y="2923749"/>
              <a:ext cx="967753" cy="1456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grpSp>
          <p:nvGrpSpPr>
            <p:cNvPr id="62476" name="Group 26"/>
            <p:cNvGrpSpPr>
              <a:grpSpLocks/>
            </p:cNvGrpSpPr>
            <p:nvPr/>
          </p:nvGrpSpPr>
          <p:grpSpPr bwMode="auto">
            <a:xfrm rot="10800000" flipH="1">
              <a:off x="3048001" y="2286000"/>
              <a:ext cx="533400" cy="3124200"/>
              <a:chOff x="227806" y="1828800"/>
              <a:chExt cx="534194" cy="3659188"/>
            </a:xfrm>
          </p:grpSpPr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216211" y="1830383"/>
                <a:ext cx="533636" cy="1654"/>
              </a:xfrm>
              <a:prstGeom prst="straightConnector1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5400000">
                <a:off x="-1619626" y="3670511"/>
                <a:ext cx="3658550" cy="1458"/>
              </a:xfrm>
              <a:prstGeom prst="line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Arrow Connector 58"/>
              <p:cNvCxnSpPr/>
              <p:nvPr/>
            </p:nvCxnSpPr>
            <p:spPr bwMode="auto">
              <a:xfrm rot="16200000">
                <a:off x="205930" y="5466317"/>
                <a:ext cx="38058" cy="20412"/>
              </a:xfrm>
              <a:prstGeom prst="straightConnector1">
                <a:avLst/>
              </a:prstGeom>
              <a:noFill/>
              <a:ln w="222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sp>
          <p:nvSpPr>
            <p:cNvPr id="42" name="Arc 41"/>
            <p:cNvSpPr/>
            <p:nvPr/>
          </p:nvSpPr>
          <p:spPr bwMode="auto">
            <a:xfrm rot="10800000">
              <a:off x="4851871" y="4737779"/>
              <a:ext cx="1142845" cy="990358"/>
            </a:xfrm>
            <a:prstGeom prst="arc">
              <a:avLst>
                <a:gd name="adj1" fmla="val 16200000"/>
                <a:gd name="adj2" fmla="val 14608711"/>
              </a:avLst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62478" name="Group 17"/>
            <p:cNvGrpSpPr>
              <a:grpSpLocks/>
            </p:cNvGrpSpPr>
            <p:nvPr/>
          </p:nvGrpSpPr>
          <p:grpSpPr bwMode="auto">
            <a:xfrm>
              <a:off x="2133662" y="1752600"/>
              <a:ext cx="1828910" cy="457200"/>
              <a:chOff x="1143062" y="1371600"/>
              <a:chExt cx="1828910" cy="457200"/>
            </a:xfrm>
          </p:grpSpPr>
          <p:sp>
            <p:nvSpPr>
              <p:cNvPr id="13" name="Snip Single Corner Rectangle 12"/>
              <p:cNvSpPr/>
              <p:nvPr/>
            </p:nvSpPr>
            <p:spPr bwMode="auto">
              <a:xfrm>
                <a:off x="1143194" y="1371575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510" name="TextBox 14"/>
              <p:cNvSpPr txBox="1">
                <a:spLocks noChangeArrowheads="1"/>
              </p:cNvSpPr>
              <p:nvPr/>
            </p:nvSpPr>
            <p:spPr bwMode="auto">
              <a:xfrm>
                <a:off x="1295400" y="1447800"/>
                <a:ext cx="1479861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</a:t>
                </a:r>
              </a:p>
            </p:txBody>
          </p:sp>
        </p:grpSp>
        <p:grpSp>
          <p:nvGrpSpPr>
            <p:cNvPr id="62479" name="Group 18"/>
            <p:cNvGrpSpPr>
              <a:grpSpLocks/>
            </p:cNvGrpSpPr>
            <p:nvPr/>
          </p:nvGrpSpPr>
          <p:grpSpPr bwMode="auto">
            <a:xfrm>
              <a:off x="6867871" y="1752600"/>
              <a:ext cx="1828910" cy="457200"/>
              <a:chOff x="1142791" y="5867400"/>
              <a:chExt cx="1828910" cy="457200"/>
            </a:xfrm>
          </p:grpSpPr>
          <p:sp>
            <p:nvSpPr>
              <p:cNvPr id="16" name="Snip Single Corner Rectangle 15"/>
              <p:cNvSpPr/>
              <p:nvPr/>
            </p:nvSpPr>
            <p:spPr bwMode="auto">
              <a:xfrm>
                <a:off x="1143149" y="5867375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508" name="TextBox 16"/>
              <p:cNvSpPr txBox="1">
                <a:spLocks noChangeArrowheads="1"/>
              </p:cNvSpPr>
              <p:nvPr/>
            </p:nvSpPr>
            <p:spPr bwMode="auto">
              <a:xfrm>
                <a:off x="1219200" y="5943600"/>
                <a:ext cx="1669936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k+1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>
              <a:off x="1100138" y="1980033"/>
              <a:ext cx="989980" cy="141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8734632" y="1981446"/>
              <a:ext cx="313008" cy="1413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 useBgFill="1">
          <p:nvSpPr>
            <p:cNvPr id="62482" name="Rounded Rectangle 24"/>
            <p:cNvSpPr>
              <a:spLocks noChangeArrowheads="1"/>
            </p:cNvSpPr>
            <p:nvPr/>
          </p:nvSpPr>
          <p:spPr bwMode="auto">
            <a:xfrm>
              <a:off x="2438400" y="2566988"/>
              <a:ext cx="1219200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2483" name="TextBox 26"/>
            <p:cNvSpPr txBox="1">
              <a:spLocks noChangeArrowheads="1"/>
            </p:cNvSpPr>
            <p:nvPr/>
          </p:nvSpPr>
          <p:spPr bwMode="auto">
            <a:xfrm>
              <a:off x="2438400" y="2592388"/>
              <a:ext cx="120650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Plasma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State, F</a:t>
              </a:r>
              <a:r>
                <a:rPr lang="en-US" b="0" i="0" baseline="-25000">
                  <a:solidFill>
                    <a:srgbClr val="000000"/>
                  </a:solidFill>
                </a:rPr>
                <a:t>nb</a:t>
              </a:r>
              <a:r>
                <a:rPr lang="en-US" b="0" i="0">
                  <a:solidFill>
                    <a:srgbClr val="000000"/>
                  </a:solidFill>
                </a:rPr>
                <a:t> info</a:t>
              </a:r>
            </a:p>
          </p:txBody>
        </p:sp>
        <p:grpSp>
          <p:nvGrpSpPr>
            <p:cNvPr id="62484" name="Group 47"/>
            <p:cNvGrpSpPr>
              <a:grpSpLocks/>
            </p:cNvGrpSpPr>
            <p:nvPr/>
          </p:nvGrpSpPr>
          <p:grpSpPr bwMode="auto">
            <a:xfrm>
              <a:off x="2185320" y="4124879"/>
              <a:ext cx="1741082" cy="533400"/>
              <a:chOff x="1301160" y="3896279"/>
              <a:chExt cx="1741082" cy="533400"/>
            </a:xfrm>
          </p:grpSpPr>
          <p:sp useBgFill="1">
            <p:nvSpPr>
              <p:cNvPr id="62505" name="Rounded Rectangle 27"/>
              <p:cNvSpPr>
                <a:spLocks noChangeArrowheads="1"/>
              </p:cNvSpPr>
              <p:nvPr/>
            </p:nvSpPr>
            <p:spPr bwMode="auto">
              <a:xfrm>
                <a:off x="1401840" y="3896279"/>
                <a:ext cx="1544160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62506" name="TextBox 28"/>
              <p:cNvSpPr txBox="1">
                <a:spLocks noChangeArrowheads="1"/>
              </p:cNvSpPr>
              <p:nvPr/>
            </p:nvSpPr>
            <p:spPr bwMode="auto">
              <a:xfrm>
                <a:off x="1301160" y="3902075"/>
                <a:ext cx="1741082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62485" name="Rounded Rectangle 31"/>
            <p:cNvSpPr>
              <a:spLocks noChangeArrowheads="1"/>
            </p:cNvSpPr>
            <p:nvPr/>
          </p:nvSpPr>
          <p:spPr bwMode="auto">
            <a:xfrm>
              <a:off x="2428875" y="3341688"/>
              <a:ext cx="1298575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2486" name="TextBox 32"/>
            <p:cNvSpPr txBox="1">
              <a:spLocks noChangeArrowheads="1"/>
            </p:cNvSpPr>
            <p:nvPr/>
          </p:nvSpPr>
          <p:spPr bwMode="auto">
            <a:xfrm>
              <a:off x="2378075" y="3349625"/>
              <a:ext cx="14160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A</a:t>
              </a:r>
              <a:r>
                <a:rPr lang="en-US" b="0" i="0" baseline="-25000">
                  <a:solidFill>
                    <a:srgbClr val="000000"/>
                  </a:solidFill>
                </a:rPr>
                <a:t>mode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p(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E,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|</a:t>
              </a:r>
              <a:r>
                <a:rPr lang="en-US" b="0" i="0">
                  <a:solidFill>
                    <a:srgbClr val="000000"/>
                  </a:solidFill>
                </a:rPr>
                <a:t>E,P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 b="0" i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580912" y="4267323"/>
              <a:ext cx="4648539" cy="2285877"/>
            </a:xfrm>
            <a:prstGeom prst="ellips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62488" name="Group 46"/>
            <p:cNvGrpSpPr>
              <a:grpSpLocks/>
            </p:cNvGrpSpPr>
            <p:nvPr/>
          </p:nvGrpSpPr>
          <p:grpSpPr bwMode="auto">
            <a:xfrm>
              <a:off x="6324600" y="3124200"/>
              <a:ext cx="1611054" cy="533400"/>
              <a:chOff x="7021326" y="3886200"/>
              <a:chExt cx="1611054" cy="533400"/>
            </a:xfrm>
          </p:grpSpPr>
          <p:sp useBgFill="1">
            <p:nvSpPr>
              <p:cNvPr id="62503" name="Rounded Rectangle 34"/>
              <p:cNvSpPr>
                <a:spLocks noChangeArrowheads="1"/>
              </p:cNvSpPr>
              <p:nvPr/>
            </p:nvSpPr>
            <p:spPr bwMode="auto">
              <a:xfrm>
                <a:off x="7086600" y="3886200"/>
                <a:ext cx="1469284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62504" name="TextBox 35"/>
              <p:cNvSpPr txBox="1">
                <a:spLocks noChangeArrowheads="1"/>
              </p:cNvSpPr>
              <p:nvPr/>
            </p:nvSpPr>
            <p:spPr bwMode="auto">
              <a:xfrm>
                <a:off x="7021326" y="3896920"/>
                <a:ext cx="1611054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2489" name="TextBox 36"/>
            <p:cNvSpPr txBox="1">
              <a:spLocks noChangeArrowheads="1"/>
            </p:cNvSpPr>
            <p:nvPr/>
          </p:nvSpPr>
          <p:spPr bwMode="auto">
            <a:xfrm>
              <a:off x="4435497" y="3946251"/>
              <a:ext cx="2935000" cy="30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2D2DB9"/>
                  </a:solidFill>
                </a:rPr>
                <a:t>add </a:t>
              </a:r>
              <a:r>
                <a:rPr lang="ja-JP" altLang="en-US" sz="1600" dirty="0">
                  <a:solidFill>
                    <a:srgbClr val="2D2DB9"/>
                  </a:solidFill>
                </a:rPr>
                <a:t>“</a:t>
              </a:r>
              <a:r>
                <a:rPr lang="en-US" altLang="ja-JP" sz="1600" dirty="0">
                  <a:solidFill>
                    <a:srgbClr val="2D2DB9"/>
                  </a:solidFill>
                </a:rPr>
                <a:t>kicks</a:t>
              </a:r>
              <a:r>
                <a:rPr lang="ja-JP" altLang="en-US" sz="1600" dirty="0">
                  <a:solidFill>
                    <a:srgbClr val="2D2DB9"/>
                  </a:solidFill>
                </a:rPr>
                <a:t>”</a:t>
              </a:r>
              <a:r>
                <a:rPr lang="en-US" altLang="ja-JP" sz="1600" dirty="0">
                  <a:solidFill>
                    <a:srgbClr val="2D2DB9"/>
                  </a:solidFill>
                </a:rPr>
                <a:t> to </a:t>
              </a:r>
              <a:r>
                <a:rPr lang="en-US" altLang="ja-JP" sz="1600" dirty="0" err="1">
                  <a:solidFill>
                    <a:srgbClr val="2D2DB9"/>
                  </a:solidFill>
                </a:rPr>
                <a:t>F</a:t>
              </a:r>
              <a:r>
                <a:rPr lang="en-US" altLang="ja-JP" sz="1600" baseline="-25000" dirty="0" err="1">
                  <a:solidFill>
                    <a:srgbClr val="2D2DB9"/>
                  </a:solidFill>
                </a:rPr>
                <a:t>nb</a:t>
              </a:r>
              <a:r>
                <a:rPr lang="en-US" altLang="ja-JP" sz="1600" dirty="0">
                  <a:solidFill>
                    <a:srgbClr val="2D2DB9"/>
                  </a:solidFill>
                </a:rPr>
                <a:t> variables</a:t>
              </a:r>
              <a:endParaRPr lang="en-US" sz="1600" baseline="-25000" dirty="0">
                <a:solidFill>
                  <a:srgbClr val="2D2DB9"/>
                </a:solidFill>
              </a:endParaRPr>
            </a:p>
          </p:txBody>
        </p:sp>
        <p:sp useBgFill="1">
          <p:nvSpPr>
            <p:cNvPr id="38" name="Rounded Rectangle 37"/>
            <p:cNvSpPr/>
            <p:nvPr/>
          </p:nvSpPr>
          <p:spPr bwMode="auto">
            <a:xfrm>
              <a:off x="4646596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62491" name="TextBox 38"/>
            <p:cNvSpPr txBox="1">
              <a:spLocks noChangeArrowheads="1"/>
            </p:cNvSpPr>
            <p:nvPr/>
          </p:nvSpPr>
          <p:spPr bwMode="auto">
            <a:xfrm>
              <a:off x="4610178" y="4967288"/>
              <a:ext cx="792162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sample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</a:t>
              </a:r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 useBgFill="1">
          <p:nvSpPr>
            <p:cNvPr id="40" name="Rounded Rectangle 39"/>
            <p:cNvSpPr/>
            <p:nvPr/>
          </p:nvSpPr>
          <p:spPr bwMode="auto">
            <a:xfrm>
              <a:off x="5485168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62493" name="TextBox 40"/>
            <p:cNvSpPr txBox="1">
              <a:spLocks noChangeArrowheads="1"/>
            </p:cNvSpPr>
            <p:nvPr/>
          </p:nvSpPr>
          <p:spPr bwMode="auto">
            <a:xfrm>
              <a:off x="5511878" y="4949825"/>
              <a:ext cx="6667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evolve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>
          <p:nvSpPr>
            <p:cNvPr id="62494" name="TextBox 42"/>
            <p:cNvSpPr txBox="1">
              <a:spLocks noChangeArrowheads="1"/>
            </p:cNvSpPr>
            <p:nvPr/>
          </p:nvSpPr>
          <p:spPr bwMode="auto">
            <a:xfrm>
              <a:off x="4707742" y="4508908"/>
              <a:ext cx="1531558" cy="23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00664D"/>
                  </a:solidFill>
                </a:rPr>
                <a:t>loop – MC mini-steps</a:t>
              </a:r>
              <a:endParaRPr lang="en-US" sz="1100" b="0" baseline="-25000">
                <a:solidFill>
                  <a:srgbClr val="00664D"/>
                </a:solidFill>
              </a:endParaRPr>
            </a:p>
          </p:txBody>
        </p:sp>
        <p:sp>
          <p:nvSpPr>
            <p:cNvPr id="44" name="Arc 43"/>
            <p:cNvSpPr/>
            <p:nvPr/>
          </p:nvSpPr>
          <p:spPr bwMode="auto">
            <a:xfrm>
              <a:off x="4107931" y="5117816"/>
              <a:ext cx="3811424" cy="990359"/>
            </a:xfrm>
            <a:prstGeom prst="arc">
              <a:avLst>
                <a:gd name="adj1" fmla="val 21135144"/>
                <a:gd name="adj2" fmla="val 11324491"/>
              </a:avLst>
            </a:prstGeom>
            <a:noFill/>
            <a:ln w="190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62496" name="TextBox 44"/>
            <p:cNvSpPr txBox="1">
              <a:spLocks noChangeArrowheads="1"/>
            </p:cNvSpPr>
            <p:nvPr/>
          </p:nvSpPr>
          <p:spPr bwMode="auto">
            <a:xfrm>
              <a:off x="5221365" y="6091238"/>
              <a:ext cx="1438275" cy="232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660066"/>
                  </a:solidFill>
                </a:rPr>
                <a:t>loop – F</a:t>
              </a:r>
              <a:r>
                <a:rPr lang="en-US" sz="1100" b="0" baseline="-25000">
                  <a:solidFill>
                    <a:srgbClr val="660066"/>
                  </a:solidFill>
                </a:rPr>
                <a:t>nb</a:t>
              </a:r>
              <a:r>
                <a:rPr lang="en-US" sz="1100" b="0">
                  <a:solidFill>
                    <a:srgbClr val="660066"/>
                  </a:solidFill>
                </a:rPr>
                <a:t> particles</a:t>
              </a:r>
              <a:endParaRPr lang="en-US" sz="1100" b="0" baseline="-25000">
                <a:solidFill>
                  <a:srgbClr val="660066"/>
                </a:solidFill>
              </a:endParaRPr>
            </a:p>
          </p:txBody>
        </p:sp>
        <p:sp useBgFill="1">
          <p:nvSpPr>
            <p:cNvPr id="46" name="Rounded Rectangle 45"/>
            <p:cNvSpPr/>
            <p:nvPr/>
          </p:nvSpPr>
          <p:spPr bwMode="auto">
            <a:xfrm>
              <a:off x="6475148" y="4941219"/>
              <a:ext cx="940481" cy="621623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62498" name="TextBox 46"/>
            <p:cNvSpPr txBox="1">
              <a:spLocks noChangeArrowheads="1"/>
            </p:cNvSpPr>
            <p:nvPr/>
          </p:nvSpPr>
          <p:spPr bwMode="auto">
            <a:xfrm>
              <a:off x="6448503" y="4953000"/>
              <a:ext cx="993775" cy="53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</a:rPr>
                <a:t>diagnostics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(e.g. classify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orbit)</a:t>
              </a:r>
            </a:p>
          </p:txBody>
        </p:sp>
        <p:grpSp>
          <p:nvGrpSpPr>
            <p:cNvPr id="62499" name="Group 70"/>
            <p:cNvGrpSpPr>
              <a:grpSpLocks/>
            </p:cNvGrpSpPr>
            <p:nvPr/>
          </p:nvGrpSpPr>
          <p:grpSpPr bwMode="auto">
            <a:xfrm>
              <a:off x="4419799" y="1624013"/>
              <a:ext cx="1903213" cy="730250"/>
              <a:chOff x="4280689" y="1479156"/>
              <a:chExt cx="1902740" cy="730644"/>
            </a:xfrm>
          </p:grpSpPr>
          <p:sp useBgFill="1">
            <p:nvSpPr>
              <p:cNvPr id="68" name="Rounded Rectangle 67"/>
              <p:cNvSpPr/>
              <p:nvPr/>
            </p:nvSpPr>
            <p:spPr bwMode="auto">
              <a:xfrm>
                <a:off x="4280374" y="1479156"/>
                <a:ext cx="1893594" cy="730801"/>
              </a:xfrm>
              <a:prstGeom prst="roundRect">
                <a:avLst/>
              </a:prstGeom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502" name="TextBox 68"/>
              <p:cNvSpPr txBox="1">
                <a:spLocks noChangeArrowheads="1"/>
              </p:cNvSpPr>
              <p:nvPr/>
            </p:nvSpPr>
            <p:spPr bwMode="auto">
              <a:xfrm>
                <a:off x="4290720" y="1484805"/>
                <a:ext cx="1892709" cy="61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re-compute sources, scattering, slowing down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after </a:t>
                </a:r>
                <a:r>
                  <a:rPr lang="ja-JP" altLang="en-US" b="0" i="0">
                    <a:solidFill>
                      <a:srgbClr val="000000"/>
                    </a:solidFill>
                  </a:rPr>
                  <a:t>“</a:t>
                </a:r>
                <a:r>
                  <a:rPr lang="en-US" altLang="ja-JP" b="0" i="0">
                    <a:solidFill>
                      <a:srgbClr val="000000"/>
                    </a:solidFill>
                  </a:rPr>
                  <a:t>kicks</a:t>
                </a:r>
                <a:r>
                  <a:rPr lang="ja-JP" altLang="en-US" b="0" i="0">
                    <a:solidFill>
                      <a:srgbClr val="000000"/>
                    </a:solidFill>
                  </a:rPr>
                  <a:t>”</a:t>
                </a:r>
                <a:endParaRPr lang="en-US" b="0" i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/>
            <p:nvPr/>
          </p:nvCxnSpPr>
          <p:spPr bwMode="auto">
            <a:xfrm>
              <a:off x="6325195" y="1981446"/>
              <a:ext cx="532842" cy="1413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62468" name="TextBox 1"/>
          <p:cNvSpPr txBox="1">
            <a:spLocks noChangeArrowheads="1"/>
          </p:cNvSpPr>
          <p:nvPr/>
        </p:nvSpPr>
        <p:spPr bwMode="auto">
          <a:xfrm>
            <a:off x="4306888" y="1169988"/>
            <a:ext cx="1560512" cy="4000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IDL scripts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>
            <a:off x="506413" y="1371600"/>
            <a:ext cx="3767137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5867400" y="1371600"/>
            <a:ext cx="32766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9130490" y="1358124"/>
            <a:ext cx="0" cy="8382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5" name="Straight Arrow Connector 54"/>
          <p:cNvCxnSpPr/>
          <p:nvPr/>
        </p:nvCxnSpPr>
        <p:spPr bwMode="auto">
          <a:xfrm flipV="1">
            <a:off x="497698" y="1350186"/>
            <a:ext cx="0" cy="8382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cs typeface="Geneva" charset="0"/>
              </a:rPr>
              <a:t>New </a:t>
            </a:r>
            <a:r>
              <a:rPr lang="en-US" dirty="0">
                <a:latin typeface="Arial" charset="0"/>
                <a:cs typeface="Geneva" charset="0"/>
              </a:rPr>
              <a:t>model introduces selectivity in phase space, generalizes</a:t>
            </a:r>
            <a:r>
              <a:rPr lang="en-US" dirty="0" smtClean="0">
                <a:latin typeface="Arial" charset="0"/>
                <a:cs typeface="Geneva" charset="0"/>
              </a:rPr>
              <a:t> </a:t>
            </a:r>
            <a:r>
              <a:rPr lang="en-US" altLang="ja-JP" i="1" dirty="0" smtClean="0">
                <a:latin typeface="Arial" charset="0"/>
                <a:cs typeface="Geneva" charset="0"/>
              </a:rPr>
              <a:t>ad</a:t>
            </a:r>
            <a:r>
              <a:rPr lang="en-US" altLang="ja-JP" i="1" dirty="0" smtClean="0">
                <a:latin typeface="Arial" charset="0"/>
                <a:cs typeface="Geneva" charset="0"/>
              </a:rPr>
              <a:t>-hoc</a:t>
            </a:r>
            <a:r>
              <a:rPr lang="en-US" altLang="ja-JP" dirty="0" smtClean="0">
                <a:latin typeface="Arial" charset="0"/>
                <a:cs typeface="Geneva" charset="0"/>
              </a:rPr>
              <a:t> (diffusive) models </a:t>
            </a:r>
            <a:r>
              <a:rPr lang="en-US" altLang="ja-JP" dirty="0" smtClean="0">
                <a:latin typeface="Arial" charset="0"/>
                <a:cs typeface="Geneva" charset="0"/>
              </a:rPr>
              <a:t>in TRANSP</a:t>
            </a:r>
            <a:endParaRPr lang="en-US" dirty="0">
              <a:latin typeface="Arial" charset="0"/>
              <a:cs typeface="Geneva" charset="0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9838"/>
            <a:ext cx="10058400" cy="6303962"/>
          </a:xfrm>
        </p:spPr>
        <p:txBody>
          <a:bodyPr/>
          <a:lstStyle/>
          <a:p>
            <a:pPr marL="227013" indent="-2270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010000"/>
              </a:buClr>
            </a:pPr>
            <a:r>
              <a:rPr lang="en-US" sz="2400" dirty="0">
                <a:latin typeface="Arial" charset="0"/>
                <a:cs typeface="Geneva" charset="0"/>
              </a:rPr>
              <a:t>Info on phase space dynamics is of paramount importance for </a:t>
            </a:r>
            <a:r>
              <a:rPr lang="en-US" sz="2400" dirty="0" err="1" smtClean="0">
                <a:latin typeface="Arial" charset="0"/>
                <a:cs typeface="Geneva" charset="0"/>
              </a:rPr>
              <a:t>Verification&amp;Validation</a:t>
            </a:r>
            <a:r>
              <a:rPr lang="en-US" sz="2400" dirty="0" smtClean="0">
                <a:latin typeface="Arial" charset="0"/>
                <a:cs typeface="Geneva" charset="0"/>
              </a:rPr>
              <a:t> </a:t>
            </a:r>
            <a:r>
              <a:rPr lang="en-US" sz="2400" dirty="0">
                <a:latin typeface="Arial" charset="0"/>
                <a:cs typeface="Geneva" charset="0"/>
              </a:rPr>
              <a:t>of codes, theory-experiment </a:t>
            </a:r>
            <a:r>
              <a:rPr lang="en-US" sz="2400" dirty="0" smtClean="0">
                <a:latin typeface="Arial" charset="0"/>
                <a:cs typeface="Geneva" charset="0"/>
              </a:rPr>
              <a:t>comparison</a:t>
            </a:r>
            <a:endParaRPr lang="en-US" sz="2400" i="1" dirty="0" smtClean="0">
              <a:solidFill>
                <a:srgbClr val="FF0000"/>
              </a:solidFill>
              <a:latin typeface="Arial" charset="0"/>
              <a:cs typeface="Geneva" charset="0"/>
            </a:endParaRPr>
          </a:p>
          <a:p>
            <a:pPr marL="227013" indent="-2270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010000"/>
              </a:buClr>
            </a:pPr>
            <a:r>
              <a:rPr lang="ja-JP" altLang="en-US" sz="2400" dirty="0" smtClean="0">
                <a:latin typeface="Arial" charset="0"/>
                <a:cs typeface="Geneva" charset="0"/>
              </a:rPr>
              <a:t>“</a:t>
            </a:r>
            <a:r>
              <a:rPr lang="en-US" altLang="ja-JP" sz="2400" dirty="0" smtClean="0">
                <a:latin typeface="Arial" charset="0"/>
                <a:cs typeface="Geneva" charset="0"/>
              </a:rPr>
              <a:t>Fluid</a:t>
            </a:r>
            <a:r>
              <a:rPr lang="ja-JP" altLang="en-US" sz="2400" dirty="0" smtClean="0">
                <a:latin typeface="Arial" charset="0"/>
                <a:cs typeface="Geneva" charset="0"/>
              </a:rPr>
              <a:t>”</a:t>
            </a:r>
            <a:r>
              <a:rPr lang="en-US" altLang="ja-JP" sz="2400" dirty="0" smtClean="0">
                <a:latin typeface="Arial" charset="0"/>
                <a:cs typeface="Geneva" charset="0"/>
              </a:rPr>
              <a:t> (integral) quantities do not provide enough information </a:t>
            </a:r>
          </a:p>
          <a:p>
            <a:pPr marL="801688" lvl="1" indent="-34766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  <a:ea typeface="Geneva" charset="0"/>
              </a:rPr>
              <a:t>Re-computed (“inverted”)</a:t>
            </a:r>
            <a:r>
              <a:rPr lang="en-US" sz="2000" dirty="0" smtClean="0">
                <a:latin typeface="Arial" charset="0"/>
                <a:ea typeface="Geneva" charset="0"/>
              </a:rPr>
              <a:t> </a:t>
            </a:r>
            <a:r>
              <a:rPr lang="en-US" sz="2000" dirty="0" err="1" smtClean="0">
                <a:latin typeface="Arial" charset="0"/>
                <a:ea typeface="Geneva" charset="0"/>
              </a:rPr>
              <a:t>F</a:t>
            </a:r>
            <a:r>
              <a:rPr lang="en-US" sz="2000" baseline="-25000" dirty="0" err="1" smtClean="0">
                <a:latin typeface="Arial" charset="0"/>
                <a:ea typeface="Geneva" charset="0"/>
              </a:rPr>
              <a:t>nb</a:t>
            </a:r>
            <a:r>
              <a:rPr lang="en-US" sz="2000" dirty="0" smtClean="0">
                <a:latin typeface="Arial" charset="0"/>
                <a:ea typeface="Geneva" charset="0"/>
              </a:rPr>
              <a:t> </a:t>
            </a:r>
            <a:r>
              <a:rPr lang="en-US" sz="2000" dirty="0">
                <a:latin typeface="Arial" charset="0"/>
                <a:ea typeface="Geneva" charset="0"/>
              </a:rPr>
              <a:t>based on measured </a:t>
            </a:r>
            <a:r>
              <a:rPr lang="en-US" sz="2000" i="1" dirty="0">
                <a:latin typeface="Arial" charset="0"/>
                <a:ea typeface="Geneva" charset="0"/>
              </a:rPr>
              <a:t>integral</a:t>
            </a:r>
            <a:r>
              <a:rPr lang="en-US" sz="2000" dirty="0">
                <a:latin typeface="Arial" charset="0"/>
                <a:ea typeface="Geneva" charset="0"/>
              </a:rPr>
              <a:t> quantities (</a:t>
            </a:r>
            <a:r>
              <a:rPr lang="en-US" sz="2000" dirty="0" err="1">
                <a:latin typeface="Arial" charset="0"/>
                <a:ea typeface="Geneva" charset="0"/>
              </a:rPr>
              <a:t>f.i</a:t>
            </a:r>
            <a:r>
              <a:rPr lang="en-US" sz="2000" dirty="0">
                <a:latin typeface="Arial" charset="0"/>
                <a:ea typeface="Geneva" charset="0"/>
              </a:rPr>
              <a:t>. density, neutrons, </a:t>
            </a:r>
            <a:r>
              <a:rPr lang="en-US" sz="2000" dirty="0" err="1">
                <a:latin typeface="Arial" charset="0"/>
                <a:ea typeface="Geneva" charset="0"/>
              </a:rPr>
              <a:t>E</a:t>
            </a:r>
            <a:r>
              <a:rPr lang="en-US" sz="2000" baseline="-25000" dirty="0" err="1">
                <a:latin typeface="Arial" charset="0"/>
                <a:ea typeface="Geneva" charset="0"/>
              </a:rPr>
              <a:t>r</a:t>
            </a:r>
            <a:r>
              <a:rPr lang="en-US" sz="2000" dirty="0">
                <a:latin typeface="Arial" charset="0"/>
                <a:ea typeface="Geneva" charset="0"/>
              </a:rPr>
              <a:t>/rotation, NB-driven </a:t>
            </a:r>
            <a:r>
              <a:rPr lang="en-US" sz="2000" dirty="0" err="1">
                <a:latin typeface="Arial" charset="0"/>
                <a:ea typeface="Geneva" charset="0"/>
              </a:rPr>
              <a:t>J</a:t>
            </a:r>
            <a:r>
              <a:rPr lang="en-US" sz="2000" baseline="-25000" dirty="0" err="1">
                <a:latin typeface="Arial" charset="0"/>
                <a:ea typeface="Geneva" charset="0"/>
              </a:rPr>
              <a:t>nb</a:t>
            </a:r>
            <a:r>
              <a:rPr lang="en-US" sz="2000" dirty="0">
                <a:latin typeface="Arial" charset="0"/>
                <a:ea typeface="Geneva" charset="0"/>
              </a:rPr>
              <a:t>, ...)</a:t>
            </a:r>
            <a:r>
              <a:rPr lang="en-US" sz="2000" dirty="0" smtClean="0">
                <a:latin typeface="Arial" charset="0"/>
                <a:ea typeface="Geneva" charset="0"/>
              </a:rPr>
              <a:t> </a:t>
            </a:r>
            <a:r>
              <a:rPr lang="en-US" sz="2000" b="1" dirty="0" smtClean="0">
                <a:latin typeface="Arial" charset="0"/>
                <a:ea typeface="Geneva" charset="0"/>
              </a:rPr>
              <a:t>is </a:t>
            </a:r>
            <a:r>
              <a:rPr lang="en-US" sz="2000" b="1" dirty="0">
                <a:latin typeface="Arial" charset="0"/>
                <a:ea typeface="Geneva" charset="0"/>
              </a:rPr>
              <a:t>not </a:t>
            </a:r>
            <a:r>
              <a:rPr lang="en-US" sz="2000" b="1" dirty="0" smtClean="0">
                <a:latin typeface="Arial" charset="0"/>
                <a:ea typeface="Geneva" charset="0"/>
              </a:rPr>
              <a:t>unique</a:t>
            </a:r>
            <a:endParaRPr lang="en-US" altLang="ja-JP" sz="2400" dirty="0" smtClean="0">
              <a:latin typeface="Arial" charset="0"/>
            </a:endParaRPr>
          </a:p>
          <a:p>
            <a:pPr marL="227013" indent="-2270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 typeface="Lucida Grande"/>
              <a:buChar char="&gt;"/>
            </a:pPr>
            <a:r>
              <a:rPr lang="en-US" altLang="ja-JP" sz="2400" b="1" i="1" dirty="0" smtClean="0">
                <a:solidFill>
                  <a:srgbClr val="FF0000"/>
                </a:solidFill>
                <a:latin typeface="Arial" charset="0"/>
                <a:cs typeface="Geneva" charset="0"/>
              </a:rPr>
              <a:t>Need details on fast ion energy, pitch and their (consistent) evolution</a:t>
            </a:r>
            <a:r>
              <a:rPr lang="en-US" altLang="ja-JP" sz="2400" b="1" dirty="0" smtClean="0">
                <a:latin typeface="Arial" charset="0"/>
                <a:cs typeface="Geneva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latin typeface="Arial" charset="0"/>
                <a:ea typeface="Geneva" charset="0"/>
              </a:rPr>
              <a:t>E</a:t>
            </a:r>
            <a:r>
              <a:rPr lang="en-US" sz="2000" dirty="0">
                <a:latin typeface="Arial" charset="0"/>
                <a:ea typeface="Geneva" charset="0"/>
              </a:rPr>
              <a:t>.g. *AE bursts </a:t>
            </a:r>
            <a:r>
              <a:rPr lang="en-US" sz="2000" dirty="0" smtClean="0">
                <a:latin typeface="Arial" charset="0"/>
                <a:ea typeface="Geneva" charset="0"/>
              </a:rPr>
              <a:t>transiently </a:t>
            </a:r>
            <a:r>
              <a:rPr lang="en-US" sz="2000" dirty="0">
                <a:latin typeface="Arial" charset="0"/>
                <a:ea typeface="Geneva" charset="0"/>
              </a:rPr>
              <a:t>(and </a:t>
            </a:r>
            <a:r>
              <a:rPr lang="en-US" sz="2000" b="1" dirty="0">
                <a:latin typeface="Arial" charset="0"/>
                <a:ea typeface="Geneva" charset="0"/>
              </a:rPr>
              <a:t>selectively</a:t>
            </a:r>
            <a:r>
              <a:rPr lang="en-US" sz="2000" dirty="0">
                <a:latin typeface="Arial" charset="0"/>
                <a:ea typeface="Geneva" charset="0"/>
              </a:rPr>
              <a:t>) modify phase </a:t>
            </a:r>
            <a:r>
              <a:rPr lang="en-US" sz="2000" dirty="0" smtClean="0">
                <a:latin typeface="Arial" charset="0"/>
                <a:ea typeface="Geneva" charset="0"/>
              </a:rPr>
              <a:t>space; </a:t>
            </a:r>
            <a:r>
              <a:rPr lang="en-US" sz="2000" dirty="0">
                <a:latin typeface="Arial" charset="0"/>
                <a:ea typeface="Geneva" charset="0"/>
              </a:rPr>
              <a:t>effects propagate during slowing-</a:t>
            </a:r>
            <a:r>
              <a:rPr lang="en-US" sz="2000" dirty="0" smtClean="0">
                <a:latin typeface="Arial" charset="0"/>
                <a:ea typeface="Geneva" charset="0"/>
              </a:rPr>
              <a:t>down</a:t>
            </a:r>
            <a:endParaRPr lang="en-US" sz="2000" dirty="0">
              <a:latin typeface="Arial" charset="0"/>
              <a:ea typeface="Geneva" charset="0"/>
            </a:endParaRPr>
          </a:p>
        </p:txBody>
      </p:sp>
      <p:sp>
        <p:nvSpPr>
          <p:cNvPr id="921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24230BD-CC31-5642-A129-5269C69D2BF7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6019800"/>
            <a:ext cx="8915400" cy="830997"/>
            <a:chOff x="533400" y="5715000"/>
            <a:chExt cx="8915400" cy="830997"/>
          </a:xfrm>
        </p:grpSpPr>
        <p:sp>
          <p:nvSpPr>
            <p:cNvPr id="2" name="TextBox 1"/>
            <p:cNvSpPr txBox="1"/>
            <p:nvPr/>
          </p:nvSpPr>
          <p:spPr>
            <a:xfrm>
              <a:off x="533400" y="5715000"/>
              <a:ext cx="8915400" cy="83099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lvl="0" algn="ctr" eaLnBrk="0" hangingPunct="0">
                <a:spcAft>
                  <a:spcPts val="1200"/>
                </a:spcAft>
                <a:buClr>
                  <a:srgbClr val="010000"/>
                </a:buClr>
              </a:pPr>
              <a:r>
                <a:rPr lang="en-US" sz="2400" b="0" kern="0" dirty="0">
                  <a:solidFill>
                    <a:srgbClr val="000000"/>
                  </a:solidFill>
                  <a:latin typeface="Arial" charset="0"/>
                  <a:cs typeface="Geneva" charset="0"/>
                </a:rPr>
                <a:t>The new model must be </a:t>
              </a:r>
              <a:r>
                <a:rPr lang="ja-JP" altLang="en-US" sz="2400" b="0" kern="0" dirty="0">
                  <a:solidFill>
                    <a:srgbClr val="000000"/>
                  </a:solidFill>
                  <a:latin typeface="Arial" charset="0"/>
                  <a:cs typeface="Geneva" charset="0"/>
                </a:rPr>
                <a:t>“</a:t>
              </a:r>
              <a:r>
                <a:rPr lang="en-US" altLang="ja-JP" sz="2400" b="0" kern="0" dirty="0">
                  <a:solidFill>
                    <a:srgbClr val="000000"/>
                  </a:solidFill>
                  <a:latin typeface="Arial" charset="0"/>
                  <a:cs typeface="Geneva" charset="0"/>
                </a:rPr>
                <a:t>simple enough</a:t>
              </a:r>
              <a:r>
                <a:rPr lang="ja-JP" altLang="en-US" sz="2400" b="0" kern="0" dirty="0">
                  <a:solidFill>
                    <a:srgbClr val="000000"/>
                  </a:solidFill>
                  <a:latin typeface="Arial" charset="0"/>
                  <a:cs typeface="Geneva" charset="0"/>
                </a:rPr>
                <a:t>”</a:t>
              </a:r>
              <a:r>
                <a:rPr lang="en-US" altLang="ja-JP" sz="2400" b="0" kern="0" dirty="0">
                  <a:solidFill>
                    <a:srgbClr val="000000"/>
                  </a:solidFill>
                  <a:latin typeface="Arial" charset="0"/>
                  <a:cs typeface="Geneva" charset="0"/>
                </a:rPr>
                <a:t> to be included in TRANSP/NUBEAM for routine use </a:t>
              </a:r>
              <a:r>
                <a:rPr lang="en-US" altLang="ja-JP" sz="2400" b="0" i="0" kern="0" dirty="0">
                  <a:solidFill>
                    <a:srgbClr val="000000"/>
                  </a:solidFill>
                  <a:latin typeface="Arial" charset="0"/>
                  <a:cs typeface="Geneva" charset="0"/>
                </a:rPr>
                <a:t> </a:t>
              </a:r>
              <a:r>
                <a:rPr lang="en-US" altLang="ja-JP" sz="2400" b="0" i="0" kern="0" dirty="0" smtClean="0">
                  <a:solidFill>
                    <a:srgbClr val="000000"/>
                  </a:solidFill>
                  <a:latin typeface="Arial" charset="0"/>
                  <a:cs typeface="Geneva" charset="0"/>
                </a:rPr>
                <a:t>         </a:t>
              </a:r>
              <a:r>
                <a:rPr lang="en-US" altLang="ja-JP" sz="2400" kern="0" dirty="0" smtClean="0">
                  <a:solidFill>
                    <a:srgbClr val="FF0000"/>
                  </a:solidFill>
                  <a:latin typeface="Arial" charset="0"/>
                  <a:cs typeface="Geneva" charset="0"/>
                </a:rPr>
                <a:t>reduced </a:t>
              </a:r>
              <a:r>
                <a:rPr lang="en-US" altLang="ja-JP" sz="2400" kern="0" dirty="0">
                  <a:solidFill>
                    <a:srgbClr val="FF0000"/>
                  </a:solidFill>
                  <a:latin typeface="Arial" charset="0"/>
                  <a:cs typeface="Geneva" charset="0"/>
                </a:rPr>
                <a:t>model </a:t>
              </a:r>
              <a:endParaRPr lang="en-US" altLang="ja-JP" sz="2400" kern="0" dirty="0">
                <a:solidFill>
                  <a:srgbClr val="000000"/>
                </a:solidFill>
                <a:latin typeface="Arial" charset="0"/>
                <a:cs typeface="Geneva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5818220" y="6351622"/>
              <a:ext cx="76200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</p:grp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419600" y="6950074"/>
            <a:ext cx="5053798" cy="37987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 smtClean="0"/>
              <a:t>see M. </a:t>
            </a:r>
            <a:r>
              <a:rPr lang="en-US" sz="1800" b="0" dirty="0" err="1" smtClean="0"/>
              <a:t>Podestà</a:t>
            </a:r>
            <a:r>
              <a:rPr lang="en-US" sz="1800" b="0" dirty="0" smtClean="0"/>
              <a:t> </a:t>
            </a:r>
            <a:r>
              <a:rPr lang="en-US" sz="1800" b="0" dirty="0"/>
              <a:t>et al.,</a:t>
            </a:r>
            <a:r>
              <a:rPr lang="en-US" sz="1800" b="0" dirty="0" smtClean="0"/>
              <a:t> PPCF </a:t>
            </a:r>
            <a:r>
              <a:rPr lang="en-US" sz="1800" dirty="0" smtClean="0"/>
              <a:t>56</a:t>
            </a:r>
            <a:r>
              <a:rPr lang="en-US" sz="1800" b="0" dirty="0" smtClean="0"/>
              <a:t> (2014) 055003 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>
                <a:latin typeface="Arial" charset="0"/>
                <a:cs typeface="Geneva" charset="0"/>
              </a:rPr>
              <a:t>Reduced model reproduces neutron evolution</a:t>
            </a:r>
            <a:br>
              <a:rPr lang="en-US" sz="3200" dirty="0">
                <a:latin typeface="Arial" charset="0"/>
                <a:cs typeface="Geneva" charset="0"/>
              </a:rPr>
            </a:br>
            <a:r>
              <a:rPr lang="en-US" sz="3200" dirty="0">
                <a:latin typeface="Arial" charset="0"/>
                <a:cs typeface="Geneva" charset="0"/>
              </a:rPr>
              <a:t>for nominal </a:t>
            </a:r>
            <a:r>
              <a:rPr lang="en-US" sz="3200" i="1" dirty="0" err="1">
                <a:latin typeface="Arial" charset="0"/>
                <a:cs typeface="Geneva" charset="0"/>
              </a:rPr>
              <a:t>A</a:t>
            </a:r>
            <a:r>
              <a:rPr lang="en-US" sz="3200" i="1" baseline="-25000" dirty="0" err="1">
                <a:latin typeface="Arial" charset="0"/>
                <a:cs typeface="Geneva" charset="0"/>
              </a:rPr>
              <a:t>mode</a:t>
            </a:r>
            <a:r>
              <a:rPr lang="en-US" sz="3200" i="1" dirty="0">
                <a:latin typeface="Arial" charset="0"/>
                <a:cs typeface="Geneva" charset="0"/>
              </a:rPr>
              <a:t>(t)</a:t>
            </a:r>
            <a:r>
              <a:rPr lang="en-US" sz="3200" dirty="0">
                <a:latin typeface="Arial" charset="0"/>
                <a:cs typeface="Geneva" charset="0"/>
              </a:rPr>
              <a:t> from neutrons, </a:t>
            </a:r>
            <a:r>
              <a:rPr lang="en-US" sz="3200" dirty="0" err="1">
                <a:latin typeface="Arial" charset="0"/>
                <a:cs typeface="Geneva" charset="0"/>
              </a:rPr>
              <a:t>Mirnovs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645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E918C3-C428-3E46-BD75-6C649EFD62A2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20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4516" name="TextBox 9"/>
          <p:cNvSpPr txBox="1">
            <a:spLocks noChangeArrowheads="1"/>
          </p:cNvSpPr>
          <p:nvPr/>
        </p:nvSpPr>
        <p:spPr bwMode="auto">
          <a:xfrm>
            <a:off x="5029200" y="1295400"/>
            <a:ext cx="502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Initial comparison of model predictions w/ experimental neutron rate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Use stand-alone version of NUBEAM, iterate with reduced model (IDL scripts)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Background plasma is fixed</a:t>
            </a:r>
          </a:p>
          <a:p>
            <a:pPr lvl="1" eaLnBrk="1" hangingPunct="1">
              <a:spcAft>
                <a:spcPts val="675"/>
              </a:spcAft>
              <a:buFont typeface="Lucida Grande" charset="0"/>
              <a:buChar char="-"/>
            </a:pPr>
            <a:r>
              <a:rPr lang="en-US" sz="2200" b="0" i="0">
                <a:solidFill>
                  <a:srgbClr val="000000"/>
                </a:solidFill>
              </a:rPr>
              <a:t>Normalize exp. neutron rate to central ion density vs. time</a:t>
            </a:r>
          </a:p>
          <a:p>
            <a:pPr lvl="1" eaLnBrk="1" hangingPunct="1">
              <a:spcAft>
                <a:spcPts val="675"/>
              </a:spcAft>
              <a:buFont typeface="Lucida Grande" charset="0"/>
              <a:buChar char="-"/>
            </a:pPr>
            <a:r>
              <a:rPr lang="en-US" sz="2200" b="0" i="0">
                <a:solidFill>
                  <a:srgbClr val="000000"/>
                </a:solidFill>
              </a:rPr>
              <a:t>Normalize all neutron rates at t=267 ms (before first burst)</a:t>
            </a:r>
          </a:p>
        </p:txBody>
      </p:sp>
      <p:sp>
        <p:nvSpPr>
          <p:cNvPr id="64517" name="TextBox 10"/>
          <p:cNvSpPr txBox="1">
            <a:spLocks noChangeArrowheads="1"/>
          </p:cNvSpPr>
          <p:nvPr/>
        </p:nvSpPr>
        <p:spPr bwMode="auto">
          <a:xfrm>
            <a:off x="0" y="6705600"/>
            <a:ext cx="1005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1275"/>
              </a:spcAft>
            </a:pPr>
            <a:r>
              <a:rPr lang="en-US" sz="2700" b="0">
                <a:solidFill>
                  <a:srgbClr val="2D2DB9"/>
                </a:solidFill>
              </a:rPr>
              <a:t>Satisfactory agreement for A</a:t>
            </a:r>
            <a:r>
              <a:rPr lang="en-US" sz="2700" b="0" baseline="-25000">
                <a:solidFill>
                  <a:srgbClr val="2D2DB9"/>
                </a:solidFill>
              </a:rPr>
              <a:t>mode</a:t>
            </a:r>
            <a:r>
              <a:rPr lang="en-US" sz="2700" b="0">
                <a:solidFill>
                  <a:srgbClr val="2D2DB9"/>
                </a:solidFill>
              </a:rPr>
              <a:t>(t) from neutron rate, Mirnovs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219200"/>
            <a:ext cx="5060950" cy="5257800"/>
            <a:chOff x="0" y="1219200"/>
            <a:chExt cx="5060950" cy="5257800"/>
          </a:xfrm>
        </p:grpSpPr>
        <p:pic>
          <p:nvPicPr>
            <p:cNvPr id="64515" name="Picture 7" descr="neutr_fitr_baselin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19200"/>
              <a:ext cx="506095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3992640" y="5671810"/>
              <a:ext cx="762000" cy="2286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17040" y="5646360"/>
              <a:ext cx="685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dirty="0" smtClean="0">
                  <a:solidFill>
                    <a:srgbClr val="FF0000"/>
                  </a:solidFill>
                </a:rPr>
                <a:t>model</a:t>
              </a:r>
              <a:endParaRPr lang="en-US" sz="1100" b="0" i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dirty="0">
                <a:latin typeface="Arial" charset="0"/>
                <a:cs typeface="Geneva" charset="0"/>
              </a:rPr>
              <a:t>Reduced model + NUBEAM</a:t>
            </a:r>
            <a:r>
              <a:rPr lang="en-US" dirty="0" smtClean="0">
                <a:latin typeface="Arial" charset="0"/>
                <a:cs typeface="Geneva" charset="0"/>
              </a:rPr>
              <a:t> reproduces </a:t>
            </a:r>
            <a:r>
              <a:rPr lang="en-US" altLang="ja-JP" dirty="0" smtClean="0">
                <a:latin typeface="Arial" charset="0"/>
                <a:cs typeface="Geneva" charset="0"/>
              </a:rPr>
              <a:t>fast </a:t>
            </a:r>
            <a:r>
              <a:rPr lang="en-US" altLang="ja-JP" dirty="0">
                <a:latin typeface="Arial" charset="0"/>
                <a:cs typeface="Geneva" charset="0"/>
              </a:rPr>
              <a:t>ion redistribution; NB-driven current strongly </a:t>
            </a:r>
            <a:r>
              <a:rPr lang="en-US" altLang="ja-JP" dirty="0" smtClean="0">
                <a:latin typeface="Arial" charset="0"/>
                <a:cs typeface="Geneva" charset="0"/>
              </a:rPr>
              <a:t>affected, too</a:t>
            </a:r>
            <a:endParaRPr lang="en-US" dirty="0">
              <a:latin typeface="Arial" charset="0"/>
              <a:cs typeface="Geneva" charset="0"/>
            </a:endParaRPr>
          </a:p>
        </p:txBody>
      </p:sp>
      <p:sp>
        <p:nvSpPr>
          <p:cNvPr id="7065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5CC1D81-2BB5-EE4F-B381-3871260B21D6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21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0659" name="TextBox 6"/>
          <p:cNvSpPr txBox="1">
            <a:spLocks noChangeArrowheads="1"/>
          </p:cNvSpPr>
          <p:nvPr/>
        </p:nvSpPr>
        <p:spPr bwMode="auto">
          <a:xfrm>
            <a:off x="5638800" y="1371600"/>
            <a:ext cx="441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827088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75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Initial tests show fast ion redistribution induced by each TAE avalanche</a:t>
            </a:r>
          </a:p>
          <a:p>
            <a:pPr eaLnBrk="1" hangingPunct="1">
              <a:spcAft>
                <a:spcPts val="1875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Clear effects on NB-driven current, J</a:t>
            </a:r>
            <a:r>
              <a:rPr lang="en-US" sz="2700" b="0" i="0" baseline="-25000">
                <a:solidFill>
                  <a:srgbClr val="2D2DB9"/>
                </a:solidFill>
              </a:rPr>
              <a:t>nb</a:t>
            </a:r>
            <a:endParaRPr lang="en-US" sz="2700" b="0" i="0">
              <a:solidFill>
                <a:srgbClr val="2D2DB9"/>
              </a:solidFill>
            </a:endParaRPr>
          </a:p>
          <a:p>
            <a:pPr lvl="2" eaLnBrk="1" hangingPunct="1">
              <a:spcAft>
                <a:spcPts val="1875"/>
              </a:spcAft>
              <a:buFont typeface="Lucida Grande" charset="0"/>
              <a:buChar char="-"/>
            </a:pPr>
            <a:r>
              <a:rPr lang="en-US" sz="2200" b="0" i="0">
                <a:solidFill>
                  <a:srgbClr val="000000"/>
                </a:solidFill>
              </a:rPr>
              <a:t>Stronger effect than on F</a:t>
            </a:r>
            <a:r>
              <a:rPr lang="en-US" sz="2200" b="0" i="0" baseline="-25000">
                <a:solidFill>
                  <a:srgbClr val="000000"/>
                </a:solidFill>
              </a:rPr>
              <a:t>nb</a:t>
            </a:r>
            <a:endParaRPr lang="en-US" sz="2700" b="0" i="0" baseline="-25000">
              <a:solidFill>
                <a:srgbClr val="2D2DB9"/>
              </a:solidFill>
            </a:endParaRPr>
          </a:p>
          <a:p>
            <a:pPr eaLnBrk="1" hangingPunct="1">
              <a:spcAft>
                <a:spcPts val="1875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AE effects persist on slowing down time scales</a:t>
            </a:r>
          </a:p>
          <a:p>
            <a:pPr eaLnBrk="1" hangingPunct="1">
              <a:spcAft>
                <a:spcPts val="1875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Constant NB injection counteracts F</a:t>
            </a:r>
            <a:r>
              <a:rPr lang="en-US" sz="2700" b="0" i="0" baseline="-25000">
                <a:solidFill>
                  <a:srgbClr val="2D2DB9"/>
                </a:solidFill>
              </a:rPr>
              <a:t>nb</a:t>
            </a:r>
            <a:r>
              <a:rPr lang="en-US" sz="2700" b="0" i="0">
                <a:solidFill>
                  <a:srgbClr val="2D2DB9"/>
                </a:solidFill>
              </a:rPr>
              <a:t>, J</a:t>
            </a:r>
            <a:r>
              <a:rPr lang="en-US" sz="2700" b="0" i="0" baseline="-25000">
                <a:solidFill>
                  <a:srgbClr val="2D2DB9"/>
                </a:solidFill>
              </a:rPr>
              <a:t>nb</a:t>
            </a:r>
            <a:r>
              <a:rPr lang="en-US" sz="2700" b="0" i="0">
                <a:solidFill>
                  <a:srgbClr val="2D2DB9"/>
                </a:solidFill>
              </a:rPr>
              <a:t> depletion</a:t>
            </a:r>
          </a:p>
        </p:txBody>
      </p:sp>
      <p:grpSp>
        <p:nvGrpSpPr>
          <p:cNvPr id="70660" name="Group 2"/>
          <p:cNvGrpSpPr>
            <a:grpSpLocks/>
          </p:cNvGrpSpPr>
          <p:nvPr/>
        </p:nvGrpSpPr>
        <p:grpSpPr bwMode="auto">
          <a:xfrm>
            <a:off x="0" y="1143000"/>
            <a:ext cx="5651500" cy="6172200"/>
            <a:chOff x="0" y="1143000"/>
            <a:chExt cx="5651500" cy="6172200"/>
          </a:xfrm>
        </p:grpSpPr>
        <p:pic>
          <p:nvPicPr>
            <p:cNvPr id="70661" name="Picture 5" descr="jnb_evol_ex4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3000"/>
              <a:ext cx="5651500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70662" name="TextBox 1"/>
            <p:cNvSpPr txBox="1">
              <a:spLocks noChangeArrowheads="1"/>
            </p:cNvSpPr>
            <p:nvPr/>
          </p:nvSpPr>
          <p:spPr bwMode="auto">
            <a:xfrm>
              <a:off x="1613710" y="1281889"/>
              <a:ext cx="914400" cy="830997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i="0" dirty="0">
                  <a:solidFill>
                    <a:schemeClr val="tx1"/>
                  </a:solidFill>
                </a:rPr>
                <a:t>267 </a:t>
              </a:r>
              <a:r>
                <a:rPr lang="en-US" sz="1600" b="0" i="0" dirty="0" err="1">
                  <a:solidFill>
                    <a:schemeClr val="tx1"/>
                  </a:solidFill>
                </a:rPr>
                <a:t>ms</a:t>
              </a:r>
              <a:endParaRPr lang="en-US" sz="1600" b="0" i="0" dirty="0">
                <a:solidFill>
                  <a:schemeClr val="tx1"/>
                </a:solidFill>
              </a:endParaRPr>
            </a:p>
            <a:p>
              <a:pPr eaLnBrk="1" hangingPunct="1"/>
              <a:r>
                <a:rPr lang="en-US" sz="1600" b="0" i="0" dirty="0">
                  <a:solidFill>
                    <a:srgbClr val="FF0000"/>
                  </a:solidFill>
                </a:rPr>
                <a:t>271 </a:t>
              </a:r>
              <a:r>
                <a:rPr lang="en-US" sz="1600" b="0" i="0" dirty="0" err="1">
                  <a:solidFill>
                    <a:srgbClr val="FF0000"/>
                  </a:solidFill>
                </a:rPr>
                <a:t>ms</a:t>
              </a:r>
              <a:endParaRPr lang="en-US" sz="1600" b="0" i="0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sz="1600" b="0" i="0" dirty="0"/>
                <a:t>279 </a:t>
              </a:r>
              <a:r>
                <a:rPr lang="en-US" sz="1600" b="0" i="0" dirty="0" err="1"/>
                <a:t>ms</a:t>
              </a:r>
              <a:endParaRPr lang="en-US" sz="1600" b="0" i="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98904" y="1066800"/>
            <a:ext cx="2405100" cy="707956"/>
            <a:chOff x="4054584" y="1066800"/>
            <a:chExt cx="2405100" cy="707956"/>
          </a:xfrm>
        </p:grpSpPr>
        <p:sp useBgFill="1">
          <p:nvSpPr>
            <p:cNvPr id="3" name="Rectangle 2"/>
            <p:cNvSpPr/>
            <p:nvPr/>
          </p:nvSpPr>
          <p:spPr bwMode="auto">
            <a:xfrm>
              <a:off x="4146680" y="1066800"/>
              <a:ext cx="1447800" cy="707956"/>
            </a:xfrm>
            <a:prstGeom prst="rect">
              <a:avLst/>
            </a:prstGeom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054584" y="1066800"/>
              <a:ext cx="240510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chemeClr val="tx1"/>
                  </a:solidFill>
                </a:rPr>
                <a:t>solid: 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classical </a:t>
              </a:r>
              <a:r>
                <a:rPr lang="en-US" sz="1600" b="0" dirty="0" err="1" smtClean="0">
                  <a:solidFill>
                    <a:schemeClr val="tx1"/>
                  </a:solidFill>
                </a:rPr>
                <a:t>w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/ AFID</a:t>
              </a:r>
            </a:p>
            <a:p>
              <a:r>
                <a:rPr lang="en-US" sz="1600" b="0" dirty="0" smtClean="0">
                  <a:solidFill>
                    <a:schemeClr val="tx1"/>
                  </a:solidFill>
                </a:rPr>
                <a:t>dashed: w/ MHD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cs typeface="Geneva" charset="0"/>
              </a:rPr>
              <a:t>Clear </a:t>
            </a:r>
            <a:r>
              <a:rPr lang="en-US" sz="2800" i="1" dirty="0" smtClean="0">
                <a:latin typeface="Arial" charset="0"/>
                <a:cs typeface="Geneva" charset="0"/>
              </a:rPr>
              <a:t>resonance patterns</a:t>
            </a:r>
            <a:r>
              <a:rPr lang="en-US" sz="2800" dirty="0" smtClean="0">
                <a:latin typeface="Arial" charset="0"/>
                <a:cs typeface="Geneva" charset="0"/>
              </a:rPr>
              <a:t> seen on </a:t>
            </a:r>
            <a:r>
              <a:rPr lang="en-US" sz="2800" dirty="0" err="1" smtClean="0">
                <a:latin typeface="Arial" charset="0"/>
                <a:cs typeface="Geneva" charset="0"/>
              </a:rPr>
              <a:t>F</a:t>
            </a:r>
            <a:r>
              <a:rPr lang="en-US" sz="2800" baseline="-25000" dirty="0" err="1" smtClean="0">
                <a:latin typeface="Arial" charset="0"/>
                <a:cs typeface="Geneva" charset="0"/>
              </a:rPr>
              <a:t>nb</a:t>
            </a:r>
            <a:r>
              <a:rPr lang="en-US" sz="2800" dirty="0" smtClean="0">
                <a:latin typeface="Arial" charset="0"/>
                <a:cs typeface="Geneva" charset="0"/>
              </a:rPr>
              <a:t> modified through kick model – not seen in “standard” TRANSP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6656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42A98F-9AB1-884B-A20C-F36642E47DAA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22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3" name="Picture 12" descr="comp_fitr_transp_t270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7525"/>
            <a:ext cx="6410326" cy="5603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0" y="1134840"/>
            <a:ext cx="4926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Relative variation (F</a:t>
            </a:r>
            <a:r>
              <a:rPr lang="en-US" sz="1600" baseline="-25000" dirty="0" smtClean="0"/>
              <a:t>nb,1</a:t>
            </a:r>
            <a:r>
              <a:rPr lang="en-US" sz="1600" dirty="0" smtClean="0"/>
              <a:t>-F</a:t>
            </a:r>
            <a:r>
              <a:rPr lang="en-US" sz="1600" baseline="-25000" dirty="0" smtClean="0"/>
              <a:t>nb,0</a:t>
            </a:r>
            <a:r>
              <a:rPr lang="en-US" sz="1600" dirty="0" smtClean="0"/>
              <a:t>)/F</a:t>
            </a:r>
            <a:r>
              <a:rPr lang="en-US" sz="1600" baseline="-25000" dirty="0" smtClean="0"/>
              <a:t>nb,0</a:t>
            </a:r>
            <a:r>
              <a:rPr lang="en-US" sz="1600" dirty="0" smtClean="0"/>
              <a:t> , </a:t>
            </a:r>
            <a:r>
              <a:rPr lang="en-US" sz="1600" dirty="0" err="1" smtClean="0"/>
              <a:t>t</a:t>
            </a:r>
            <a:r>
              <a:rPr lang="en-US" sz="1600" dirty="0" smtClean="0"/>
              <a:t>=265-275ms</a:t>
            </a:r>
            <a:endParaRPr lang="en-US" sz="16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59240" y="1554840"/>
            <a:ext cx="15540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TRANSP </a:t>
            </a:r>
            <a:r>
              <a:rPr lang="en-US" i="0" dirty="0" err="1" smtClean="0">
                <a:solidFill>
                  <a:schemeClr val="tx1"/>
                </a:solidFill>
              </a:rPr>
              <a:t>w</a:t>
            </a:r>
            <a:r>
              <a:rPr lang="en-US" i="0" dirty="0" smtClean="0">
                <a:solidFill>
                  <a:schemeClr val="tx1"/>
                </a:solidFill>
              </a:rPr>
              <a:t>/ AFID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1554240"/>
            <a:ext cx="10463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kick model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324600" y="1143000"/>
            <a:ext cx="3733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101882" tIns="50941" rIns="101882" bIns="50941"/>
          <a:lstStyle>
            <a:lvl1pPr marL="381000" indent="-3810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7088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39725" lvl="1" indent="-2270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FontTx/>
              <a:buChar char="–"/>
            </a:pP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Resonances appear as localized in energy, pitch</a:t>
            </a:r>
          </a:p>
          <a:p>
            <a:pPr marL="339725" lvl="1" indent="-2270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FontTx/>
              <a:buChar char="–"/>
            </a:pP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Simple diffusion not adequate to reproduce this</a:t>
            </a:r>
          </a:p>
          <a:p>
            <a:pPr marL="339725" lvl="1" indent="-2270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FontTx/>
              <a:buChar char="–"/>
            </a:pP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Will enable more direct comparison with </a:t>
            </a:r>
            <a:r>
              <a:rPr lang="en-US" sz="22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measurements sensitive to phase space modifications</a:t>
            </a:r>
            <a:endParaRPr lang="en-US" sz="1900" b="0" i="0" dirty="0">
              <a:solidFill>
                <a:srgbClr val="2D2DB9"/>
              </a:solidFill>
              <a:latin typeface="Arial" charset="0"/>
              <a:cs typeface="Geneva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400625" y="5010914"/>
            <a:ext cx="3657776" cy="2336692"/>
            <a:chOff x="6400625" y="5018833"/>
            <a:chExt cx="3657776" cy="2336692"/>
          </a:xfrm>
        </p:grpSpPr>
        <p:pic>
          <p:nvPicPr>
            <p:cNvPr id="18" name="Picture 17" descr="FIDA_weight_BH_RSI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801" y="5462848"/>
              <a:ext cx="3657600" cy="189267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562600" y="5195950"/>
              <a:ext cx="15254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i="0" dirty="0" smtClean="0">
                  <a:solidFill>
                    <a:schemeClr val="tx1"/>
                  </a:solidFill>
                </a:rPr>
                <a:t>[</a:t>
              </a:r>
              <a:r>
                <a:rPr lang="en-US" sz="1100" b="0" i="0" dirty="0" err="1" smtClean="0">
                  <a:solidFill>
                    <a:schemeClr val="tx1"/>
                  </a:solidFill>
                </a:rPr>
                <a:t>Heidbrink</a:t>
              </a:r>
              <a:r>
                <a:rPr lang="en-US" sz="1100" b="0" i="0" dirty="0" smtClean="0">
                  <a:solidFill>
                    <a:schemeClr val="tx1"/>
                  </a:solidFill>
                </a:rPr>
                <a:t>, RSI 2010]</a:t>
              </a:r>
              <a:endParaRPr lang="en-US" sz="1100" b="0" i="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0625" y="5018833"/>
              <a:ext cx="3505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0" i="0" dirty="0" smtClean="0">
                  <a:solidFill>
                    <a:schemeClr val="tx1"/>
                  </a:solidFill>
                </a:rPr>
                <a:t>Example: </a:t>
              </a:r>
              <a:r>
                <a:rPr lang="en-US" sz="1100" b="0" dirty="0" smtClean="0">
                  <a:solidFill>
                    <a:schemeClr val="tx1"/>
                  </a:solidFill>
                </a:rPr>
                <a:t>weight function</a:t>
              </a:r>
              <a:r>
                <a:rPr lang="en-US" sz="1100" b="0" i="0" dirty="0" smtClean="0">
                  <a:solidFill>
                    <a:schemeClr val="tx1"/>
                  </a:solidFill>
                </a:rPr>
                <a:t> for FIDA measurements</a:t>
              </a:r>
              <a:endParaRPr lang="en-US" sz="1100" b="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Down Arrow 21"/>
          <p:cNvSpPr/>
          <p:nvPr/>
        </p:nvSpPr>
        <p:spPr bwMode="auto">
          <a:xfrm>
            <a:off x="8001000" y="4716481"/>
            <a:ext cx="381000" cy="304800"/>
          </a:xfrm>
          <a:prstGeom prst="down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2800" dirty="0">
                <a:latin typeface="Arial" charset="0"/>
                <a:cs typeface="Geneva" charset="0"/>
              </a:rPr>
              <a:t>The model has been recently improved to account for multiple </a:t>
            </a:r>
            <a:r>
              <a:rPr lang="en-US" sz="2800" dirty="0" smtClean="0">
                <a:latin typeface="Arial" charset="0"/>
                <a:cs typeface="Geneva" charset="0"/>
              </a:rPr>
              <a:t>“classes” of modes in same discharge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41193"/>
            <a:ext cx="4572000" cy="801687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010000"/>
              </a:buClr>
              <a:buNone/>
            </a:pPr>
            <a:r>
              <a:rPr lang="en-US" sz="2400" dirty="0" smtClean="0">
                <a:latin typeface="Arial" charset="0"/>
                <a:cs typeface="Geneva" charset="0"/>
              </a:rPr>
              <a:t>Quite common scenario:</a:t>
            </a:r>
            <a:endParaRPr lang="en-US" sz="2400" dirty="0">
              <a:latin typeface="Arial" charset="0"/>
              <a:cs typeface="Geneva" charset="0"/>
            </a:endParaRPr>
          </a:p>
        </p:txBody>
      </p:sp>
      <p:sp>
        <p:nvSpPr>
          <p:cNvPr id="7475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8F0E0EA-58AC-E441-A94D-2131C4DD8A6E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23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56" name="Rectangle 3"/>
          <p:cNvSpPr txBox="1">
            <a:spLocks noChangeArrowheads="1"/>
          </p:cNvSpPr>
          <p:nvPr/>
        </p:nvSpPr>
        <p:spPr bwMode="auto">
          <a:xfrm>
            <a:off x="0" y="6248400"/>
            <a:ext cx="10058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81000" indent="-3810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7088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010000"/>
              </a:buClr>
              <a:buFont typeface="Lucida Grande" charset="0"/>
              <a:buChar char="&gt;"/>
            </a:pPr>
            <a:r>
              <a:rPr lang="en-US" sz="2600" b="0" i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Each </a:t>
            </a:r>
            <a:r>
              <a:rPr lang="en-US" sz="2600" b="0" i="0" dirty="0">
                <a:solidFill>
                  <a:schemeClr val="tx1"/>
                </a:solidFill>
                <a:latin typeface="Arial" charset="0"/>
                <a:cs typeface="Geneva" charset="0"/>
              </a:rPr>
              <a:t>“class</a:t>
            </a:r>
            <a:r>
              <a:rPr lang="en-US" sz="2600" b="0" i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” </a:t>
            </a:r>
            <a:r>
              <a:rPr lang="en-US" sz="2600" b="0" i="0" dirty="0">
                <a:solidFill>
                  <a:schemeClr val="tx1"/>
                </a:solidFill>
                <a:latin typeface="Arial" charset="0"/>
                <a:cs typeface="Geneva" charset="0"/>
              </a:rPr>
              <a:t>is </a:t>
            </a:r>
            <a:r>
              <a:rPr lang="en-US" sz="2600" b="0" i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modeled by </a:t>
            </a:r>
            <a:r>
              <a:rPr lang="en-US" sz="2700" b="0" i="0" dirty="0" err="1">
                <a:solidFill>
                  <a:schemeClr val="tx1"/>
                </a:solidFill>
                <a:latin typeface="Arial" charset="0"/>
                <a:cs typeface="Geneva" charset="0"/>
              </a:rPr>
              <a:t>p</a:t>
            </a:r>
            <a:r>
              <a:rPr lang="en-US" sz="2700" b="0" i="0" baseline="-25000" dirty="0" err="1">
                <a:solidFill>
                  <a:schemeClr val="tx1"/>
                </a:solidFill>
                <a:latin typeface="Arial" charset="0"/>
                <a:cs typeface="Geneva" charset="0"/>
              </a:rPr>
              <a:t>k</a:t>
            </a:r>
            <a:r>
              <a:rPr lang="en-US" sz="2700" b="0" i="0" dirty="0" err="1">
                <a:solidFill>
                  <a:schemeClr val="tx1"/>
                </a:solidFill>
                <a:latin typeface="Arial" charset="0"/>
                <a:cs typeface="Geneva" charset="0"/>
              </a:rPr>
              <a:t>(</a:t>
            </a:r>
            <a:r>
              <a:rPr lang="en-US" sz="2700" b="0" i="0" dirty="0" err="1">
                <a:solidFill>
                  <a:schemeClr val="tx1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sz="2700" b="0" i="0" dirty="0" err="1">
                <a:solidFill>
                  <a:schemeClr val="tx1"/>
                </a:solidFill>
                <a:latin typeface="Arial" charset="0"/>
                <a:cs typeface="Geneva" charset="0"/>
              </a:rPr>
              <a:t>E,</a:t>
            </a:r>
            <a:r>
              <a:rPr lang="en-US" sz="2700" b="0" i="0" dirty="0" err="1" smtClean="0">
                <a:solidFill>
                  <a:schemeClr val="tx1"/>
                </a:solidFill>
                <a:latin typeface="Symbol" charset="0"/>
                <a:cs typeface="Geneva" charset="0"/>
              </a:rPr>
              <a:t>D</a:t>
            </a:r>
            <a:r>
              <a:rPr lang="en-US" sz="2700" b="0" i="0" dirty="0" err="1" smtClean="0">
                <a:solidFill>
                  <a:schemeClr val="tx1"/>
                </a:solidFill>
                <a:latin typeface="Arial" charset="0"/>
                <a:cs typeface="Geneva" charset="0"/>
              </a:rPr>
              <a:t>P</a:t>
            </a:r>
            <a:r>
              <a:rPr lang="en-US" sz="2700" b="0" i="0" baseline="-25000" dirty="0" err="1" smtClean="0">
                <a:solidFill>
                  <a:schemeClr val="tx1"/>
                </a:solidFill>
                <a:latin typeface="Symbol" charset="0"/>
                <a:cs typeface="Geneva" charset="0"/>
              </a:rPr>
              <a:t>z</a:t>
            </a:r>
            <a:r>
              <a:rPr lang="en-US" sz="2700" b="0" i="0" dirty="0" smtClean="0">
                <a:solidFill>
                  <a:schemeClr val="tx1"/>
                </a:solidFill>
                <a:latin typeface="Symbol" charset="0"/>
                <a:cs typeface="Geneva" charset="0"/>
              </a:rPr>
              <a:t>)</a:t>
            </a:r>
            <a:r>
              <a:rPr lang="en-US" sz="2700" b="0" i="0" dirty="0">
                <a:solidFill>
                  <a:schemeClr val="tx1"/>
                </a:solidFill>
                <a:latin typeface="Arial" charset="0"/>
                <a:cs typeface="Geneva" charset="0"/>
              </a:rPr>
              <a:t>, weighted by </a:t>
            </a:r>
            <a:r>
              <a:rPr lang="en-US" sz="2700" b="0" i="0" dirty="0" err="1">
                <a:solidFill>
                  <a:schemeClr val="tx1"/>
                </a:solidFill>
                <a:latin typeface="Arial" charset="0"/>
                <a:cs typeface="Geneva" charset="0"/>
              </a:rPr>
              <a:t>A</a:t>
            </a:r>
            <a:r>
              <a:rPr lang="en-US" sz="2700" b="0" i="0" baseline="-25000" dirty="0" err="1">
                <a:solidFill>
                  <a:schemeClr val="tx1"/>
                </a:solidFill>
                <a:latin typeface="Arial" charset="0"/>
                <a:cs typeface="Geneva" charset="0"/>
              </a:rPr>
              <a:t>mode,k</a:t>
            </a:r>
            <a:endParaRPr lang="en-US" sz="2600" b="0" i="0" baseline="-25000" dirty="0" smtClean="0">
              <a:solidFill>
                <a:schemeClr val="tx1"/>
              </a:solidFill>
              <a:latin typeface="Arial" charset="0"/>
              <a:cs typeface="Geneva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Total kicks result from </a:t>
            </a:r>
            <a:r>
              <a:rPr lang="en-US" sz="2400" b="0" i="0" dirty="0" err="1" smtClean="0">
                <a:solidFill>
                  <a:srgbClr val="2D2DB9"/>
                </a:solidFill>
                <a:latin typeface="Symbol" charset="0"/>
                <a:cs typeface="Geneva" charset="0"/>
              </a:rPr>
              <a:t>S</a:t>
            </a:r>
            <a:r>
              <a:rPr lang="en-US" sz="2400" b="0" i="0" baseline="-25000" dirty="0" err="1" smtClean="0">
                <a:solidFill>
                  <a:srgbClr val="2D2DB9"/>
                </a:solidFill>
                <a:latin typeface="Arial" charset="0"/>
                <a:cs typeface="Geneva" charset="0"/>
              </a:rPr>
              <a:t>k</a:t>
            </a:r>
            <a:r>
              <a:rPr lang="en-US" sz="2400" b="0" i="0" dirty="0" smtClean="0">
                <a:solidFill>
                  <a:srgbClr val="2D2DB9"/>
                </a:solidFill>
                <a:latin typeface="Arial" charset="0"/>
                <a:cs typeface="Geneva" charset="0"/>
              </a:rPr>
              <a:t> </a:t>
            </a:r>
            <a:r>
              <a:rPr lang="en-US" sz="2400" b="0" i="0" dirty="0" err="1">
                <a:solidFill>
                  <a:srgbClr val="2D2DB9"/>
                </a:solidFill>
                <a:latin typeface="Arial" charset="0"/>
                <a:cs typeface="Geneva" charset="0"/>
              </a:rPr>
              <a:t>A</a:t>
            </a:r>
            <a:r>
              <a:rPr lang="en-US" sz="2400" b="0" i="0" baseline="-25000" dirty="0" err="1">
                <a:solidFill>
                  <a:srgbClr val="2D2DB9"/>
                </a:solidFill>
                <a:latin typeface="Arial" charset="0"/>
                <a:cs typeface="Geneva" charset="0"/>
              </a:rPr>
              <a:t>mode,</a:t>
            </a:r>
            <a:r>
              <a:rPr lang="en-US" sz="2400" b="0" i="0" baseline="-25000" dirty="0" err="1" smtClean="0">
                <a:solidFill>
                  <a:srgbClr val="2D2DB9"/>
                </a:solidFill>
                <a:latin typeface="Arial" charset="0"/>
                <a:cs typeface="Geneva" charset="0"/>
              </a:rPr>
              <a:t>k</a:t>
            </a:r>
            <a:r>
              <a:rPr lang="en-US" sz="2400" b="0" i="0" dirty="0" err="1" smtClean="0">
                <a:solidFill>
                  <a:srgbClr val="2D2DB9"/>
                </a:solidFill>
                <a:latin typeface="Arial" charset="0"/>
                <a:cs typeface="Geneva" charset="0"/>
              </a:rPr>
              <a:t>(t</a:t>
            </a:r>
            <a:r>
              <a:rPr lang="en-US" sz="2400" b="0" i="0" dirty="0" smtClean="0">
                <a:solidFill>
                  <a:srgbClr val="2D2DB9"/>
                </a:solidFill>
                <a:latin typeface="Arial" charset="0"/>
                <a:cs typeface="Geneva" charset="0"/>
              </a:rPr>
              <a:t>) </a:t>
            </a:r>
            <a:r>
              <a:rPr lang="en-US" sz="2400" b="0" i="0" dirty="0">
                <a:solidFill>
                  <a:srgbClr val="2D2DB9"/>
                </a:solidFill>
                <a:latin typeface="Arial" charset="0"/>
                <a:cs typeface="Geneva" charset="0"/>
              </a:rPr>
              <a:t>x </a:t>
            </a:r>
            <a:r>
              <a:rPr lang="en-US" sz="2400" b="0" i="0" dirty="0" err="1">
                <a:solidFill>
                  <a:srgbClr val="2D2DB9"/>
                </a:solidFill>
                <a:cs typeface="Geneva" charset="0"/>
              </a:rPr>
              <a:t>p</a:t>
            </a:r>
            <a:r>
              <a:rPr lang="en-US" sz="2400" b="0" i="0" baseline="-25000" dirty="0" err="1">
                <a:solidFill>
                  <a:srgbClr val="2D2DB9"/>
                </a:solidFill>
                <a:cs typeface="Geneva" charset="0"/>
              </a:rPr>
              <a:t>k</a:t>
            </a:r>
            <a:r>
              <a:rPr lang="en-US" sz="2400" b="0" i="0" dirty="0" err="1">
                <a:solidFill>
                  <a:srgbClr val="2D2DB9"/>
                </a:solidFill>
                <a:cs typeface="Geneva" charset="0"/>
              </a:rPr>
              <a:t>(</a:t>
            </a:r>
            <a:r>
              <a:rPr lang="en-US" sz="2400" b="0" i="0" dirty="0" err="1">
                <a:solidFill>
                  <a:srgbClr val="2D2DB9"/>
                </a:solidFill>
                <a:latin typeface="Symbol" charset="0"/>
                <a:cs typeface="Geneva" charset="0"/>
              </a:rPr>
              <a:t>D</a:t>
            </a:r>
            <a:r>
              <a:rPr lang="en-US" sz="2400" b="0" i="0" dirty="0" err="1">
                <a:solidFill>
                  <a:srgbClr val="2D2DB9"/>
                </a:solidFill>
                <a:cs typeface="Geneva" charset="0"/>
              </a:rPr>
              <a:t>E,</a:t>
            </a:r>
            <a:r>
              <a:rPr lang="en-US" sz="2400" b="0" i="0" dirty="0" err="1" smtClean="0">
                <a:solidFill>
                  <a:srgbClr val="2D2DB9"/>
                </a:solidFill>
                <a:latin typeface="Symbol" charset="0"/>
                <a:cs typeface="Geneva" charset="0"/>
              </a:rPr>
              <a:t>D</a:t>
            </a:r>
            <a:r>
              <a:rPr lang="en-US" sz="2400" b="0" i="0" dirty="0" err="1" smtClean="0">
                <a:solidFill>
                  <a:srgbClr val="2D2DB9"/>
                </a:solidFill>
                <a:cs typeface="Geneva" charset="0"/>
              </a:rPr>
              <a:t>P</a:t>
            </a:r>
            <a:r>
              <a:rPr lang="en-US" sz="2400" b="0" i="0" baseline="-25000" dirty="0" err="1" smtClean="0">
                <a:solidFill>
                  <a:srgbClr val="2D2DB9"/>
                </a:solidFill>
                <a:latin typeface="Symbol" charset="0"/>
                <a:cs typeface="Geneva" charset="0"/>
              </a:rPr>
              <a:t>z</a:t>
            </a:r>
            <a:r>
              <a:rPr lang="en-US" sz="2400" b="0" i="0" dirty="0" smtClean="0">
                <a:solidFill>
                  <a:srgbClr val="2D2DB9"/>
                </a:solidFill>
                <a:latin typeface="Symbol" charset="0"/>
                <a:cs typeface="Geneva" charset="0"/>
              </a:rPr>
              <a:t>)</a:t>
            </a:r>
            <a:endParaRPr lang="en-US" sz="2400" b="0" i="0" dirty="0">
              <a:solidFill>
                <a:srgbClr val="2D2DB9"/>
              </a:solidFill>
              <a:latin typeface="Arial" charset="0"/>
              <a:cs typeface="Geneva" charset="0"/>
            </a:endParaRPr>
          </a:p>
        </p:txBody>
      </p:sp>
      <p:grpSp>
        <p:nvGrpSpPr>
          <p:cNvPr id="74757" name="Group 8"/>
          <p:cNvGrpSpPr>
            <a:grpSpLocks/>
          </p:cNvGrpSpPr>
          <p:nvPr/>
        </p:nvGrpSpPr>
        <p:grpSpPr bwMode="auto">
          <a:xfrm>
            <a:off x="0" y="1676400"/>
            <a:ext cx="4635500" cy="3886200"/>
            <a:chOff x="5423143" y="1219200"/>
            <a:chExt cx="4635257" cy="3886200"/>
          </a:xfrm>
        </p:grpSpPr>
        <p:pic>
          <p:nvPicPr>
            <p:cNvPr id="74759" name="Picture 6" descr="scenario_139048_EF_r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3143" y="1219200"/>
              <a:ext cx="4635257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74760" name="Rectangle 7"/>
            <p:cNvSpPr>
              <a:spLocks noChangeArrowheads="1"/>
            </p:cNvSpPr>
            <p:nvPr/>
          </p:nvSpPr>
          <p:spPr bwMode="auto">
            <a:xfrm>
              <a:off x="6096000" y="1524000"/>
              <a:ext cx="304800" cy="3048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</p:grpSp>
      <p:sp>
        <p:nvSpPr>
          <p:cNvPr id="74758" name="Rectangle 3"/>
          <p:cNvSpPr txBox="1">
            <a:spLocks noChangeArrowheads="1"/>
          </p:cNvSpPr>
          <p:nvPr/>
        </p:nvSpPr>
        <p:spPr bwMode="auto">
          <a:xfrm>
            <a:off x="4597986" y="3269301"/>
            <a:ext cx="5562600" cy="280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101882" tIns="50941" rIns="101882" bIns="50941"/>
          <a:lstStyle>
            <a:lvl1pPr marL="381000" indent="-3810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7088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39725" lvl="1" indent="-227013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Lucida Grande"/>
              <a:buChar char="&gt;"/>
            </a:pPr>
            <a:r>
              <a:rPr lang="en-US" sz="24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Provides more </a:t>
            </a:r>
            <a:r>
              <a:rPr lang="en-US" sz="24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realistic </a:t>
            </a:r>
            <a:r>
              <a:rPr lang="en-US" sz="2400" b="0" i="0" dirty="0" err="1">
                <a:solidFill>
                  <a:schemeClr val="accent2"/>
                </a:solidFill>
                <a:latin typeface="Arial" charset="0"/>
                <a:cs typeface="Geneva" charset="0"/>
              </a:rPr>
              <a:t>F</a:t>
            </a:r>
            <a:r>
              <a:rPr lang="en-US" sz="2400" b="0" i="0" baseline="-25000" dirty="0" err="1">
                <a:solidFill>
                  <a:schemeClr val="accent2"/>
                </a:solidFill>
                <a:latin typeface="Arial" charset="0"/>
                <a:cs typeface="Geneva" charset="0"/>
              </a:rPr>
              <a:t>nb</a:t>
            </a:r>
            <a:r>
              <a:rPr lang="en-US" sz="24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 evolution when modes have comparable amplitude</a:t>
            </a:r>
            <a:endParaRPr lang="en-US" sz="2400" b="0" i="0" dirty="0" smtClean="0">
              <a:solidFill>
                <a:schemeClr val="accent2"/>
              </a:solidFill>
              <a:latin typeface="Arial" charset="0"/>
              <a:cs typeface="Geneva" charset="0"/>
            </a:endParaRPr>
          </a:p>
          <a:p>
            <a:pPr marL="339725" lvl="1" indent="-227013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Lucida Grande"/>
              <a:buChar char="&gt;"/>
            </a:pPr>
            <a:r>
              <a:rPr lang="en-US" sz="24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Account </a:t>
            </a:r>
            <a:r>
              <a:rPr lang="en-US" sz="24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for </a:t>
            </a:r>
            <a:r>
              <a:rPr lang="en-US" sz="24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differences in </a:t>
            </a:r>
            <a:r>
              <a:rPr lang="en-US" sz="24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equilibrium, modes </a:t>
            </a:r>
            <a:r>
              <a:rPr lang="en-US" sz="24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at different stages of the </a:t>
            </a:r>
            <a:r>
              <a:rPr lang="en-US" sz="2400" b="0" i="0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discharge</a:t>
            </a:r>
            <a:endParaRPr lang="en-US" sz="2400" b="0" i="0" dirty="0">
              <a:solidFill>
                <a:schemeClr val="accent2"/>
              </a:solidFill>
              <a:latin typeface="Arial" charset="0"/>
              <a:cs typeface="Geneva" charset="0"/>
            </a:endParaRPr>
          </a:p>
        </p:txBody>
      </p:sp>
      <p:pic>
        <p:nvPicPr>
          <p:cNvPr id="10" name="Picture 9" descr="fig_neutr_kink_tae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412" y="1077309"/>
            <a:ext cx="4468709" cy="219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neutr_kink_ta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258" y="1127880"/>
            <a:ext cx="5199062" cy="6287063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cs typeface="Geneva" charset="0"/>
              </a:rPr>
              <a:t>Preliminary example: NSTX scenarios with simultaneous </a:t>
            </a:r>
            <a:r>
              <a:rPr lang="en-US" sz="3200" dirty="0" err="1" smtClean="0">
                <a:latin typeface="Arial" charset="0"/>
                <a:cs typeface="Geneva" charset="0"/>
              </a:rPr>
              <a:t>TAEs</a:t>
            </a:r>
            <a:r>
              <a:rPr lang="en-US" sz="3200" dirty="0" smtClean="0">
                <a:latin typeface="Arial" charset="0"/>
                <a:cs typeface="Geneva" charset="0"/>
              </a:rPr>
              <a:t> and kink-like modes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645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E918C3-C428-3E46-BD75-6C649EFD62A2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24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447800"/>
            <a:ext cx="4724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normAutofit fontScale="92500" lnSpcReduction="20000"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75"/>
              </a:spcAft>
            </a:pPr>
            <a:r>
              <a:rPr lang="en-US" sz="2700" dirty="0" err="1" smtClean="0">
                <a:solidFill>
                  <a:srgbClr val="2D2DB9"/>
                </a:solidFill>
              </a:rPr>
              <a:t>TAEs</a:t>
            </a:r>
            <a:r>
              <a:rPr lang="en-US" sz="2700" dirty="0" smtClean="0">
                <a:solidFill>
                  <a:srgbClr val="2D2DB9"/>
                </a:solidFill>
              </a:rPr>
              <a:t> + kink-like: 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Anomalous diffusivity (AFID) up to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t</a:t>
            </a:r>
            <a:r>
              <a:rPr lang="en-US" sz="2700" b="0" i="0" dirty="0" smtClean="0">
                <a:solidFill>
                  <a:srgbClr val="2D2DB9"/>
                </a:solidFill>
              </a:rPr>
              <a:t>=320ms to match neutrons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Set AFID=0 after 320ms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Keep profiles fixed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Use</a:t>
            </a:r>
            <a:r>
              <a:rPr lang="en-US" sz="2700" b="0" i="0" dirty="0" smtClean="0">
                <a:solidFill>
                  <a:srgbClr val="2D2DB9"/>
                </a:solidFill>
              </a:rPr>
              <a:t> p</a:t>
            </a:r>
            <a:r>
              <a:rPr lang="en-US" sz="2700" b="0" i="0" baseline="-25000" dirty="0" smtClean="0">
                <a:solidFill>
                  <a:srgbClr val="2D2DB9"/>
                </a:solidFill>
              </a:rPr>
              <a:t>1</a:t>
            </a:r>
            <a:r>
              <a:rPr lang="en-US" sz="2700" b="0" i="0" dirty="0" smtClean="0">
                <a:solidFill>
                  <a:srgbClr val="2D2DB9"/>
                </a:solidFill>
              </a:rPr>
              <a:t>(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E,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P</a:t>
            </a:r>
            <a:r>
              <a:rPr lang="en-US" sz="2800" baseline="-25000" dirty="0" smtClean="0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sz="2700" b="0" i="0" dirty="0" smtClean="0">
                <a:solidFill>
                  <a:srgbClr val="2D2DB9"/>
                </a:solidFill>
              </a:rPr>
              <a:t>) for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TAEs</a:t>
            </a:r>
            <a:r>
              <a:rPr lang="en-US" sz="2700" b="0" i="0" dirty="0" smtClean="0">
                <a:solidFill>
                  <a:srgbClr val="2D2DB9"/>
                </a:solidFill>
              </a:rPr>
              <a:t>, same as for avalanches</a:t>
            </a:r>
            <a:endParaRPr lang="en-US" sz="2700" b="0" i="0" dirty="0" smtClean="0">
              <a:solidFill>
                <a:srgbClr val="2D2DB9"/>
              </a:solidFill>
            </a:endParaRP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Use p</a:t>
            </a:r>
            <a:r>
              <a:rPr lang="en-US" sz="2700" b="0" i="0" baseline="-25000" dirty="0" smtClean="0">
                <a:solidFill>
                  <a:srgbClr val="2D2DB9"/>
                </a:solidFill>
              </a:rPr>
              <a:t>2</a:t>
            </a:r>
            <a:r>
              <a:rPr lang="en-US" sz="2700" b="0" i="0" dirty="0" smtClean="0">
                <a:solidFill>
                  <a:srgbClr val="2D2DB9"/>
                </a:solidFill>
              </a:rPr>
              <a:t>(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E,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P</a:t>
            </a:r>
            <a:r>
              <a:rPr lang="en-US" sz="2800" baseline="-25000" dirty="0" smtClean="0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sz="2700" b="0" i="0" dirty="0" smtClean="0">
                <a:solidFill>
                  <a:srgbClr val="2D2DB9"/>
                </a:solidFill>
              </a:rPr>
              <a:t>) for kink-like modes</a:t>
            </a: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i="0" dirty="0" smtClean="0">
                <a:solidFill>
                  <a:srgbClr val="000000"/>
                </a:solidFill>
              </a:rPr>
              <a:t>Crude model </a:t>
            </a:r>
            <a:r>
              <a:rPr lang="en-US" sz="2486" i="0" dirty="0" err="1" smtClean="0">
                <a:solidFill>
                  <a:srgbClr val="000000"/>
                </a:solidFill>
              </a:rPr>
              <a:t>w</a:t>
            </a:r>
            <a:r>
              <a:rPr lang="en-US" sz="2486" i="0" dirty="0" smtClean="0">
                <a:solidFill>
                  <a:srgbClr val="000000"/>
                </a:solidFill>
              </a:rPr>
              <a:t>/ </a:t>
            </a:r>
            <a:r>
              <a:rPr lang="en-US" sz="2486" i="0" dirty="0" err="1" smtClean="0">
                <a:solidFill>
                  <a:srgbClr val="000000"/>
                </a:solidFill>
              </a:rPr>
              <a:t>n</a:t>
            </a:r>
            <a:r>
              <a:rPr lang="en-US" sz="2486" i="0" dirty="0" smtClean="0">
                <a:solidFill>
                  <a:srgbClr val="000000"/>
                </a:solidFill>
              </a:rPr>
              <a:t>=1,2,3</a:t>
            </a: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b="0" u="sng" dirty="0" smtClean="0">
                <a:solidFill>
                  <a:srgbClr val="000000"/>
                </a:solidFill>
              </a:rPr>
              <a:t>Just a test case!</a:t>
            </a:r>
            <a:endParaRPr lang="en-US" sz="2486" b="0" dirty="0" smtClean="0">
              <a:solidFill>
                <a:srgbClr val="000000"/>
              </a:solidFill>
            </a:endParaRPr>
          </a:p>
          <a:p>
            <a:pPr lvl="1" eaLnBrk="1" hangingPunct="1">
              <a:spcAft>
                <a:spcPts val="1275"/>
              </a:spcAft>
              <a:buFont typeface="Lucida Grande"/>
              <a:buChar char="&gt;"/>
            </a:pPr>
            <a:r>
              <a:rPr lang="en-US" sz="2486" b="0" i="0" dirty="0" smtClean="0">
                <a:solidFill>
                  <a:srgbClr val="000000"/>
                </a:solidFill>
              </a:rPr>
              <a:t>Analysis in progress to obtain “real” kink structure</a:t>
            </a:r>
            <a:endParaRPr lang="en-US" sz="2486" b="0" i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38263" y="3962400"/>
            <a:ext cx="6785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0" dirty="0" err="1" smtClean="0">
                <a:solidFill>
                  <a:srgbClr val="234CCD"/>
                </a:solidFill>
              </a:rPr>
              <a:t>w</a:t>
            </a:r>
            <a:r>
              <a:rPr lang="en-US" sz="1050" b="0" i="0" dirty="0" smtClean="0">
                <a:solidFill>
                  <a:srgbClr val="234CCD"/>
                </a:solidFill>
              </a:rPr>
              <a:t>/ AFID</a:t>
            </a:r>
            <a:endParaRPr lang="en-US" sz="1050" b="0" i="0" dirty="0">
              <a:solidFill>
                <a:srgbClr val="234C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Outline</a:t>
            </a:r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F7159BF-814C-DA4F-A5A7-8E19BDA3C04E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25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97218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New 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‘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kick model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’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: basic ideas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Geneva" charset="0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Verification against full ORBIT simulations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Geneva" charset="0"/>
              <a:cs typeface="Geneva" charset="-128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Example from NSTX case </a:t>
            </a:r>
            <a:r>
              <a:rPr kumimoji="0" lang="en-US" sz="3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w</a:t>
            </a: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/ TAE avalanche</a:t>
            </a:r>
          </a:p>
          <a:p>
            <a:pPr marL="827088" marR="0" lvl="1" indent="-317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Geneva" charset="0"/>
              <a:cs typeface="Geneva" charset="0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Summary</a:t>
            </a:r>
            <a:endParaRPr kumimoji="0" lang="en-US" sz="3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4137" y="1295400"/>
            <a:ext cx="9974263" cy="34290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>
                <a:latin typeface="Arial" charset="0"/>
                <a:cs typeface="Geneva" charset="0"/>
              </a:rPr>
              <a:t>Summary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9906000" cy="6207125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10000"/>
              </a:buClr>
            </a:pPr>
            <a:r>
              <a:rPr lang="en-US" sz="2900" dirty="0">
                <a:latin typeface="Arial" charset="0"/>
                <a:cs typeface="Geneva" charset="0"/>
              </a:rPr>
              <a:t>Test algorithm for reduced fast ion transport model developed, being verified</a:t>
            </a:r>
            <a:endParaRPr lang="en-US" sz="2400" dirty="0">
              <a:latin typeface="Arial" charset="0"/>
              <a:cs typeface="Geneva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  <a:ea typeface="Geneva" charset="0"/>
              </a:rPr>
              <a:t>Results compared with full ORBIT runs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  <a:ea typeface="Geneva" charset="0"/>
              </a:rPr>
              <a:t>Confirmed validity of approach for practical case</a:t>
            </a:r>
          </a:p>
          <a:p>
            <a:pPr lvl="1">
              <a:lnSpc>
                <a:spcPct val="80000"/>
              </a:lnSpc>
            </a:pPr>
            <a:endParaRPr lang="en-US" sz="2900" dirty="0">
              <a:latin typeface="Arial" charset="0"/>
              <a:ea typeface="Geneva" charset="0"/>
            </a:endParaRPr>
          </a:p>
          <a:p>
            <a:pPr>
              <a:lnSpc>
                <a:spcPct val="80000"/>
              </a:lnSpc>
            </a:pPr>
            <a:r>
              <a:rPr lang="en-US" sz="2900" dirty="0">
                <a:latin typeface="Arial" charset="0"/>
                <a:cs typeface="Geneva" charset="0"/>
              </a:rPr>
              <a:t>Successful preliminary tests for NSTX case with TAE modes (</a:t>
            </a:r>
            <a:r>
              <a:rPr lang="en-US" sz="2900" i="1" dirty="0">
                <a:latin typeface="Arial" charset="0"/>
                <a:cs typeface="Geneva" charset="0"/>
              </a:rPr>
              <a:t>avalanches</a:t>
            </a:r>
            <a:r>
              <a:rPr lang="en-US" sz="2900" dirty="0">
                <a:latin typeface="Arial" charset="0"/>
                <a:cs typeface="Geneva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  <a:ea typeface="Geneva" charset="0"/>
              </a:rPr>
              <a:t>Shot#139048, t~265-</a:t>
            </a:r>
            <a:r>
              <a:rPr lang="en-US" sz="2400" dirty="0" smtClean="0">
                <a:latin typeface="Arial" charset="0"/>
                <a:ea typeface="Geneva" charset="0"/>
              </a:rPr>
              <a:t>320 </a:t>
            </a:r>
            <a:r>
              <a:rPr lang="en-US" sz="2400" dirty="0">
                <a:latin typeface="Arial" charset="0"/>
                <a:ea typeface="Geneva" charset="0"/>
              </a:rPr>
              <a:t>ms</a:t>
            </a:r>
            <a:r>
              <a:rPr lang="en-US" sz="2400" dirty="0" smtClean="0">
                <a:latin typeface="Arial" charset="0"/>
                <a:ea typeface="Geneva" charset="0"/>
              </a:rPr>
              <a:t>: H</a:t>
            </a:r>
            <a:r>
              <a:rPr lang="en-US" sz="2400" dirty="0">
                <a:latin typeface="Arial" charset="0"/>
                <a:ea typeface="Geneva" charset="0"/>
              </a:rPr>
              <a:t>-mode </a:t>
            </a:r>
            <a:r>
              <a:rPr lang="en-US" sz="2400" dirty="0" smtClean="0">
                <a:latin typeface="Arial" charset="0"/>
                <a:ea typeface="Geneva" charset="0"/>
              </a:rPr>
              <a:t>avalanches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  <a:ea typeface="Geneva" charset="0"/>
              </a:rPr>
              <a:t>Strong redistribution</a:t>
            </a:r>
            <a:r>
              <a:rPr lang="en-US" sz="2400" dirty="0" smtClean="0">
                <a:latin typeface="Arial" charset="0"/>
                <a:ea typeface="Geneva" charset="0"/>
              </a:rPr>
              <a:t> (energy, radius) of </a:t>
            </a:r>
            <a:r>
              <a:rPr lang="en-US" sz="2400" dirty="0">
                <a:latin typeface="Arial" charset="0"/>
                <a:ea typeface="Geneva" charset="0"/>
              </a:rPr>
              <a:t>fast ions</a:t>
            </a:r>
            <a:r>
              <a:rPr lang="en-US" sz="2400" dirty="0" smtClean="0">
                <a:latin typeface="Arial" charset="0"/>
                <a:ea typeface="Geneva" charset="0"/>
              </a:rPr>
              <a:t> inferred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  <a:ea typeface="Geneva" charset="0"/>
              </a:rPr>
              <a:t>Modest losses, consistent with previous detailed modeling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  <a:ea typeface="Geneva" charset="0"/>
              </a:rPr>
              <a:t>NB-driven current </a:t>
            </a:r>
            <a:r>
              <a:rPr lang="en-US" sz="2400" dirty="0" err="1">
                <a:latin typeface="Arial" charset="0"/>
                <a:ea typeface="Geneva" charset="0"/>
              </a:rPr>
              <a:t>J</a:t>
            </a:r>
            <a:r>
              <a:rPr lang="en-US" sz="2400" baseline="-25000" dirty="0" err="1">
                <a:latin typeface="Arial" charset="0"/>
                <a:ea typeface="Geneva" charset="0"/>
              </a:rPr>
              <a:t>nb</a:t>
            </a:r>
            <a:r>
              <a:rPr lang="en-US" sz="2400" dirty="0">
                <a:latin typeface="Arial" charset="0"/>
                <a:ea typeface="Geneva" charset="0"/>
              </a:rPr>
              <a:t> is</a:t>
            </a:r>
            <a:r>
              <a:rPr lang="en-US" sz="2400" dirty="0" smtClean="0">
                <a:latin typeface="Arial" charset="0"/>
                <a:ea typeface="Geneva" charset="0"/>
              </a:rPr>
              <a:t> strongly perturbed</a:t>
            </a:r>
          </a:p>
          <a:p>
            <a:pPr>
              <a:lnSpc>
                <a:spcPct val="80000"/>
              </a:lnSpc>
            </a:pPr>
            <a:endParaRPr lang="en-US" sz="2900" dirty="0">
              <a:latin typeface="Arial" charset="0"/>
              <a:cs typeface="Geneva" charset="0"/>
            </a:endParaRPr>
          </a:p>
          <a:p>
            <a:pPr>
              <a:lnSpc>
                <a:spcPct val="80000"/>
              </a:lnSpc>
              <a:buFont typeface="Lucida Grande" charset="0"/>
              <a:buChar char="&gt;"/>
            </a:pPr>
            <a:r>
              <a:rPr lang="en-US" sz="2900" b="1" dirty="0">
                <a:latin typeface="Arial" charset="0"/>
                <a:cs typeface="Geneva" charset="0"/>
              </a:rPr>
              <a:t>Implementation in NUBEAM under way</a:t>
            </a:r>
          </a:p>
          <a:p>
            <a:pPr lvl="1">
              <a:lnSpc>
                <a:spcPct val="80000"/>
              </a:lnSpc>
              <a:buFont typeface="Lucida Grande" charset="0"/>
              <a:buChar char="&gt;"/>
            </a:pPr>
            <a:r>
              <a:rPr lang="en-US" sz="2400" b="1" dirty="0">
                <a:latin typeface="Arial" charset="0"/>
                <a:ea typeface="Geneva" charset="0"/>
              </a:rPr>
              <a:t>Extensive </a:t>
            </a:r>
            <a:r>
              <a:rPr lang="en-US" sz="2400" b="1" dirty="0" smtClean="0">
                <a:latin typeface="Arial" charset="0"/>
                <a:ea typeface="Geneva" charset="0"/>
              </a:rPr>
              <a:t>Verification &amp; Validation planned (multi-machine, multi-mode)</a:t>
            </a:r>
            <a:endParaRPr lang="en-US" sz="2400" b="1" dirty="0">
              <a:latin typeface="Arial" charset="0"/>
              <a:ea typeface="Geneva" charset="0"/>
            </a:endParaRPr>
          </a:p>
          <a:p>
            <a:pPr lvl="1">
              <a:lnSpc>
                <a:spcPct val="80000"/>
              </a:lnSpc>
              <a:buFont typeface="Lucida Grande" charset="0"/>
              <a:buChar char="&gt;"/>
            </a:pPr>
            <a:r>
              <a:rPr lang="en-US" sz="2400" b="1" dirty="0">
                <a:latin typeface="Arial" charset="0"/>
                <a:ea typeface="Geneva" charset="0"/>
              </a:rPr>
              <a:t>Identify issues, possible improvements to the model</a:t>
            </a:r>
            <a:endParaRPr lang="en-US" sz="2800" b="1" dirty="0">
              <a:latin typeface="Arial" charset="0"/>
              <a:ea typeface="Geneva" charset="0"/>
            </a:endParaRPr>
          </a:p>
        </p:txBody>
      </p:sp>
      <p:sp>
        <p:nvSpPr>
          <p:cNvPr id="7885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12C3656-7AAB-0146-9F39-FDB451ECEC3F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26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4055348" y="2683076"/>
            <a:ext cx="6003052" cy="37987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 smtClean="0"/>
              <a:t>more details: M. </a:t>
            </a:r>
            <a:r>
              <a:rPr lang="en-US" sz="1800" b="0" dirty="0" err="1" smtClean="0"/>
              <a:t>Podestà</a:t>
            </a:r>
            <a:r>
              <a:rPr lang="en-US" sz="1800" b="0" dirty="0" smtClean="0"/>
              <a:t> </a:t>
            </a:r>
            <a:r>
              <a:rPr lang="en-US" sz="1800" b="0" dirty="0"/>
              <a:t>et al.,</a:t>
            </a:r>
            <a:r>
              <a:rPr lang="en-US" sz="1800" b="0" dirty="0" smtClean="0"/>
              <a:t> PPCF </a:t>
            </a:r>
            <a:r>
              <a:rPr lang="en-US" sz="1800" dirty="0" smtClean="0"/>
              <a:t>56</a:t>
            </a:r>
            <a:r>
              <a:rPr lang="en-US" sz="1800" b="0" dirty="0" smtClean="0"/>
              <a:t> (2014) 055003 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50F1D5E-ED73-9648-8DA0-C39266D1BA3A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27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000">
                <a:latin typeface="Arial" charset="0"/>
                <a:cs typeface="Geneva" charset="0"/>
              </a:rPr>
              <a:t>Backup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2800">
                <a:latin typeface="Arial" charset="0"/>
                <a:cs typeface="Geneva" charset="0"/>
              </a:rPr>
              <a:t>Four models are presently implemented in TRANSP for fast ion diffusion/convection coefficients, </a:t>
            </a:r>
            <a:r>
              <a:rPr lang="en-US" sz="2800" i="1">
                <a:latin typeface="Arial" charset="0"/>
                <a:cs typeface="Geneva" charset="0"/>
              </a:rPr>
              <a:t>D</a:t>
            </a:r>
            <a:r>
              <a:rPr lang="en-US" sz="2800" i="1" baseline="-25000">
                <a:latin typeface="Arial" charset="0"/>
                <a:cs typeface="Geneva" charset="0"/>
              </a:rPr>
              <a:t>b</a:t>
            </a:r>
            <a:r>
              <a:rPr lang="en-US" sz="2800" i="1">
                <a:latin typeface="Arial" charset="0"/>
                <a:cs typeface="Geneva" charset="0"/>
              </a:rPr>
              <a:t> &amp; v</a:t>
            </a:r>
            <a:r>
              <a:rPr lang="en-US" sz="2800" i="1" baseline="-25000">
                <a:latin typeface="Arial" charset="0"/>
                <a:cs typeface="Geneva" charset="0"/>
              </a:rPr>
              <a:t>b</a:t>
            </a:r>
            <a:endParaRPr lang="en-US" baseline="-25000">
              <a:latin typeface="Arial" charset="0"/>
              <a:cs typeface="Geneva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723438" cy="5715000"/>
          </a:xfrm>
        </p:spPr>
        <p:txBody>
          <a:bodyPr/>
          <a:lstStyle/>
          <a:p>
            <a:pPr marL="55563" indent="0">
              <a:buClr>
                <a:srgbClr val="010000"/>
              </a:buClr>
              <a:buFontTx/>
              <a:buNone/>
              <a:defRPr/>
            </a:pPr>
            <a:r>
              <a:rPr lang="en-US" sz="3200" dirty="0">
                <a:latin typeface="Arial" charset="0"/>
                <a:cs typeface="Geneva" charset="0"/>
              </a:rPr>
              <a:t>All have </a:t>
            </a:r>
            <a:r>
              <a:rPr lang="en-US" sz="3200" dirty="0" smtClean="0">
                <a:latin typeface="Arial" charset="0"/>
                <a:cs typeface="Geneva" charset="0"/>
              </a:rPr>
              <a:t>diffusive/convective nature in radial coordinate; </a:t>
            </a:r>
            <a:r>
              <a:rPr lang="en-US" sz="3200" dirty="0">
                <a:latin typeface="Arial" charset="0"/>
                <a:cs typeface="Geneva" charset="0"/>
              </a:rPr>
              <a:t>little/no phase space selectivity:</a:t>
            </a:r>
            <a:endParaRPr lang="en-US" sz="3100" i="1" baseline="-25000" dirty="0">
              <a:latin typeface="Arial" charset="0"/>
              <a:cs typeface="Geneva" charset="0"/>
            </a:endParaRP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endParaRPr lang="en-US" sz="3100" dirty="0">
              <a:latin typeface="Arial" charset="0"/>
              <a:cs typeface="Geneva" charset="0"/>
            </a:endParaRP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r>
              <a:rPr lang="en-US" sz="3100" dirty="0">
                <a:latin typeface="Arial" charset="0"/>
                <a:cs typeface="Geneva" charset="0"/>
              </a:rPr>
              <a:t>1)</a:t>
            </a: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r>
              <a:rPr lang="en-US" sz="3100" dirty="0">
                <a:latin typeface="Arial" charset="0"/>
                <a:cs typeface="Geneva" charset="0"/>
              </a:rPr>
              <a:t>			</a:t>
            </a:r>
            <a:endParaRPr lang="en-US" sz="2000" dirty="0">
              <a:latin typeface="Arial" charset="0"/>
              <a:cs typeface="Geneva" charset="0"/>
            </a:endParaRP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r>
              <a:rPr lang="en-US" sz="3100" dirty="0">
                <a:latin typeface="Arial" charset="0"/>
                <a:cs typeface="Geneva" charset="0"/>
              </a:rPr>
              <a:t>2)</a:t>
            </a: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endParaRPr lang="en-US" sz="3100" dirty="0">
              <a:latin typeface="Arial" charset="0"/>
              <a:cs typeface="Geneva" charset="0"/>
            </a:endParaRP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r>
              <a:rPr lang="en-US" sz="3100" dirty="0">
                <a:latin typeface="Arial" charset="0"/>
                <a:cs typeface="Geneva" charset="0"/>
              </a:rPr>
              <a:t>3)</a:t>
            </a: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endParaRPr lang="en-US" sz="3100" dirty="0">
              <a:latin typeface="Arial" charset="0"/>
              <a:cs typeface="Geneva" charset="0"/>
            </a:endParaRPr>
          </a:p>
          <a:p>
            <a:pPr marL="0" indent="0">
              <a:buClr>
                <a:srgbClr val="010000"/>
              </a:buClr>
              <a:buFontTx/>
              <a:buNone/>
              <a:defRPr/>
            </a:pPr>
            <a:r>
              <a:rPr lang="en-US" sz="3100" dirty="0">
                <a:latin typeface="Arial" charset="0"/>
                <a:cs typeface="Geneva" charset="0"/>
              </a:rPr>
              <a:t>4)</a:t>
            </a:r>
          </a:p>
        </p:txBody>
      </p:sp>
      <p:sp>
        <p:nvSpPr>
          <p:cNvPr id="717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2E94863-04A6-E34F-ACEE-AE856E17F767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28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5257800" y="2133600"/>
            <a:ext cx="446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[from http://w3.pppl.gov/~pshare/help/transp.htm]</a:t>
            </a:r>
          </a:p>
        </p:txBody>
      </p:sp>
      <p:pic>
        <p:nvPicPr>
          <p:cNvPr id="7173" name="Picture 8" descr="Df_mod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02225"/>
            <a:ext cx="453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Df_mod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15063"/>
            <a:ext cx="4483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5102225" y="2590800"/>
            <a:ext cx="4956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>
                <a:solidFill>
                  <a:srgbClr val="2D2DB9"/>
                </a:solidFill>
              </a:rPr>
              <a:t>k</a:t>
            </a:r>
            <a:r>
              <a:rPr lang="en-US" sz="2400" b="0" baseline="-25000">
                <a:solidFill>
                  <a:srgbClr val="2D2DB9"/>
                </a:solidFill>
              </a:rPr>
              <a:t>ADIFB</a:t>
            </a:r>
            <a:r>
              <a:rPr lang="en-US" sz="2400" b="0">
                <a:solidFill>
                  <a:srgbClr val="2D2DB9"/>
                </a:solidFill>
              </a:rPr>
              <a:t> : multiplier</a:t>
            </a:r>
          </a:p>
          <a:p>
            <a:pPr eaLnBrk="1" hangingPunct="1"/>
            <a:r>
              <a:rPr lang="en-US" sz="2400" b="0">
                <a:solidFill>
                  <a:srgbClr val="2D2DB9"/>
                </a:solidFill>
              </a:rPr>
              <a:t>D</a:t>
            </a:r>
            <a:r>
              <a:rPr lang="en-US" sz="2400" b="0" baseline="-25000">
                <a:solidFill>
                  <a:srgbClr val="2D2DB9"/>
                </a:solidFill>
              </a:rPr>
              <a:t>e</a:t>
            </a:r>
            <a:r>
              <a:rPr lang="en-US" sz="2400" b="0">
                <a:solidFill>
                  <a:srgbClr val="2D2DB9"/>
                </a:solidFill>
              </a:rPr>
              <a:t>(x,t)</a:t>
            </a:r>
            <a:r>
              <a:rPr lang="en-US" sz="2400" b="0" i="0">
                <a:solidFill>
                  <a:srgbClr val="2D2DB9"/>
                </a:solidFill>
              </a:rPr>
              <a:t> : electron particle diffusivity</a:t>
            </a:r>
          </a:p>
        </p:txBody>
      </p:sp>
      <p:sp>
        <p:nvSpPr>
          <p:cNvPr id="7176" name="TextBox 11"/>
          <p:cNvSpPr txBox="1">
            <a:spLocks noChangeArrowheads="1"/>
          </p:cNvSpPr>
          <p:nvPr/>
        </p:nvSpPr>
        <p:spPr bwMode="auto">
          <a:xfrm>
            <a:off x="5334000" y="3657600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>
                <a:solidFill>
                  <a:srgbClr val="2D2DB9"/>
                </a:solidFill>
              </a:rPr>
              <a:t>D</a:t>
            </a:r>
            <a:r>
              <a:rPr lang="en-US" sz="2400" b="0" baseline="-25000">
                <a:solidFill>
                  <a:srgbClr val="2D2DB9"/>
                </a:solidFill>
              </a:rPr>
              <a:t>e</a:t>
            </a:r>
            <a:r>
              <a:rPr lang="en-US" sz="2400" b="0" baseline="30000">
                <a:solidFill>
                  <a:srgbClr val="2D2DB9"/>
                </a:solidFill>
              </a:rPr>
              <a:t>WP</a:t>
            </a:r>
            <a:r>
              <a:rPr lang="en-US" sz="2400" b="0">
                <a:solidFill>
                  <a:srgbClr val="2D2DB9"/>
                </a:solidFill>
              </a:rPr>
              <a:t>(x,t)</a:t>
            </a:r>
            <a:r>
              <a:rPr lang="en-US" sz="2400" b="0" i="0">
                <a:solidFill>
                  <a:srgbClr val="2D2DB9"/>
                </a:solidFill>
              </a:rPr>
              <a:t> : electron particle diffusivity from Ware-pinch corrected flux</a:t>
            </a:r>
          </a:p>
        </p:txBody>
      </p:sp>
      <p:sp>
        <p:nvSpPr>
          <p:cNvPr id="7177" name="TextBox 12"/>
          <p:cNvSpPr txBox="1">
            <a:spLocks noChangeArrowheads="1"/>
          </p:cNvSpPr>
          <p:nvPr/>
        </p:nvSpPr>
        <p:spPr bwMode="auto">
          <a:xfrm>
            <a:off x="5446713" y="6019800"/>
            <a:ext cx="4611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>
                <a:solidFill>
                  <a:srgbClr val="2D2DB9"/>
                </a:solidFill>
              </a:rPr>
              <a:t>D</a:t>
            </a:r>
            <a:r>
              <a:rPr lang="en-US" sz="2400" b="0" baseline="-25000">
                <a:solidFill>
                  <a:srgbClr val="2D2DB9"/>
                </a:solidFill>
              </a:rPr>
              <a:t>k</a:t>
            </a:r>
            <a:r>
              <a:rPr lang="en-US" sz="2400" b="0">
                <a:solidFill>
                  <a:srgbClr val="2D2DB9"/>
                </a:solidFill>
              </a:rPr>
              <a:t>(E,x,t)</a:t>
            </a:r>
            <a:r>
              <a:rPr lang="en-US" sz="2400" b="0" i="0">
                <a:solidFill>
                  <a:srgbClr val="2D2DB9"/>
                </a:solidFill>
              </a:rPr>
              <a:t>: diffusivity for deeply trapped, barely trapped, co- barely passing, ...</a:t>
            </a:r>
          </a:p>
        </p:txBody>
      </p:sp>
      <p:pic>
        <p:nvPicPr>
          <p:cNvPr id="7178" name="Picture 13" descr="Df_mod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0075" y="2779713"/>
            <a:ext cx="3835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4" descr="Df_mod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5150" y="3895725"/>
            <a:ext cx="4102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5"/>
          <p:cNvSpPr txBox="1">
            <a:spLocks noChangeArrowheads="1"/>
          </p:cNvSpPr>
          <p:nvPr/>
        </p:nvSpPr>
        <p:spPr bwMode="auto">
          <a:xfrm>
            <a:off x="5791200" y="5029200"/>
            <a:ext cx="385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>
                <a:solidFill>
                  <a:srgbClr val="2D2DB9"/>
                </a:solidFill>
              </a:rPr>
              <a:t>diffusion/convection model</a:t>
            </a:r>
            <a:endParaRPr lang="en-US" sz="2400" b="0" i="0">
              <a:solidFill>
                <a:srgbClr val="2D2DB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dirty="0">
                <a:latin typeface="Arial" charset="0"/>
                <a:cs typeface="Geneva" charset="0"/>
              </a:rPr>
              <a:t>For low-frequency *AEs with </a:t>
            </a:r>
            <a:r>
              <a:rPr lang="en-US" dirty="0">
                <a:latin typeface="Symbol" charset="0"/>
                <a:cs typeface="Symbol" charset="0"/>
              </a:rPr>
              <a:t>w</a:t>
            </a:r>
            <a:r>
              <a:rPr lang="en-US" dirty="0">
                <a:latin typeface="Arial" charset="0"/>
                <a:cs typeface="Geneva" charset="0"/>
              </a:rPr>
              <a:t>&lt;&lt;</a:t>
            </a:r>
            <a:r>
              <a:rPr lang="en-US" dirty="0" err="1">
                <a:latin typeface="Symbol" charset="0"/>
                <a:cs typeface="Symbol" charset="0"/>
              </a:rPr>
              <a:t>w</a:t>
            </a:r>
            <a:r>
              <a:rPr lang="en-US" baseline="-25000" dirty="0" err="1">
                <a:latin typeface="Arial" charset="0"/>
                <a:cs typeface="Geneva" charset="0"/>
              </a:rPr>
              <a:t>ci</a:t>
            </a:r>
            <a:r>
              <a:rPr lang="en-US" dirty="0">
                <a:latin typeface="Arial" charset="0"/>
                <a:cs typeface="Geneva" charset="0"/>
              </a:rPr>
              <a:t> such as TAEs, magnetic moment 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Arial" charset="0"/>
                <a:cs typeface="Geneva" charset="0"/>
              </a:rPr>
              <a:t> is conserved (..</a:t>
            </a:r>
            <a:r>
              <a:rPr lang="en-US" dirty="0" smtClean="0">
                <a:latin typeface="Arial" charset="0"/>
                <a:cs typeface="Geneva" charset="0"/>
              </a:rPr>
              <a:t>.but maybe it’s not)</a:t>
            </a:r>
            <a:endParaRPr lang="en-US" dirty="0">
              <a:latin typeface="Arial" charset="0"/>
              <a:cs typeface="Geneva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381125"/>
            <a:ext cx="9721850" cy="5857875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3100" i="1" dirty="0">
                <a:latin typeface="Arial" charset="0"/>
                <a:cs typeface="Geneva" charset="0"/>
              </a:rPr>
              <a:t>In </a:t>
            </a:r>
            <a:r>
              <a:rPr lang="en-US" sz="3100" i="1" dirty="0" smtClean="0">
                <a:latin typeface="Arial" charset="0"/>
                <a:cs typeface="Geneva" charset="0"/>
              </a:rPr>
              <a:t>this presentation, </a:t>
            </a:r>
            <a:r>
              <a:rPr lang="en-US" sz="3100" i="1" dirty="0">
                <a:latin typeface="Arial" charset="0"/>
                <a:cs typeface="Geneva" charset="0"/>
              </a:rPr>
              <a:t>it is assumed that </a:t>
            </a:r>
            <a:r>
              <a:rPr lang="en-US" sz="3100" i="1" dirty="0" err="1">
                <a:latin typeface="Symbol" charset="0"/>
                <a:cs typeface="Symbol" charset="0"/>
              </a:rPr>
              <a:t>Dm</a:t>
            </a:r>
            <a:r>
              <a:rPr lang="en-US" sz="3100" i="1" dirty="0">
                <a:latin typeface="Arial" charset="0"/>
                <a:cs typeface="Geneva" charset="0"/>
              </a:rPr>
              <a:t>=0</a:t>
            </a:r>
          </a:p>
          <a:p>
            <a:pPr>
              <a:buClr>
                <a:srgbClr val="010000"/>
              </a:buClr>
            </a:pPr>
            <a:endParaRPr lang="en-US" sz="3100" dirty="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</a:pPr>
            <a:r>
              <a:rPr lang="en-US" sz="3100" u="sng" dirty="0">
                <a:latin typeface="Arial" charset="0"/>
                <a:cs typeface="Geneva" charset="0"/>
              </a:rPr>
              <a:t>However</a:t>
            </a:r>
            <a:r>
              <a:rPr lang="en-US" sz="3100" dirty="0">
                <a:latin typeface="Arial" charset="0"/>
                <a:cs typeface="Geneva" charset="0"/>
              </a:rPr>
              <a:t>: </a:t>
            </a:r>
            <a:r>
              <a:rPr lang="en-US" sz="3100" dirty="0" err="1">
                <a:latin typeface="Symbol" charset="0"/>
                <a:cs typeface="Symbol" charset="0"/>
              </a:rPr>
              <a:t>Dm</a:t>
            </a:r>
            <a:r>
              <a:rPr lang="en-US" sz="3100" dirty="0">
                <a:latin typeface="Arial" charset="0"/>
                <a:cs typeface="Geneva" charset="0"/>
              </a:rPr>
              <a:t>=0</a:t>
            </a:r>
            <a:r>
              <a:rPr lang="en-US" sz="3100" i="1" dirty="0">
                <a:latin typeface="Arial" charset="0"/>
                <a:cs typeface="Geneva" charset="0"/>
              </a:rPr>
              <a:t> </a:t>
            </a:r>
            <a:r>
              <a:rPr lang="en-US" sz="3100" dirty="0">
                <a:latin typeface="Arial" charset="0"/>
                <a:cs typeface="Geneva" charset="0"/>
              </a:rPr>
              <a:t>hypothesis </a:t>
            </a:r>
            <a:r>
              <a:rPr lang="en-US" sz="3100" dirty="0" smtClean="0">
                <a:latin typeface="Arial" charset="0"/>
                <a:cs typeface="Geneva" charset="0"/>
              </a:rPr>
              <a:t>can </a:t>
            </a:r>
            <a:r>
              <a:rPr lang="en-US" sz="3100" dirty="0">
                <a:latin typeface="Arial" charset="0"/>
                <a:cs typeface="Geneva" charset="0"/>
              </a:rPr>
              <a:t>break down if</a:t>
            </a:r>
          </a:p>
          <a:p>
            <a:pPr lvl="1"/>
            <a:r>
              <a:rPr lang="en-US" dirty="0" err="1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 dirty="0" err="1">
                <a:latin typeface="Arial" charset="0"/>
                <a:ea typeface="Geneva" charset="0"/>
              </a:rPr>
              <a:t>f</a:t>
            </a:r>
            <a:r>
              <a:rPr lang="en-US" dirty="0">
                <a:latin typeface="Arial" charset="0"/>
                <a:ea typeface="Geneva" charset="0"/>
              </a:rPr>
              <a:t> ~ radial width of the modes</a:t>
            </a:r>
          </a:p>
          <a:p>
            <a:pPr lvl="1"/>
            <a:r>
              <a:rPr lang="en-US" dirty="0" err="1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baseline="-25000" dirty="0" err="1">
                <a:latin typeface="Arial" charset="0"/>
                <a:ea typeface="Geneva" charset="0"/>
              </a:rPr>
              <a:t>f</a:t>
            </a:r>
            <a:r>
              <a:rPr lang="en-US" dirty="0">
                <a:latin typeface="Arial" charset="0"/>
                <a:ea typeface="Geneva" charset="0"/>
              </a:rPr>
              <a:t> ~ scale-length of equilibrium profiles</a:t>
            </a:r>
          </a:p>
          <a:p>
            <a:pPr lvl="1">
              <a:buFont typeface="Lucida Grande" charset="0"/>
              <a:buChar char="➮"/>
            </a:pPr>
            <a:r>
              <a:rPr lang="en-US" i="1" dirty="0">
                <a:latin typeface="Arial" charset="0"/>
                <a:ea typeface="Geneva" charset="0"/>
              </a:rPr>
              <a:t>Both conditions are likely to be met in spherical tokamaks (e.g. NSTX)</a:t>
            </a:r>
          </a:p>
          <a:p>
            <a:pPr>
              <a:buClr>
                <a:srgbClr val="010000"/>
              </a:buClr>
            </a:pPr>
            <a:endParaRPr lang="en-US" dirty="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  <a:buFont typeface="Lucida Grande" charset="0"/>
              <a:buChar char="➮"/>
            </a:pPr>
            <a:r>
              <a:rPr lang="en-US" b="1" dirty="0">
                <a:latin typeface="Arial" charset="0"/>
                <a:cs typeface="Geneva" charset="0"/>
              </a:rPr>
              <a:t>Proposed model can be generalized to cases where </a:t>
            </a:r>
            <a:r>
              <a:rPr lang="en-US" b="1" dirty="0">
                <a:latin typeface="Symbol" charset="0"/>
                <a:cs typeface="Symbol" charset="0"/>
              </a:rPr>
              <a:t>m</a:t>
            </a:r>
            <a:r>
              <a:rPr lang="en-US" b="1" dirty="0">
                <a:latin typeface="Arial" charset="0"/>
                <a:cs typeface="Geneva" charset="0"/>
              </a:rPr>
              <a:t> is </a:t>
            </a:r>
            <a:r>
              <a:rPr lang="en-US" b="1" i="1" dirty="0">
                <a:latin typeface="Arial" charset="0"/>
                <a:cs typeface="Geneva" charset="0"/>
              </a:rPr>
              <a:t>not</a:t>
            </a:r>
            <a:r>
              <a:rPr lang="en-US" b="1" dirty="0">
                <a:latin typeface="Arial" charset="0"/>
                <a:cs typeface="Geneva" charset="0"/>
              </a:rPr>
              <a:t> conserved</a:t>
            </a:r>
          </a:p>
          <a:p>
            <a:pPr lvl="1"/>
            <a:r>
              <a:rPr lang="en-US" dirty="0">
                <a:latin typeface="Arial" charset="0"/>
                <a:ea typeface="Geneva" charset="0"/>
              </a:rPr>
              <a:t>Also important for </a:t>
            </a:r>
            <a:r>
              <a:rPr lang="en-US" dirty="0" err="1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baseline="-25000" dirty="0" err="1">
                <a:latin typeface="Arial" charset="0"/>
                <a:ea typeface="Geneva" charset="0"/>
              </a:rPr>
              <a:t>ci</a:t>
            </a:r>
            <a:r>
              <a:rPr lang="en-US" dirty="0">
                <a:latin typeface="Arial" charset="0"/>
                <a:ea typeface="Geneva" charset="0"/>
              </a:rPr>
              <a:t>-range instabilities: GAE/CAEs</a:t>
            </a:r>
          </a:p>
        </p:txBody>
      </p:sp>
      <p:sp>
        <p:nvSpPr>
          <p:cNvPr id="25604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fld id="{E127C3C0-165F-DA44-ACAB-614033E81279}" type="slidenum">
              <a:rPr lang="en-US" sz="1000" i="0">
                <a:solidFill>
                  <a:schemeClr val="accent2"/>
                </a:solidFill>
                <a:latin typeface="Arial" charset="0"/>
                <a:cs typeface="ＭＳ Ｐゴシック" charset="0"/>
              </a:rPr>
              <a:pPr/>
              <a:t>29</a:t>
            </a:fld>
            <a:endParaRPr lang="en-US" sz="1000" i="0">
              <a:solidFill>
                <a:schemeClr val="accent2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38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Outline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9721850" cy="5292725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3100" dirty="0">
                <a:latin typeface="Arial" charset="0"/>
                <a:cs typeface="Geneva" charset="0"/>
              </a:rPr>
              <a:t>New </a:t>
            </a:r>
            <a:r>
              <a:rPr lang="ja-JP" altLang="en-US" sz="3100" dirty="0">
                <a:latin typeface="Arial" charset="0"/>
                <a:cs typeface="Geneva" charset="0"/>
              </a:rPr>
              <a:t>‘</a:t>
            </a:r>
            <a:r>
              <a:rPr lang="en-US" altLang="ja-JP" sz="3100" dirty="0">
                <a:latin typeface="Arial" charset="0"/>
                <a:cs typeface="Geneva" charset="0"/>
              </a:rPr>
              <a:t>kick model</a:t>
            </a:r>
            <a:r>
              <a:rPr lang="ja-JP" altLang="en-US" sz="3100" dirty="0">
                <a:latin typeface="Arial" charset="0"/>
                <a:cs typeface="Geneva" charset="0"/>
              </a:rPr>
              <a:t>’</a:t>
            </a:r>
            <a:r>
              <a:rPr lang="en-US" altLang="ja-JP" sz="3100" dirty="0">
                <a:latin typeface="Arial" charset="0"/>
                <a:cs typeface="Geneva" charset="0"/>
              </a:rPr>
              <a:t>: basic ideas</a:t>
            </a:r>
            <a:endParaRPr lang="en-US" altLang="ja-JP" sz="3100" dirty="0" smtClean="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</a:pPr>
            <a:endParaRPr lang="en-US" sz="3100" dirty="0" smtClean="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</a:pPr>
            <a:r>
              <a:rPr lang="en-US" sz="3100" dirty="0" smtClean="0">
                <a:latin typeface="Arial" charset="0"/>
                <a:cs typeface="Geneva" charset="0"/>
              </a:rPr>
              <a:t>Verification against </a:t>
            </a:r>
            <a:r>
              <a:rPr lang="en-US" sz="3100" dirty="0">
                <a:latin typeface="Arial" charset="0"/>
                <a:cs typeface="Geneva" charset="0"/>
              </a:rPr>
              <a:t>full ORBIT simulations</a:t>
            </a:r>
            <a:endParaRPr lang="en-US" sz="3100" dirty="0" smtClean="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</a:pPr>
            <a:endParaRPr lang="en-US" sz="3100" dirty="0" smtClean="0">
              <a:latin typeface="Arial" charset="0"/>
              <a:ea typeface="Geneva" charset="0"/>
            </a:endParaRPr>
          </a:p>
          <a:p>
            <a:pPr>
              <a:buClr>
                <a:srgbClr val="010000"/>
              </a:buClr>
            </a:pPr>
            <a:r>
              <a:rPr lang="en-US" sz="3100" dirty="0" smtClean="0">
                <a:latin typeface="Arial" charset="0"/>
                <a:ea typeface="Geneva" charset="0"/>
              </a:rPr>
              <a:t>Example </a:t>
            </a:r>
            <a:r>
              <a:rPr lang="en-US" sz="3100" dirty="0">
                <a:latin typeface="Arial" charset="0"/>
                <a:ea typeface="Geneva" charset="0"/>
              </a:rPr>
              <a:t>from NSTX case w/ TAE avalanche</a:t>
            </a:r>
          </a:p>
          <a:p>
            <a:pPr lvl="1">
              <a:buClr>
                <a:srgbClr val="010000"/>
              </a:buClr>
            </a:pPr>
            <a:endParaRPr lang="en-US" sz="2600" dirty="0" smtClean="0">
              <a:latin typeface="Arial" charset="0"/>
              <a:ea typeface="Geneva" charset="0"/>
            </a:endParaRPr>
          </a:p>
          <a:p>
            <a:pPr lvl="0">
              <a:buClr>
                <a:srgbClr val="010000"/>
              </a:buClr>
              <a:defRPr/>
            </a:pPr>
            <a:r>
              <a:rPr lang="en-US" sz="3100" dirty="0" smtClean="0">
                <a:latin typeface="Arial" charset="0"/>
                <a:cs typeface="Geneva" charset="0"/>
              </a:rPr>
              <a:t>Summary</a:t>
            </a:r>
            <a:endParaRPr lang="en-US" sz="3100" dirty="0">
              <a:latin typeface="Arial" charset="0"/>
              <a:cs typeface="Geneva" charset="0"/>
            </a:endParaRPr>
          </a:p>
        </p:txBody>
      </p:sp>
      <p:sp>
        <p:nvSpPr>
          <p:cNvPr id="11267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0C86A7D-9324-B948-870E-3EEAE71CFD13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>
                <a:latin typeface="Arial" charset="0"/>
                <a:cs typeface="Geneva" charset="0"/>
              </a:rPr>
              <a:t>Example for single-resonance case:</a:t>
            </a:r>
            <a:br>
              <a:rPr lang="en-US" sz="3200" dirty="0">
                <a:latin typeface="Arial" charset="0"/>
                <a:cs typeface="Geneva" charset="0"/>
              </a:rPr>
            </a:br>
            <a:r>
              <a:rPr lang="en-US" sz="3200" dirty="0">
                <a:latin typeface="Arial" charset="0"/>
                <a:cs typeface="Geneva" charset="0"/>
              </a:rPr>
              <a:t>analytical </a:t>
            </a:r>
            <a:r>
              <a:rPr lang="en-US" sz="3200" i="1" dirty="0">
                <a:latin typeface="Arial" charset="0"/>
                <a:cs typeface="Geneva" charset="0"/>
              </a:rPr>
              <a:t>probability distribution function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1131888"/>
            <a:ext cx="6248400" cy="2071687"/>
          </a:xfrm>
        </p:spPr>
        <p:txBody>
          <a:bodyPr/>
          <a:lstStyle/>
          <a:p>
            <a:pPr marL="0" indent="0">
              <a:buClr>
                <a:srgbClr val="010000"/>
              </a:buClr>
              <a:buFontTx/>
              <a:buNone/>
            </a:pPr>
            <a:r>
              <a:rPr lang="en-US" sz="3100" dirty="0">
                <a:latin typeface="Arial" charset="0"/>
                <a:cs typeface="Geneva" charset="0"/>
              </a:rPr>
              <a:t>For each </a:t>
            </a:r>
            <a:r>
              <a:rPr lang="en-US" sz="3100" i="1" dirty="0">
                <a:latin typeface="Arial" charset="0"/>
                <a:cs typeface="Geneva" charset="0"/>
              </a:rPr>
              <a:t>bin</a:t>
            </a:r>
            <a:r>
              <a:rPr lang="en-US" sz="3100" dirty="0">
                <a:latin typeface="Arial" charset="0"/>
                <a:cs typeface="Geneva" charset="0"/>
              </a:rPr>
              <a:t> in (</a:t>
            </a:r>
            <a:r>
              <a:rPr lang="en-US" sz="3100" dirty="0" err="1">
                <a:latin typeface="Arial" charset="0"/>
                <a:cs typeface="Geneva" charset="0"/>
              </a:rPr>
              <a:t>E,P</a:t>
            </a:r>
            <a:r>
              <a:rPr lang="en-US" sz="3100" baseline="-25000" dirty="0" err="1">
                <a:latin typeface="Symbol" charset="0"/>
                <a:cs typeface="Symbol" charset="0"/>
              </a:rPr>
              <a:t>z</a:t>
            </a:r>
            <a:r>
              <a:rPr lang="en-US" sz="3100" dirty="0" err="1">
                <a:latin typeface="Arial" charset="0"/>
                <a:cs typeface="Geneva" charset="0"/>
              </a:rPr>
              <a:t>,</a:t>
            </a:r>
            <a:r>
              <a:rPr lang="en-US" sz="3100" dirty="0" err="1">
                <a:latin typeface="Symbol" charset="0"/>
                <a:cs typeface="Symbol" charset="0"/>
              </a:rPr>
              <a:t>m</a:t>
            </a:r>
            <a:r>
              <a:rPr lang="en-US" sz="3100" dirty="0">
                <a:latin typeface="Arial" charset="0"/>
                <a:cs typeface="Geneva" charset="0"/>
              </a:rPr>
              <a:t>), steps in </a:t>
            </a:r>
            <a:r>
              <a:rPr lang="en-US" sz="3100" dirty="0" err="1">
                <a:latin typeface="Symbol" charset="0"/>
                <a:cs typeface="Symbol" charset="0"/>
              </a:rPr>
              <a:t>D</a:t>
            </a:r>
            <a:r>
              <a:rPr lang="en-US" sz="3100" dirty="0" err="1">
                <a:latin typeface="Arial" charset="0"/>
                <a:cs typeface="Geneva" charset="0"/>
              </a:rPr>
              <a:t>E,</a:t>
            </a:r>
            <a:r>
              <a:rPr lang="en-US" sz="3100" dirty="0" err="1">
                <a:latin typeface="Symbol" charset="0"/>
                <a:cs typeface="Symbol" charset="0"/>
              </a:rPr>
              <a:t>D</a:t>
            </a:r>
            <a:r>
              <a:rPr lang="en-US" sz="3100" dirty="0" err="1">
                <a:latin typeface="Arial" charset="0"/>
                <a:cs typeface="Geneva" charset="0"/>
              </a:rPr>
              <a:t>P</a:t>
            </a:r>
            <a:r>
              <a:rPr lang="en-US" sz="3100" baseline="-25000" dirty="0" err="1">
                <a:latin typeface="Symbol" charset="0"/>
                <a:cs typeface="Symbol" charset="0"/>
              </a:rPr>
              <a:t>z</a:t>
            </a:r>
            <a:r>
              <a:rPr lang="en-US" sz="3100" dirty="0" smtClean="0">
                <a:latin typeface="Arial" charset="0"/>
                <a:cs typeface="Geneva" charset="0"/>
              </a:rPr>
              <a:t> are approximated </a:t>
            </a:r>
            <a:r>
              <a:rPr lang="en-US" sz="3100" dirty="0">
                <a:latin typeface="Arial" charset="0"/>
                <a:cs typeface="Geneva" charset="0"/>
              </a:rPr>
              <a:t>by a bivariate</a:t>
            </a:r>
          </a:p>
        </p:txBody>
      </p:sp>
      <p:sp>
        <p:nvSpPr>
          <p:cNvPr id="1945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F105A01-CC59-6244-B0E5-A3B8F0BCB132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30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19460" name="Group 24"/>
          <p:cNvGrpSpPr>
            <a:grpSpLocks/>
          </p:cNvGrpSpPr>
          <p:nvPr/>
        </p:nvGrpSpPr>
        <p:grpSpPr bwMode="auto">
          <a:xfrm>
            <a:off x="177800" y="1231900"/>
            <a:ext cx="3175000" cy="1892300"/>
            <a:chOff x="98425" y="976410"/>
            <a:chExt cx="3494033" cy="1995390"/>
          </a:xfrm>
        </p:grpSpPr>
        <p:cxnSp>
          <p:nvCxnSpPr>
            <p:cNvPr id="19470" name="Straight Connector 22"/>
            <p:cNvCxnSpPr>
              <a:cxnSpLocks noChangeAspect="1"/>
            </p:cNvCxnSpPr>
            <p:nvPr/>
          </p:nvCxnSpPr>
          <p:spPr bwMode="auto">
            <a:xfrm flipV="1">
              <a:off x="98425" y="1301750"/>
              <a:ext cx="2690622" cy="122301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19471" name="Straight Arrow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343694" y="2018506"/>
              <a:ext cx="1905000" cy="158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19472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152400" y="1981200"/>
              <a:ext cx="2362994" cy="794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sp>
          <p:nvSpPr>
            <p:cNvPr id="19473" name="TextBox 14"/>
            <p:cNvSpPr txBox="1">
              <a:spLocks noChangeArrowheads="1"/>
            </p:cNvSpPr>
            <p:nvPr/>
          </p:nvSpPr>
          <p:spPr bwMode="auto">
            <a:xfrm>
              <a:off x="597548" y="976410"/>
              <a:ext cx="898490" cy="45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 b="0" i="0">
                  <a:solidFill>
                    <a:schemeClr val="tx1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sz="2200" b="0" i="0">
                  <a:solidFill>
                    <a:schemeClr val="tx1"/>
                  </a:solidFill>
                </a:rPr>
                <a:t>P</a:t>
              </a:r>
              <a:r>
                <a:rPr lang="en-US" sz="2200" b="0" i="0" baseline="-25000">
                  <a:solidFill>
                    <a:schemeClr val="tx1"/>
                  </a:solidFill>
                  <a:latin typeface="Symbol" charset="0"/>
                  <a:cs typeface="Symbol" charset="0"/>
                </a:rPr>
                <a:t>z</a:t>
              </a:r>
            </a:p>
          </p:txBody>
        </p:sp>
        <p:sp>
          <p:nvSpPr>
            <p:cNvPr id="19474" name="TextBox 15"/>
            <p:cNvSpPr txBox="1">
              <a:spLocks noChangeArrowheads="1"/>
            </p:cNvSpPr>
            <p:nvPr/>
          </p:nvSpPr>
          <p:spPr bwMode="auto">
            <a:xfrm>
              <a:off x="2105219" y="1967010"/>
              <a:ext cx="1235667" cy="45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sz="2200" b="0" i="0">
                  <a:solidFill>
                    <a:srgbClr val="000000"/>
                  </a:solidFill>
                </a:rPr>
                <a:t>E</a:t>
              </a:r>
              <a:endParaRPr lang="en-US" sz="2200" b="0" i="0" baseline="-25000">
                <a:solidFill>
                  <a:srgbClr val="000000"/>
                </a:solidFill>
                <a:latin typeface="Symbol" charset="0"/>
                <a:cs typeface="Symbo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 rot="20166247">
              <a:off x="421624" y="1905472"/>
              <a:ext cx="1752257" cy="152332"/>
            </a:xfrm>
            <a:prstGeom prst="ellipse">
              <a:avLst/>
            </a:prstGeom>
            <a:noFill/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20166247">
              <a:off x="652230" y="1940625"/>
              <a:ext cx="1285804" cy="90395"/>
            </a:xfrm>
            <a:prstGeom prst="ellipse">
              <a:avLst/>
            </a:prstGeom>
            <a:noFill/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 rot="20166247">
              <a:off x="851390" y="1960713"/>
              <a:ext cx="896219" cy="45198"/>
            </a:xfrm>
            <a:prstGeom prst="ellipse">
              <a:avLst/>
            </a:prstGeom>
            <a:noFill/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 rot="20166247">
              <a:off x="164812" y="1871992"/>
              <a:ext cx="2265881" cy="209248"/>
            </a:xfrm>
            <a:prstGeom prst="ellipse">
              <a:avLst/>
            </a:prstGeom>
            <a:noFill/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19479" name="TextBox 23"/>
            <p:cNvSpPr txBox="1">
              <a:spLocks noChangeArrowheads="1"/>
            </p:cNvSpPr>
            <p:nvPr/>
          </p:nvSpPr>
          <p:spPr bwMode="auto">
            <a:xfrm>
              <a:off x="2430741" y="1284094"/>
              <a:ext cx="1161717" cy="421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i="0">
                  <a:solidFill>
                    <a:srgbClr val="000000"/>
                  </a:solidFill>
                </a:rPr>
                <a:t>~n/</a:t>
              </a:r>
              <a:r>
                <a:rPr lang="en-US" sz="2000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w</a:t>
              </a:r>
              <a:endParaRPr lang="en-US" sz="2000" b="0" i="0" baseline="-25000">
                <a:solidFill>
                  <a:srgbClr val="000000"/>
                </a:solidFill>
                <a:latin typeface="Symbol" charset="0"/>
                <a:cs typeface="Symbol" charset="0"/>
              </a:endParaRPr>
            </a:p>
          </p:txBody>
        </p:sp>
      </p:grpSp>
      <p:pic>
        <p:nvPicPr>
          <p:cNvPr id="19461" name="Picture 26" descr="pDEDP_no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25575" y="4394200"/>
            <a:ext cx="31083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7" descr="pDEDP_varianc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4963" y="5516563"/>
            <a:ext cx="429895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8" descr="DP_var_anfo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87763" y="6307138"/>
            <a:ext cx="61007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0" descr="pDEDP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4963" y="3051175"/>
            <a:ext cx="955516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1" descr="pDEDP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057400"/>
            <a:ext cx="36893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035550" y="4418013"/>
            <a:ext cx="2185988" cy="454025"/>
          </a:xfrm>
          <a:prstGeom prst="rect">
            <a:avLst/>
          </a:prstGeom>
          <a:noFill/>
        </p:spPr>
        <p:txBody>
          <a:bodyPr wrap="none" lIns="101882" tIns="50941" rIns="101882" bIns="50941">
            <a:spAutoFit/>
          </a:bodyPr>
          <a:lstStyle/>
          <a:p>
            <a:pPr>
              <a:defRPr/>
            </a:pPr>
            <a:r>
              <a:rPr lang="en-US" sz="2200" b="0" dirty="0">
                <a:latin typeface="+mn-lt"/>
                <a:ea typeface="Arial" charset="0"/>
                <a:cs typeface="Arial" charset="0"/>
              </a:rPr>
              <a:t>normalization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35550" y="5534025"/>
            <a:ext cx="3346450" cy="455613"/>
          </a:xfrm>
          <a:prstGeom prst="rect">
            <a:avLst/>
          </a:prstGeom>
          <a:noFill/>
        </p:spPr>
        <p:txBody>
          <a:bodyPr wrap="none" lIns="101882" tIns="50941" rIns="101882" bIns="50941">
            <a:spAutoFit/>
          </a:bodyPr>
          <a:lstStyle/>
          <a:p>
            <a:pPr>
              <a:defRPr/>
            </a:pPr>
            <a:r>
              <a:rPr lang="en-US" sz="2200" b="0" dirty="0">
                <a:latin typeface="+mn-lt"/>
                <a:ea typeface="Arial" charset="0"/>
                <a:cs typeface="Arial" charset="0"/>
              </a:rPr>
              <a:t>correlation parameter,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97075" y="6324600"/>
            <a:ext cx="1554163" cy="452438"/>
          </a:xfrm>
          <a:prstGeom prst="rect">
            <a:avLst/>
          </a:prstGeom>
          <a:noFill/>
        </p:spPr>
        <p:txBody>
          <a:bodyPr wrap="none" lIns="101882" tIns="50941" rIns="101882" bIns="50941">
            <a:spAutoFit/>
          </a:bodyPr>
          <a:lstStyle/>
          <a:p>
            <a:pPr>
              <a:defRPr/>
            </a:pPr>
            <a:r>
              <a:rPr lang="en-US" sz="2200" b="0" dirty="0">
                <a:latin typeface="+mn-lt"/>
                <a:ea typeface="Arial" charset="0"/>
                <a:cs typeface="Arial" charset="0"/>
              </a:rPr>
              <a:t>such that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6934200"/>
            <a:ext cx="10142537" cy="452438"/>
          </a:xfrm>
          <a:prstGeom prst="rect">
            <a:avLst/>
          </a:prstGeom>
          <a:noFill/>
        </p:spPr>
        <p:txBody>
          <a:bodyPr lIns="101882" tIns="50941" rIns="101882" bIns="50941">
            <a:spAutoFit/>
          </a:bodyPr>
          <a:lstStyle/>
          <a:p>
            <a:pPr>
              <a:defRPr/>
            </a:pPr>
            <a:r>
              <a:rPr lang="en-US" sz="2200" b="0" dirty="0">
                <a:latin typeface="+mn-lt"/>
                <a:ea typeface="Arial" charset="0"/>
                <a:cs typeface="Arial" charset="0"/>
              </a:rPr>
              <a:t>...and all parameters depend, in principle, on the mode amplitude A=</a:t>
            </a:r>
            <a:r>
              <a:rPr lang="en-US" sz="2200" b="0" dirty="0" err="1">
                <a:latin typeface="+mn-lt"/>
                <a:ea typeface="Arial" charset="0"/>
                <a:cs typeface="Arial" charset="0"/>
              </a:rPr>
              <a:t>A(t</a:t>
            </a:r>
            <a:r>
              <a:rPr lang="en-US" sz="2200" b="0" dirty="0">
                <a:latin typeface="+mn-lt"/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42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dirty="0">
                <a:latin typeface="Arial" charset="0"/>
                <a:cs typeface="Geneva" charset="0"/>
              </a:rPr>
              <a:t>Single (isolated) resonances </a:t>
            </a:r>
            <a:r>
              <a:rPr lang="en-US" dirty="0" smtClean="0">
                <a:latin typeface="Arial" charset="0"/>
                <a:cs typeface="Geneva" charset="0"/>
              </a:rPr>
              <a:t>introduce fundamental </a:t>
            </a:r>
            <a:r>
              <a:rPr lang="en-US" dirty="0">
                <a:latin typeface="Arial" charset="0"/>
                <a:cs typeface="Geneva" charset="0"/>
              </a:rPr>
              <a:t>constraints on particle</a:t>
            </a:r>
            <a:r>
              <a:rPr lang="ja-JP" altLang="en-US" dirty="0">
                <a:latin typeface="Arial" charset="0"/>
                <a:cs typeface="Geneva" charset="0"/>
              </a:rPr>
              <a:t>’</a:t>
            </a:r>
            <a:r>
              <a:rPr lang="en-US" altLang="ja-JP" dirty="0">
                <a:latin typeface="Arial" charset="0"/>
                <a:cs typeface="Geneva" charset="0"/>
              </a:rPr>
              <a:t>s trajectory in (</a:t>
            </a:r>
            <a:r>
              <a:rPr lang="en-US" altLang="ja-JP" dirty="0" err="1">
                <a:latin typeface="Arial" charset="0"/>
                <a:cs typeface="Geneva" charset="0"/>
              </a:rPr>
              <a:t>E,P</a:t>
            </a:r>
            <a:r>
              <a:rPr lang="en-US" altLang="ja-JP" baseline="-25000" dirty="0" err="1">
                <a:latin typeface="Symbol" charset="0"/>
                <a:cs typeface="Symbol" charset="0"/>
              </a:rPr>
              <a:t>z</a:t>
            </a:r>
            <a:r>
              <a:rPr lang="en-US" altLang="ja-JP" dirty="0" err="1">
                <a:latin typeface="Arial" charset="0"/>
                <a:cs typeface="Geneva" charset="0"/>
              </a:rPr>
              <a:t>,</a:t>
            </a:r>
            <a:r>
              <a:rPr lang="en-US" altLang="ja-JP" dirty="0" err="1">
                <a:latin typeface="Symbol" charset="0"/>
                <a:cs typeface="Symbol" charset="0"/>
              </a:rPr>
              <a:t>m</a:t>
            </a:r>
            <a:r>
              <a:rPr lang="en-US" altLang="ja-JP" dirty="0">
                <a:latin typeface="Arial" charset="0"/>
                <a:cs typeface="Geneva" charset="0"/>
              </a:rPr>
              <a:t>)</a:t>
            </a:r>
            <a:endParaRPr lang="en-US" dirty="0">
              <a:latin typeface="Arial" charset="0"/>
              <a:cs typeface="Geneva" charset="0"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136650"/>
            <a:ext cx="9721850" cy="2332038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3100">
                <a:latin typeface="Arial" charset="0"/>
                <a:cs typeface="Geneva" charset="0"/>
              </a:rPr>
              <a:t>From Hamiltonian formulation:</a:t>
            </a:r>
          </a:p>
          <a:p>
            <a:pPr>
              <a:buClr>
                <a:srgbClr val="010000"/>
              </a:buClr>
              <a:buFontTx/>
              <a:buNone/>
            </a:pPr>
            <a:endParaRPr lang="en-US" sz="310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  <a:buFontTx/>
              <a:buNone/>
            </a:pPr>
            <a:r>
              <a:rPr lang="en-US" sz="3100">
                <a:latin typeface="Arial" charset="0"/>
                <a:cs typeface="Geneva" charset="0"/>
              </a:rPr>
              <a:t>	 </a:t>
            </a:r>
            <a:r>
              <a:rPr lang="en-US" sz="2200" i="1">
                <a:latin typeface="Symbol" charset="0"/>
                <a:cs typeface="Symbol" charset="0"/>
              </a:rPr>
              <a:t>w</a:t>
            </a:r>
            <a:r>
              <a:rPr lang="en-US" sz="2200" i="1">
                <a:latin typeface="Arial" charset="0"/>
                <a:cs typeface="Geneva" charset="0"/>
              </a:rPr>
              <a:t>=2</a:t>
            </a:r>
            <a:r>
              <a:rPr lang="en-US" sz="2200" i="1">
                <a:latin typeface="Symbol" charset="0"/>
                <a:cs typeface="Symbol" charset="0"/>
              </a:rPr>
              <a:t>p</a:t>
            </a:r>
            <a:r>
              <a:rPr lang="en-US" sz="2200" i="1">
                <a:latin typeface="Arial" charset="0"/>
                <a:cs typeface="Geneva" charset="0"/>
              </a:rPr>
              <a:t>f</a:t>
            </a:r>
            <a:r>
              <a:rPr lang="en-US" sz="2200">
                <a:latin typeface="Arial" charset="0"/>
                <a:cs typeface="Geneva" charset="0"/>
              </a:rPr>
              <a:t>, mode frequency       </a:t>
            </a:r>
            <a:r>
              <a:rPr lang="en-US" sz="2200" i="1">
                <a:latin typeface="Arial" charset="0"/>
                <a:cs typeface="Geneva" charset="0"/>
              </a:rPr>
              <a:t>n</a:t>
            </a:r>
            <a:r>
              <a:rPr lang="en-US" sz="2200">
                <a:latin typeface="Arial" charset="0"/>
                <a:cs typeface="Geneva" charset="0"/>
              </a:rPr>
              <a:t>, toroidal mode number</a:t>
            </a:r>
          </a:p>
        </p:txBody>
      </p:sp>
      <p:sp>
        <p:nvSpPr>
          <p:cNvPr id="82947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AE6B9B3-C0B6-B546-8136-5286B5409BF3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31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82948" name="Group 15"/>
          <p:cNvGrpSpPr>
            <a:grpSpLocks/>
          </p:cNvGrpSpPr>
          <p:nvPr/>
        </p:nvGrpSpPr>
        <p:grpSpPr bwMode="auto">
          <a:xfrm>
            <a:off x="796925" y="1835150"/>
            <a:ext cx="8299450" cy="484188"/>
            <a:chOff x="609600" y="1726065"/>
            <a:chExt cx="7545645" cy="426135"/>
          </a:xfrm>
        </p:grpSpPr>
        <p:pic>
          <p:nvPicPr>
            <p:cNvPr id="82957" name="Picture 11" descr="omP_nE_cons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752600"/>
              <a:ext cx="3296700" cy="39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8" name="Picture 13" descr="dP_dE_n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845" y="1726065"/>
              <a:ext cx="2819400" cy="42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9" name="Right Arrow 14"/>
            <p:cNvSpPr>
              <a:spLocks noChangeArrowheads="1"/>
            </p:cNvSpPr>
            <p:nvPr/>
          </p:nvSpPr>
          <p:spPr bwMode="auto">
            <a:xfrm>
              <a:off x="4217535" y="1828800"/>
              <a:ext cx="838200" cy="228600"/>
            </a:xfrm>
            <a:prstGeom prst="rightArrow">
              <a:avLst>
                <a:gd name="adj1" fmla="val 50000"/>
                <a:gd name="adj2" fmla="val 49992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pic>
        <p:nvPicPr>
          <p:cNvPr id="82949" name="Picture 17" descr="ex_DE_DP_contours_fi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22338" y="2922588"/>
            <a:ext cx="82645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Box 18"/>
          <p:cNvSpPr txBox="1">
            <a:spLocks noChangeArrowheads="1"/>
          </p:cNvSpPr>
          <p:nvPr/>
        </p:nvSpPr>
        <p:spPr bwMode="auto">
          <a:xfrm>
            <a:off x="1120775" y="6477000"/>
            <a:ext cx="765016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0">
                <a:solidFill>
                  <a:srgbClr val="2D2DB9"/>
                </a:solidFill>
              </a:rPr>
              <a:t>Presence of multiple modes/resonances distorts</a:t>
            </a:r>
          </a:p>
          <a:p>
            <a:pPr algn="ctr" eaLnBrk="1" hangingPunct="1"/>
            <a:r>
              <a:rPr lang="en-US" sz="2700" b="0">
                <a:solidFill>
                  <a:srgbClr val="2D2DB9"/>
                </a:solidFill>
              </a:rPr>
              <a:t>the </a:t>
            </a:r>
            <a:r>
              <a:rPr lang="ja-JP" altLang="en-US" sz="2700" b="0">
                <a:solidFill>
                  <a:srgbClr val="2D2DB9"/>
                </a:solidFill>
              </a:rPr>
              <a:t>‘</a:t>
            </a:r>
            <a:r>
              <a:rPr lang="en-US" altLang="ja-JP" sz="2700" b="0">
                <a:solidFill>
                  <a:srgbClr val="2D2DB9"/>
                </a:solidFill>
              </a:rPr>
              <a:t>ideal</a:t>
            </a:r>
            <a:r>
              <a:rPr lang="ja-JP" altLang="en-US" sz="2700" b="0">
                <a:solidFill>
                  <a:srgbClr val="2D2DB9"/>
                </a:solidFill>
              </a:rPr>
              <a:t>’</a:t>
            </a:r>
            <a:r>
              <a:rPr lang="en-US" altLang="ja-JP" sz="2700" b="0">
                <a:solidFill>
                  <a:srgbClr val="2D2DB9"/>
                </a:solidFill>
              </a:rPr>
              <a:t> (linear) relationship</a:t>
            </a:r>
            <a:endParaRPr lang="en-US" sz="2700" b="0">
              <a:solidFill>
                <a:srgbClr val="2D2DB9"/>
              </a:solidFill>
            </a:endParaRPr>
          </a:p>
        </p:txBody>
      </p:sp>
      <p:sp>
        <p:nvSpPr>
          <p:cNvPr id="82951" name="TextBox 10"/>
          <p:cNvSpPr txBox="1">
            <a:spLocks noChangeArrowheads="1"/>
          </p:cNvSpPr>
          <p:nvPr/>
        </p:nvSpPr>
        <p:spPr bwMode="auto">
          <a:xfrm>
            <a:off x="1584325" y="3011488"/>
            <a:ext cx="1781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/>
              <a:t>4 TAE modes,</a:t>
            </a:r>
          </a:p>
          <a:p>
            <a:pPr eaLnBrk="1" hangingPunct="1"/>
            <a:r>
              <a:rPr lang="ja-JP" altLang="en-US" sz="1600" b="0" i="0"/>
              <a:t>“</a:t>
            </a:r>
            <a:r>
              <a:rPr lang="en-US" altLang="ja-JP" sz="1600" b="0" i="0"/>
              <a:t>large</a:t>
            </a:r>
            <a:r>
              <a:rPr lang="ja-JP" altLang="en-US" sz="1600" b="0" i="0"/>
              <a:t>”</a:t>
            </a:r>
            <a:r>
              <a:rPr lang="en-US" altLang="ja-JP" sz="1600" b="0" i="0"/>
              <a:t> amplitude:</a:t>
            </a:r>
          </a:p>
          <a:p>
            <a:pPr eaLnBrk="1" hangingPunct="1">
              <a:buFontTx/>
              <a:buChar char="-"/>
            </a:pPr>
            <a:r>
              <a:rPr lang="en-US" sz="1600" b="0" i="0"/>
              <a:t> broadening</a:t>
            </a:r>
          </a:p>
          <a:p>
            <a:pPr eaLnBrk="1" hangingPunct="1">
              <a:buFontTx/>
              <a:buChar char="-"/>
            </a:pPr>
            <a:r>
              <a:rPr lang="en-US" sz="1600" b="0" i="0"/>
              <a:t> multiple n/</a:t>
            </a:r>
            <a:r>
              <a:rPr lang="en-US" sz="1600" b="0" i="0">
                <a:latin typeface="Symbol" charset="0"/>
                <a:cs typeface="Symbol" charset="0"/>
              </a:rPr>
              <a:t>w</a:t>
            </a:r>
            <a:r>
              <a:rPr lang="ja-JP" altLang="en-US" sz="1600" b="0" i="0"/>
              <a:t>’</a:t>
            </a:r>
            <a:r>
              <a:rPr lang="en-US" altLang="ja-JP" sz="1600" b="0" i="0"/>
              <a:t>s</a:t>
            </a:r>
            <a:endParaRPr lang="en-US" sz="1600" b="0" i="0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1684338" y="3344863"/>
            <a:ext cx="3048000" cy="236220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692275" y="3100388"/>
            <a:ext cx="3048000" cy="2811462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16200000" flipH="1">
            <a:off x="2857500" y="4152900"/>
            <a:ext cx="228600" cy="152400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5400000" flipH="1">
            <a:off x="3238500" y="4738688"/>
            <a:ext cx="228600" cy="152400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/>
            <a:tailEnd type="arrow"/>
          </a:ln>
          <a:effectLst/>
        </p:spPr>
      </p:cxnSp>
      <p:sp>
        <p:nvSpPr>
          <p:cNvPr id="82956" name="TextBox 27"/>
          <p:cNvSpPr txBox="1">
            <a:spLocks noChangeArrowheads="1"/>
          </p:cNvSpPr>
          <p:nvPr/>
        </p:nvSpPr>
        <p:spPr bwMode="auto">
          <a:xfrm>
            <a:off x="2770188" y="5675313"/>
            <a:ext cx="2146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(from ORBIT simulation)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3000" dirty="0" smtClean="0">
                <a:latin typeface="Arial" charset="0"/>
                <a:cs typeface="Geneva" charset="0"/>
              </a:rPr>
              <a:t>An analytical formulation for </a:t>
            </a:r>
            <a:r>
              <a:rPr lang="en-US" altLang="ja-JP" sz="3200" dirty="0" err="1">
                <a:solidFill>
                  <a:srgbClr val="2D2DB9"/>
                </a:solidFill>
                <a:latin typeface="Arial" charset="0"/>
                <a:cs typeface="Geneva" charset="0"/>
              </a:rPr>
              <a:t>p(</a:t>
            </a:r>
            <a:r>
              <a:rPr lang="en-US" altLang="ja-JP" sz="32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altLang="ja-JP" sz="3200" dirty="0" err="1">
                <a:solidFill>
                  <a:srgbClr val="2D2DB9"/>
                </a:solidFill>
                <a:latin typeface="Arial" charset="0"/>
                <a:cs typeface="Geneva" charset="0"/>
              </a:rPr>
              <a:t>E,</a:t>
            </a:r>
            <a:r>
              <a:rPr lang="en-US" altLang="ja-JP" sz="32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altLang="ja-JP" sz="3200" dirty="0" err="1">
                <a:solidFill>
                  <a:srgbClr val="2D2DB9"/>
                </a:solidFill>
                <a:latin typeface="Arial" charset="0"/>
                <a:cs typeface="Geneva" charset="0"/>
              </a:rPr>
              <a:t>P</a:t>
            </a:r>
            <a:r>
              <a:rPr lang="en-US" altLang="ja-JP" sz="320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altLang="ja-JP" sz="32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|</a:t>
            </a:r>
            <a:r>
              <a:rPr lang="en-US" altLang="ja-JP" sz="3200" dirty="0" err="1">
                <a:solidFill>
                  <a:srgbClr val="2D2DB9"/>
                </a:solidFill>
                <a:latin typeface="Arial" charset="0"/>
                <a:cs typeface="Symbol" charset="0"/>
              </a:rPr>
              <a:t>P</a:t>
            </a:r>
            <a:r>
              <a:rPr lang="en-US" altLang="ja-JP" sz="320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altLang="ja-JP" sz="3200" dirty="0" err="1">
                <a:solidFill>
                  <a:srgbClr val="2D2DB9"/>
                </a:solidFill>
                <a:latin typeface="Arial" charset="0"/>
                <a:cs typeface="Symbol" charset="0"/>
              </a:rPr>
              <a:t>,E,</a:t>
            </a:r>
            <a:r>
              <a:rPr lang="en-US" altLang="ja-JP" sz="32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sz="3200" dirty="0" smtClean="0">
                <a:solidFill>
                  <a:srgbClr val="2D2DB9"/>
                </a:solidFill>
                <a:latin typeface="Arial" charset="0"/>
                <a:cs typeface="Geneva" charset="0"/>
              </a:rPr>
              <a:t>)</a:t>
            </a:r>
            <a:r>
              <a:rPr lang="en-US" sz="3000" dirty="0" smtClean="0">
                <a:latin typeface="Arial" charset="0"/>
                <a:cs typeface="Geneva" charset="0"/>
              </a:rPr>
              <a:t> </a:t>
            </a:r>
            <a:r>
              <a:rPr lang="en-US" sz="3000" i="1" dirty="0">
                <a:latin typeface="Arial" charset="0"/>
                <a:cs typeface="Geneva" charset="0"/>
              </a:rPr>
              <a:t>could</a:t>
            </a:r>
            <a:r>
              <a:rPr lang="en-US" sz="3000" dirty="0">
                <a:latin typeface="Arial" charset="0"/>
                <a:cs typeface="Geneva" charset="0"/>
              </a:rPr>
              <a:t> be </a:t>
            </a:r>
            <a:r>
              <a:rPr lang="en-US" sz="3000" dirty="0" smtClean="0">
                <a:latin typeface="Arial" charset="0"/>
                <a:cs typeface="Geneva" charset="0"/>
              </a:rPr>
              <a:t>developed</a:t>
            </a:r>
            <a:r>
              <a:rPr lang="en-US" sz="3000" dirty="0">
                <a:latin typeface="Arial" charset="0"/>
                <a:cs typeface="Geneva" charset="0"/>
              </a:rPr>
              <a:t> </a:t>
            </a:r>
            <a:r>
              <a:rPr lang="en-US" sz="3000" dirty="0" smtClean="0">
                <a:latin typeface="Arial" charset="0"/>
                <a:cs typeface="Geneva" charset="0"/>
              </a:rPr>
              <a:t>– </a:t>
            </a:r>
            <a:r>
              <a:rPr lang="en-US" sz="3000" dirty="0">
                <a:latin typeface="Arial" charset="0"/>
                <a:cs typeface="Geneva" charset="0"/>
              </a:rPr>
              <a:t>but it would be quite unpractical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2363"/>
            <a:ext cx="9318625" cy="519112"/>
          </a:xfrm>
        </p:spPr>
        <p:txBody>
          <a:bodyPr/>
          <a:lstStyle/>
          <a:p>
            <a:pPr marL="0" indent="0">
              <a:buClr>
                <a:srgbClr val="010000"/>
              </a:buClr>
              <a:buFontTx/>
              <a:buNone/>
            </a:pPr>
            <a:r>
              <a:rPr lang="en-US" sz="3100">
                <a:latin typeface="Arial" charset="0"/>
                <a:cs typeface="Geneva" charset="0"/>
              </a:rPr>
              <a:t>E.g., use:</a:t>
            </a:r>
          </a:p>
        </p:txBody>
      </p:sp>
      <p:sp>
        <p:nvSpPr>
          <p:cNvPr id="21507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284EF9C-1B1B-5842-9A41-3D3CD056D1D6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32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1508" name="Picture 37" descr="surf_all_cas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703388"/>
            <a:ext cx="66087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001713" y="6858000"/>
            <a:ext cx="8066087" cy="471488"/>
          </a:xfrm>
          <a:prstGeom prst="rect">
            <a:avLst/>
          </a:prstGeom>
          <a:noFill/>
        </p:spPr>
        <p:txBody>
          <a:bodyPr wrap="none" lIns="101882" tIns="50941" rIns="101882" bIns="50941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In practice, will use the full 5D matrix for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p(</a:t>
            </a:r>
            <a:r>
              <a:rPr lang="en-US" sz="24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cs typeface="Arial" charset="0"/>
              </a:rPr>
              <a:t>E,</a:t>
            </a:r>
            <a:r>
              <a:rPr lang="en-US" sz="24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z</a:t>
            </a:r>
            <a:r>
              <a:rPr lang="en-US" sz="24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|</a:t>
            </a:r>
            <a:r>
              <a:rPr lang="en-US" sz="2400" dirty="0" err="1">
                <a:solidFill>
                  <a:srgbClr val="FF0000"/>
                </a:solidFill>
                <a:cs typeface="Symbol" charset="0"/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z</a:t>
            </a:r>
            <a:r>
              <a:rPr lang="en-US" sz="2400" dirty="0" err="1">
                <a:solidFill>
                  <a:srgbClr val="FF0000"/>
                </a:solidFill>
                <a:cs typeface="Symbol" charset="0"/>
              </a:rPr>
              <a:t>,E,</a:t>
            </a:r>
            <a:r>
              <a:rPr lang="en-US" sz="24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) </a:t>
            </a:r>
            <a:r>
              <a:rPr lang="en-US" sz="2200" dirty="0">
                <a:latin typeface="+mn-lt"/>
                <a:ea typeface="Arial" charset="0"/>
                <a:cs typeface="Arial" charset="0"/>
              </a:rPr>
              <a:t>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11363" y="1216025"/>
            <a:ext cx="7861300" cy="431800"/>
            <a:chOff x="2011680" y="1216237"/>
            <a:chExt cx="7861618" cy="431800"/>
          </a:xfrm>
        </p:grpSpPr>
        <p:pic>
          <p:nvPicPr>
            <p:cNvPr id="21515" name="Picture 38" descr="pDEDP_anform_mult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680" y="1216237"/>
              <a:ext cx="7861618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4724400" y="1219200"/>
              <a:ext cx="228600" cy="1524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</p:grp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2057400" y="1828800"/>
            <a:ext cx="2252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/>
              <a:t>1 TAE, large amplitude</a:t>
            </a:r>
          </a:p>
        </p:txBody>
      </p:sp>
      <p:sp>
        <p:nvSpPr>
          <p:cNvPr id="21512" name="TextBox 10"/>
          <p:cNvSpPr txBox="1">
            <a:spLocks noChangeArrowheads="1"/>
          </p:cNvSpPr>
          <p:nvPr/>
        </p:nvSpPr>
        <p:spPr bwMode="auto">
          <a:xfrm>
            <a:off x="5562600" y="1828800"/>
            <a:ext cx="2378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/>
              <a:t>4 TAEs, small amplitude</a:t>
            </a:r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2057400" y="4343400"/>
            <a:ext cx="2057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/>
              <a:t>2 TAEs, A</a:t>
            </a:r>
            <a:r>
              <a:rPr lang="en-US" sz="1600" b="0" i="0" baseline="-25000"/>
              <a:t>1</a:t>
            </a:r>
            <a:r>
              <a:rPr lang="en-US" sz="1600" b="0" i="0"/>
              <a:t>≃A</a:t>
            </a:r>
            <a:r>
              <a:rPr lang="en-US" sz="1600" b="0" i="0" baseline="-25000"/>
              <a:t>2</a:t>
            </a:r>
            <a:r>
              <a:rPr lang="en-US" sz="1600" b="0" i="0"/>
              <a:t>, </a:t>
            </a:r>
            <a:r>
              <a:rPr lang="en-US" sz="1600" b="0" i="0">
                <a:latin typeface="Symbol" charset="0"/>
                <a:cs typeface="Symbol" charset="0"/>
              </a:rPr>
              <a:t>w</a:t>
            </a:r>
            <a:r>
              <a:rPr lang="en-US" sz="1600" b="0" i="0" baseline="-25000"/>
              <a:t>2</a:t>
            </a:r>
            <a:r>
              <a:rPr lang="en-US" sz="1600" b="0" i="0"/>
              <a:t>&lt;0</a:t>
            </a:r>
          </a:p>
        </p:txBody>
      </p:sp>
      <p:sp>
        <p:nvSpPr>
          <p:cNvPr id="21514" name="TextBox 12"/>
          <p:cNvSpPr txBox="1">
            <a:spLocks noChangeArrowheads="1"/>
          </p:cNvSpPr>
          <p:nvPr/>
        </p:nvSpPr>
        <p:spPr bwMode="auto">
          <a:xfrm>
            <a:off x="5486400" y="4343400"/>
            <a:ext cx="3449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/>
              <a:t>no TAEs, large (unphysical) </a:t>
            </a:r>
            <a:r>
              <a:rPr lang="en-US" sz="1600" b="0" i="0">
                <a:latin typeface="Symbol" charset="0"/>
                <a:cs typeface="Symbol" charset="0"/>
              </a:rPr>
              <a:t>n</a:t>
            </a:r>
            <a:r>
              <a:rPr lang="en-US" sz="1600" b="0" i="0" baseline="-25000"/>
              <a:t>scattering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>
            <a:off x="21382" y="1192178"/>
            <a:ext cx="4433887" cy="3320474"/>
            <a:chOff x="21382" y="1192178"/>
            <a:chExt cx="4433887" cy="3320474"/>
          </a:xfrm>
        </p:grpSpPr>
        <p:pic>
          <p:nvPicPr>
            <p:cNvPr id="27651" name="Picture 9" descr="ex_Fnb_evol_tdepend_Amod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2" y="1192178"/>
              <a:ext cx="4433887" cy="3320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63348" y="1281889"/>
              <a:ext cx="23340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NSTX, TAE avalanche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52896" y="1331480"/>
              <a:ext cx="990600" cy="2286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2800" dirty="0">
                <a:latin typeface="Arial" charset="0"/>
                <a:cs typeface="Geneva" charset="0"/>
              </a:rPr>
              <a:t>Mode amplitude can evolve on time-scales shorter than typical TRANSP/NUBEAM steps of ~5-10 </a:t>
            </a:r>
            <a:r>
              <a:rPr lang="en-US" sz="2800" dirty="0" err="1">
                <a:latin typeface="Arial" charset="0"/>
                <a:cs typeface="Geneva" charset="0"/>
              </a:rPr>
              <a:t>ms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27650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A71E1B1-983C-684B-A836-E1668B0E3485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33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652" name="Rectangle 3"/>
          <p:cNvSpPr txBox="1">
            <a:spLocks noChangeArrowheads="1"/>
          </p:cNvSpPr>
          <p:nvPr/>
        </p:nvSpPr>
        <p:spPr bwMode="auto">
          <a:xfrm>
            <a:off x="4581720" y="1026267"/>
            <a:ext cx="5638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5613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10000"/>
              </a:buClr>
            </a:pPr>
            <a:r>
              <a:rPr lang="en-US" sz="3100" b="0" i="0" dirty="0" err="1">
                <a:solidFill>
                  <a:srgbClr val="000000"/>
                </a:solidFill>
                <a:latin typeface="Arial" charset="0"/>
                <a:cs typeface="Geneva" charset="0"/>
              </a:rPr>
              <a:t>F</a:t>
            </a:r>
            <a:r>
              <a:rPr lang="en-US" sz="3100" b="0" i="0" baseline="-25000" dirty="0" err="1">
                <a:solidFill>
                  <a:srgbClr val="000000"/>
                </a:solidFill>
                <a:latin typeface="Arial" charset="0"/>
                <a:cs typeface="Geneva" charset="0"/>
              </a:rPr>
              <a:t>nb</a:t>
            </a:r>
            <a:r>
              <a:rPr lang="en-US" sz="3100" b="0" i="0" dirty="0">
                <a:solidFill>
                  <a:srgbClr val="000000"/>
                </a:solidFill>
                <a:latin typeface="Arial" charset="0"/>
                <a:cs typeface="Geneva" charset="0"/>
              </a:rPr>
              <a:t> evolution must be computed as a sequence of sub-steps</a:t>
            </a:r>
            <a:endParaRPr lang="en-US" sz="2200" b="0" i="0" dirty="0">
              <a:solidFill>
                <a:schemeClr val="accent2"/>
              </a:solidFill>
              <a:latin typeface="Arial" charset="0"/>
              <a:cs typeface="Geneva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2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Duration </a:t>
            </a:r>
            <a:r>
              <a:rPr lang="en-US" sz="2200" b="0" i="0" dirty="0" err="1">
                <a:solidFill>
                  <a:schemeClr val="accent2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sz="2200" b="0" i="0" dirty="0" err="1">
                <a:solidFill>
                  <a:schemeClr val="accent2"/>
                </a:solidFill>
                <a:latin typeface="Arial" charset="0"/>
                <a:cs typeface="Geneva" charset="0"/>
              </a:rPr>
              <a:t>t</a:t>
            </a:r>
            <a:r>
              <a:rPr lang="en-US" sz="2200" b="0" i="0" baseline="-25000" dirty="0" err="1">
                <a:solidFill>
                  <a:schemeClr val="accent2"/>
                </a:solidFill>
                <a:latin typeface="Arial" charset="0"/>
                <a:cs typeface="Geneva" charset="0"/>
              </a:rPr>
              <a:t>step</a:t>
            </a:r>
            <a:r>
              <a:rPr lang="en-US" sz="22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 sufficiently shorter than time-scale of mode evolution</a:t>
            </a:r>
            <a:endParaRPr lang="en-US" sz="2200" b="0" dirty="0">
              <a:solidFill>
                <a:schemeClr val="accent2"/>
              </a:solidFill>
              <a:latin typeface="Arial" charset="0"/>
              <a:cs typeface="Geneva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2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Examples here have </a:t>
            </a:r>
            <a:r>
              <a:rPr lang="en-US" sz="2200" b="0" i="0" dirty="0">
                <a:solidFill>
                  <a:schemeClr val="accent2"/>
                </a:solidFill>
                <a:latin typeface="Symbol" charset="0"/>
                <a:cs typeface="Geneva" charset="0"/>
              </a:rPr>
              <a:t>d</a:t>
            </a:r>
            <a:r>
              <a:rPr lang="en-US" sz="22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t</a:t>
            </a:r>
            <a:r>
              <a:rPr lang="en-US" sz="2200" b="0" i="0" baseline="-25000" dirty="0">
                <a:solidFill>
                  <a:schemeClr val="accent2"/>
                </a:solidFill>
                <a:latin typeface="Arial" charset="0"/>
                <a:cs typeface="Geneva" charset="0"/>
              </a:rPr>
              <a:t>step</a:t>
            </a:r>
            <a:r>
              <a:rPr lang="en-US" sz="2200" b="0" i="0" dirty="0">
                <a:solidFill>
                  <a:schemeClr val="accent2"/>
                </a:solidFill>
                <a:latin typeface="Arial" charset="0"/>
                <a:cs typeface="Geneva" charset="0"/>
              </a:rPr>
              <a:t>~25-50 </a:t>
            </a:r>
            <a:r>
              <a:rPr lang="en-US" sz="2200" b="0" i="0" dirty="0" err="1">
                <a:solidFill>
                  <a:schemeClr val="accent2"/>
                </a:solidFill>
                <a:latin typeface="Symbol" charset="0"/>
                <a:cs typeface="Geneva" charset="0"/>
              </a:rPr>
              <a:t>m</a:t>
            </a:r>
            <a:r>
              <a:rPr lang="en-US" sz="2200" b="0" i="0" dirty="0" err="1">
                <a:solidFill>
                  <a:schemeClr val="accent2"/>
                </a:solidFill>
                <a:latin typeface="Arial" charset="0"/>
                <a:cs typeface="Geneva" charset="0"/>
              </a:rPr>
              <a:t>s</a:t>
            </a:r>
            <a:endParaRPr lang="en-US" sz="2200" b="0" i="0" dirty="0">
              <a:solidFill>
                <a:schemeClr val="accent2"/>
              </a:solidFill>
              <a:latin typeface="Arial" charset="0"/>
              <a:cs typeface="Geneva" charset="0"/>
            </a:endParaRPr>
          </a:p>
        </p:txBody>
      </p:sp>
      <p:pic>
        <p:nvPicPr>
          <p:cNvPr id="27653" name="Picture 6" descr="plot_scan_onemode_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21856"/>
            <a:ext cx="5029200" cy="368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3"/>
          <p:cNvSpPr txBox="1">
            <a:spLocks noChangeArrowheads="1"/>
          </p:cNvSpPr>
          <p:nvPr/>
        </p:nvSpPr>
        <p:spPr bwMode="auto">
          <a:xfrm>
            <a:off x="0" y="4648200"/>
            <a:ext cx="533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571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15938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100" b="0" i="0">
                <a:solidFill>
                  <a:schemeClr val="tx1"/>
                </a:solidFill>
                <a:latin typeface="Arial" charset="0"/>
                <a:cs typeface="Geneva" charset="0"/>
              </a:rPr>
              <a:t>Energy and P</a:t>
            </a:r>
            <a:r>
              <a:rPr lang="en-US" sz="3100" b="0" i="0" baseline="-25000">
                <a:solidFill>
                  <a:schemeClr val="tx1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sz="3100" b="0" i="0">
                <a:solidFill>
                  <a:schemeClr val="tx1"/>
                </a:solidFill>
                <a:latin typeface="Arial" charset="0"/>
                <a:cs typeface="Geneva" charset="0"/>
              </a:rPr>
              <a:t> steps assumed to scale linearly with mode amplitude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200" b="0" i="0">
                <a:solidFill>
                  <a:schemeClr val="accent2"/>
                </a:solidFill>
                <a:latin typeface="Arial" charset="0"/>
                <a:cs typeface="Geneva" charset="0"/>
              </a:rPr>
              <a:t>Roughly consistent with ORBIT simulations </a:t>
            </a:r>
          </a:p>
        </p:txBody>
      </p:sp>
      <p:sp useBgFill="1">
        <p:nvSpPr>
          <p:cNvPr id="3" name="Left Arrow 2"/>
          <p:cNvSpPr/>
          <p:nvPr/>
        </p:nvSpPr>
        <p:spPr bwMode="auto">
          <a:xfrm>
            <a:off x="4114800" y="2810755"/>
            <a:ext cx="685800" cy="381000"/>
          </a:xfrm>
          <a:prstGeom prst="leftArrow">
            <a:avLst/>
          </a:prstGeom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 rot="10800000">
            <a:off x="4267200" y="6477000"/>
            <a:ext cx="685800" cy="381000"/>
          </a:xfrm>
          <a:prstGeom prst="leftArrow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000" dirty="0">
                <a:latin typeface="Arial" charset="0"/>
                <a:cs typeface="Geneva" charset="0"/>
              </a:rPr>
              <a:t>Example: </a:t>
            </a:r>
            <a:r>
              <a:rPr lang="en-US" sz="3000" i="1" dirty="0" err="1">
                <a:latin typeface="Arial" charset="0"/>
                <a:cs typeface="Geneva" charset="0"/>
              </a:rPr>
              <a:t>A</a:t>
            </a:r>
            <a:r>
              <a:rPr lang="en-US" sz="3000" i="1" baseline="-25000" dirty="0" err="1">
                <a:latin typeface="Arial" charset="0"/>
                <a:cs typeface="Geneva" charset="0"/>
              </a:rPr>
              <a:t>mode</a:t>
            </a:r>
            <a:r>
              <a:rPr lang="en-US" sz="3000" i="1" dirty="0">
                <a:latin typeface="Arial" charset="0"/>
                <a:cs typeface="Geneva" charset="0"/>
              </a:rPr>
              <a:t>(t)</a:t>
            </a:r>
            <a:r>
              <a:rPr lang="en-US" sz="3000" dirty="0">
                <a:latin typeface="Arial" charset="0"/>
                <a:cs typeface="Geneva" charset="0"/>
              </a:rPr>
              <a:t> computed from </a:t>
            </a:r>
            <a:r>
              <a:rPr lang="en-US" sz="3000" dirty="0" smtClean="0">
                <a:latin typeface="Arial" charset="0"/>
                <a:cs typeface="Geneva" charset="0"/>
              </a:rPr>
              <a:t>measured</a:t>
            </a:r>
            <a:br>
              <a:rPr lang="en-US" sz="3000" dirty="0" smtClean="0">
                <a:latin typeface="Arial" charset="0"/>
                <a:cs typeface="Geneva" charset="0"/>
              </a:rPr>
            </a:br>
            <a:r>
              <a:rPr lang="en-US" sz="3000" dirty="0" smtClean="0">
                <a:latin typeface="Arial" charset="0"/>
                <a:cs typeface="Geneva" charset="0"/>
              </a:rPr>
              <a:t>neutron rate or </a:t>
            </a:r>
            <a:r>
              <a:rPr lang="en-US" sz="3000" dirty="0" err="1">
                <a:latin typeface="Arial" charset="0"/>
                <a:cs typeface="Geneva" charset="0"/>
              </a:rPr>
              <a:t>Mirnov</a:t>
            </a:r>
            <a:r>
              <a:rPr lang="en-US" sz="3000" dirty="0">
                <a:latin typeface="Arial" charset="0"/>
                <a:cs typeface="Geneva" charset="0"/>
              </a:rPr>
              <a:t> coils’ signal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009650"/>
            <a:ext cx="9813925" cy="2332038"/>
          </a:xfrm>
        </p:spPr>
        <p:txBody>
          <a:bodyPr/>
          <a:lstStyle/>
          <a:p>
            <a:pPr>
              <a:buClr>
                <a:srgbClr val="010000"/>
              </a:buClr>
              <a:buFontTx/>
              <a:buNone/>
            </a:pPr>
            <a:r>
              <a:rPr lang="en-US" sz="3100">
                <a:latin typeface="Arial" charset="0"/>
                <a:cs typeface="Geneva" charset="0"/>
              </a:rPr>
              <a:t>Get </a:t>
            </a:r>
            <a:r>
              <a:rPr lang="en-US" sz="3100" i="1">
                <a:latin typeface="Arial" charset="0"/>
                <a:cs typeface="Geneva" charset="0"/>
              </a:rPr>
              <a:t>A(t)</a:t>
            </a:r>
            <a:r>
              <a:rPr lang="en-US" sz="3100">
                <a:latin typeface="Arial" charset="0"/>
                <a:cs typeface="Geneva" charset="0"/>
              </a:rPr>
              <a:t> from measured neutrons+table look-up:</a:t>
            </a:r>
          </a:p>
        </p:txBody>
      </p:sp>
      <p:sp>
        <p:nvSpPr>
          <p:cNvPr id="31747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E7058D3-A211-6745-A053-85E190A75791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34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1748" name="TextBox 21"/>
          <p:cNvSpPr txBox="1">
            <a:spLocks noChangeArrowheads="1"/>
          </p:cNvSpPr>
          <p:nvPr/>
        </p:nvSpPr>
        <p:spPr bwMode="auto">
          <a:xfrm>
            <a:off x="5195110" y="1676400"/>
            <a:ext cx="4692650" cy="29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Lucida Grande" charset="0"/>
              <a:buChar char="-"/>
            </a:pPr>
            <a:r>
              <a:rPr lang="en-US" sz="2700" b="0" i="0" dirty="0">
                <a:solidFill>
                  <a:srgbClr val="2D2DB9"/>
                </a:solidFill>
              </a:rPr>
              <a:t> Compute fractional </a:t>
            </a:r>
            <a:r>
              <a:rPr lang="en-US" sz="2700" b="0" i="0" dirty="0" err="1">
                <a:solidFill>
                  <a:srgbClr val="2D2DB9"/>
                </a:solidFill>
              </a:rPr>
              <a:t>R</a:t>
            </a:r>
            <a:r>
              <a:rPr lang="en-US" sz="2700" b="0" i="0" baseline="-25000" dirty="0" err="1">
                <a:solidFill>
                  <a:srgbClr val="2D2DB9"/>
                </a:solidFill>
              </a:rPr>
              <a:t>n</a:t>
            </a:r>
            <a:r>
              <a:rPr lang="en-US" sz="2700" b="0" i="0" dirty="0">
                <a:solidFill>
                  <a:srgbClr val="2D2DB9"/>
                </a:solidFill>
              </a:rPr>
              <a:t> drops vs. </a:t>
            </a:r>
            <a:r>
              <a:rPr lang="en-US" sz="2700" b="0" i="0" dirty="0" smtClean="0">
                <a:solidFill>
                  <a:srgbClr val="2D2DB9"/>
                </a:solidFill>
              </a:rPr>
              <a:t>time</a:t>
            </a:r>
          </a:p>
          <a:p>
            <a:pPr eaLnBrk="1" hangingPunct="1">
              <a:spcAft>
                <a:spcPts val="1200"/>
              </a:spcAft>
              <a:buFont typeface="Lucida Grande" charset="0"/>
              <a:buChar char="-"/>
            </a:pPr>
            <a:endParaRPr lang="en-US" sz="2700" b="0" i="0" dirty="0">
              <a:solidFill>
                <a:srgbClr val="2D2DB9"/>
              </a:solidFill>
            </a:endParaRPr>
          </a:p>
          <a:p>
            <a:pPr eaLnBrk="1" hangingPunct="1">
              <a:spcAft>
                <a:spcPts val="1200"/>
              </a:spcAft>
              <a:buFont typeface="Lucida Grande" charset="0"/>
              <a:buChar char="-"/>
            </a:pPr>
            <a:r>
              <a:rPr lang="en-US" sz="2700" b="0" i="0" dirty="0">
                <a:solidFill>
                  <a:srgbClr val="2D2DB9"/>
                </a:solidFill>
              </a:rPr>
              <a:t> Use table </a:t>
            </a:r>
            <a:r>
              <a:rPr lang="en-US" sz="2700" b="0" i="0" dirty="0" err="1">
                <a:solidFill>
                  <a:srgbClr val="2D2DB9"/>
                </a:solidFill>
              </a:rPr>
              <a:t>R</a:t>
            </a:r>
            <a:r>
              <a:rPr lang="en-US" sz="2700" b="0" i="0" baseline="-25000" dirty="0" err="1">
                <a:solidFill>
                  <a:srgbClr val="2D2DB9"/>
                </a:solidFill>
              </a:rPr>
              <a:t>n</a:t>
            </a:r>
            <a:r>
              <a:rPr lang="en-US" sz="2700" b="0" i="0" dirty="0">
                <a:solidFill>
                  <a:srgbClr val="2D2DB9"/>
                </a:solidFill>
              </a:rPr>
              <a:t> </a:t>
            </a:r>
            <a:r>
              <a:rPr lang="en-US" sz="2700" b="0" i="0" dirty="0" err="1">
                <a:solidFill>
                  <a:srgbClr val="2D2DB9"/>
                </a:solidFill>
              </a:rPr>
              <a:t>vs</a:t>
            </a:r>
            <a:r>
              <a:rPr lang="en-US" sz="2700" b="0" i="0" dirty="0">
                <a:solidFill>
                  <a:srgbClr val="2D2DB9"/>
                </a:solidFill>
              </a:rPr>
              <a:t> </a:t>
            </a:r>
            <a:r>
              <a:rPr lang="en-US" sz="2700" b="0" i="0" dirty="0" err="1">
                <a:solidFill>
                  <a:srgbClr val="2D2DB9"/>
                </a:solidFill>
              </a:rPr>
              <a:t>A</a:t>
            </a:r>
            <a:r>
              <a:rPr lang="en-US" sz="2700" b="0" i="0" baseline="-25000" dirty="0" err="1">
                <a:solidFill>
                  <a:srgbClr val="2D2DB9"/>
                </a:solidFill>
              </a:rPr>
              <a:t>mode</a:t>
            </a:r>
            <a:r>
              <a:rPr lang="en-US" sz="2700" b="0" i="0" dirty="0">
                <a:solidFill>
                  <a:srgbClr val="2D2DB9"/>
                </a:solidFill>
              </a:rPr>
              <a:t> to find corresponding (normalized) mode amplitude</a:t>
            </a:r>
          </a:p>
        </p:txBody>
      </p:sp>
      <p:pic>
        <p:nvPicPr>
          <p:cNvPr id="31749" name="Picture 6" descr="amode_exp_s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11788" y="5001751"/>
            <a:ext cx="4570412" cy="238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6534150" y="5410200"/>
            <a:ext cx="8588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FF0000"/>
                </a:solidFill>
              </a:rPr>
              <a:t>Mirnovs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6610350" y="5943600"/>
            <a:ext cx="9334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neutrons</a:t>
            </a:r>
          </a:p>
        </p:txBody>
      </p:sp>
      <p:pic>
        <p:nvPicPr>
          <p:cNvPr id="31752" name="Picture 9" descr="amode_neutr_examp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225" y="1549400"/>
            <a:ext cx="51435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21"/>
          <p:cNvSpPr txBox="1">
            <a:spLocks noChangeArrowheads="1"/>
          </p:cNvSpPr>
          <p:nvPr/>
        </p:nvSpPr>
        <p:spPr bwMode="auto">
          <a:xfrm>
            <a:off x="76200" y="5195888"/>
            <a:ext cx="5486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Comparison w/ </a:t>
            </a:r>
            <a:r>
              <a:rPr lang="en-US" sz="2700" b="0">
                <a:solidFill>
                  <a:srgbClr val="2D2DB9"/>
                </a:solidFill>
              </a:rPr>
              <a:t>A</a:t>
            </a:r>
            <a:r>
              <a:rPr lang="en-US" sz="2700" b="0" baseline="-25000">
                <a:solidFill>
                  <a:srgbClr val="2D2DB9"/>
                </a:solidFill>
              </a:rPr>
              <a:t>mode</a:t>
            </a:r>
            <a:r>
              <a:rPr lang="en-US" sz="2700" b="0">
                <a:solidFill>
                  <a:srgbClr val="2D2DB9"/>
                </a:solidFill>
              </a:rPr>
              <a:t>(t)</a:t>
            </a:r>
            <a:r>
              <a:rPr lang="en-US" sz="2700" b="0" i="0">
                <a:solidFill>
                  <a:srgbClr val="2D2DB9"/>
                </a:solidFill>
              </a:rPr>
              <a:t> from Mirnov coils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Lucida Grande" charset="0"/>
              <a:buChar char="-"/>
            </a:pPr>
            <a:r>
              <a:rPr lang="en-US" sz="2700" b="0" i="0">
                <a:solidFill>
                  <a:srgbClr val="2D2DB9"/>
                </a:solidFill>
              </a:rPr>
              <a:t>Do different  waveforms lead to differences in fast ion evolution? </a:t>
            </a:r>
            <a:r>
              <a:rPr lang="en-US" sz="2700" b="0">
                <a:solidFill>
                  <a:srgbClr val="2D2DB9"/>
                </a:solidFill>
              </a:rPr>
              <a:t>Not on relevant time scales &gt; 1ms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Lucida Grande" charset="0"/>
              <a:buChar char="-"/>
            </a:pPr>
            <a:endParaRPr lang="en-US" sz="2700" b="0" i="0">
              <a:solidFill>
                <a:srgbClr val="2D2DB9"/>
              </a:solidFill>
            </a:endParaRPr>
          </a:p>
        </p:txBody>
      </p:sp>
      <p:sp>
        <p:nvSpPr>
          <p:cNvPr id="31754" name="Right Arrow 11"/>
          <p:cNvSpPr>
            <a:spLocks noChangeArrowheads="1"/>
          </p:cNvSpPr>
          <p:nvPr/>
        </p:nvSpPr>
        <p:spPr bwMode="auto">
          <a:xfrm>
            <a:off x="4800600" y="54102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 bwMode="auto">
          <a:xfrm flipV="1">
            <a:off x="2585259" y="2030413"/>
            <a:ext cx="19050" cy="3582986"/>
          </a:xfrm>
          <a:prstGeom prst="line">
            <a:avLst/>
          </a:prstGeom>
          <a:noFill/>
          <a:ln w="222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Scheme to advance fast ion variables according to transport probability in NUBEAM module of TRANSP</a:t>
            </a:r>
          </a:p>
        </p:txBody>
      </p:sp>
      <p:sp>
        <p:nvSpPr>
          <p:cNvPr id="39938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5BD6EC1-FA48-8B4D-A8F8-6381E40E084B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35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39939" name="Group 54"/>
          <p:cNvGrpSpPr>
            <a:grpSpLocks/>
          </p:cNvGrpSpPr>
          <p:nvPr/>
        </p:nvGrpSpPr>
        <p:grpSpPr bwMode="auto">
          <a:xfrm>
            <a:off x="477838" y="1371600"/>
            <a:ext cx="8666162" cy="5538788"/>
            <a:chOff x="1100138" y="1624013"/>
            <a:chExt cx="7947502" cy="4929187"/>
          </a:xfrm>
        </p:grpSpPr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6782316" y="4038453"/>
              <a:ext cx="762901" cy="0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5368699" y="3398464"/>
              <a:ext cx="988524" cy="1413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4889918" y="2923748"/>
              <a:ext cx="967754" cy="1456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rot="10800000" flipH="1">
              <a:off x="3036423" y="5407472"/>
              <a:ext cx="532843" cy="1413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Arc 41"/>
            <p:cNvSpPr/>
            <p:nvPr/>
          </p:nvSpPr>
          <p:spPr bwMode="auto">
            <a:xfrm rot="10800000">
              <a:off x="4851871" y="4737778"/>
              <a:ext cx="1142845" cy="990359"/>
            </a:xfrm>
            <a:prstGeom prst="arc">
              <a:avLst>
                <a:gd name="adj1" fmla="val 16200000"/>
                <a:gd name="adj2" fmla="val 14608711"/>
              </a:avLst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39945" name="Group 17"/>
            <p:cNvGrpSpPr>
              <a:grpSpLocks/>
            </p:cNvGrpSpPr>
            <p:nvPr/>
          </p:nvGrpSpPr>
          <p:grpSpPr bwMode="auto">
            <a:xfrm>
              <a:off x="2133662" y="1752600"/>
              <a:ext cx="1828910" cy="457200"/>
              <a:chOff x="1143062" y="1371600"/>
              <a:chExt cx="1828910" cy="457200"/>
            </a:xfrm>
          </p:grpSpPr>
          <p:sp>
            <p:nvSpPr>
              <p:cNvPr id="13" name="Snip Single Corner Rectangle 12"/>
              <p:cNvSpPr/>
              <p:nvPr/>
            </p:nvSpPr>
            <p:spPr bwMode="auto">
              <a:xfrm>
                <a:off x="1143194" y="1371576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977" name="TextBox 14"/>
              <p:cNvSpPr txBox="1">
                <a:spLocks noChangeArrowheads="1"/>
              </p:cNvSpPr>
              <p:nvPr/>
            </p:nvSpPr>
            <p:spPr bwMode="auto">
              <a:xfrm>
                <a:off x="1295400" y="1447800"/>
                <a:ext cx="1479861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</a:t>
                </a:r>
              </a:p>
            </p:txBody>
          </p:sp>
        </p:grpSp>
        <p:grpSp>
          <p:nvGrpSpPr>
            <p:cNvPr id="39946" name="Group 18"/>
            <p:cNvGrpSpPr>
              <a:grpSpLocks/>
            </p:cNvGrpSpPr>
            <p:nvPr/>
          </p:nvGrpSpPr>
          <p:grpSpPr bwMode="auto">
            <a:xfrm>
              <a:off x="6867871" y="1752600"/>
              <a:ext cx="1828910" cy="457200"/>
              <a:chOff x="1142791" y="5867400"/>
              <a:chExt cx="1828910" cy="457200"/>
            </a:xfrm>
          </p:grpSpPr>
          <p:sp>
            <p:nvSpPr>
              <p:cNvPr id="16" name="Snip Single Corner Rectangle 15"/>
              <p:cNvSpPr/>
              <p:nvPr/>
            </p:nvSpPr>
            <p:spPr bwMode="auto">
              <a:xfrm>
                <a:off x="1143149" y="5867376"/>
                <a:ext cx="1828551" cy="457740"/>
              </a:xfrm>
              <a:prstGeom prst="snip1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975" name="TextBox 16"/>
              <p:cNvSpPr txBox="1">
                <a:spLocks noChangeArrowheads="1"/>
              </p:cNvSpPr>
              <p:nvPr/>
            </p:nvSpPr>
            <p:spPr bwMode="auto">
              <a:xfrm>
                <a:off x="1219200" y="5943600"/>
                <a:ext cx="1669936" cy="2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NUBEAM step k+1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>
              <a:off x="1100138" y="1980033"/>
              <a:ext cx="989980" cy="1413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8734632" y="1981447"/>
              <a:ext cx="313008" cy="141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 useBgFill="1">
          <p:nvSpPr>
            <p:cNvPr id="39949" name="Rounded Rectangle 24"/>
            <p:cNvSpPr>
              <a:spLocks noChangeArrowheads="1"/>
            </p:cNvSpPr>
            <p:nvPr/>
          </p:nvSpPr>
          <p:spPr bwMode="auto">
            <a:xfrm>
              <a:off x="2438400" y="2566988"/>
              <a:ext cx="1219200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39950" name="TextBox 26"/>
            <p:cNvSpPr txBox="1">
              <a:spLocks noChangeArrowheads="1"/>
            </p:cNvSpPr>
            <p:nvPr/>
          </p:nvSpPr>
          <p:spPr bwMode="auto">
            <a:xfrm>
              <a:off x="2438400" y="2592388"/>
              <a:ext cx="120650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Plasma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State, F</a:t>
              </a:r>
              <a:r>
                <a:rPr lang="en-US" b="0" i="0" baseline="-25000">
                  <a:solidFill>
                    <a:srgbClr val="000000"/>
                  </a:solidFill>
                </a:rPr>
                <a:t>nb</a:t>
              </a:r>
              <a:r>
                <a:rPr lang="en-US" b="0" i="0">
                  <a:solidFill>
                    <a:srgbClr val="000000"/>
                  </a:solidFill>
                </a:rPr>
                <a:t> info</a:t>
              </a:r>
            </a:p>
          </p:txBody>
        </p:sp>
        <p:grpSp>
          <p:nvGrpSpPr>
            <p:cNvPr id="39951" name="Group 47"/>
            <p:cNvGrpSpPr>
              <a:grpSpLocks/>
            </p:cNvGrpSpPr>
            <p:nvPr/>
          </p:nvGrpSpPr>
          <p:grpSpPr bwMode="auto">
            <a:xfrm>
              <a:off x="2185320" y="4124879"/>
              <a:ext cx="1741082" cy="533400"/>
              <a:chOff x="1301160" y="3896279"/>
              <a:chExt cx="1741082" cy="533400"/>
            </a:xfrm>
          </p:grpSpPr>
          <p:sp useBgFill="1">
            <p:nvSpPr>
              <p:cNvPr id="39972" name="Rounded Rectangle 27"/>
              <p:cNvSpPr>
                <a:spLocks noChangeArrowheads="1"/>
              </p:cNvSpPr>
              <p:nvPr/>
            </p:nvSpPr>
            <p:spPr bwMode="auto">
              <a:xfrm>
                <a:off x="1401840" y="3896279"/>
                <a:ext cx="1544160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39973" name="TextBox 28"/>
              <p:cNvSpPr txBox="1">
                <a:spLocks noChangeArrowheads="1"/>
              </p:cNvSpPr>
              <p:nvPr/>
            </p:nvSpPr>
            <p:spPr bwMode="auto">
              <a:xfrm>
                <a:off x="1301160" y="3902075"/>
                <a:ext cx="1741082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39952" name="Rounded Rectangle 31"/>
            <p:cNvSpPr>
              <a:spLocks noChangeArrowheads="1"/>
            </p:cNvSpPr>
            <p:nvPr/>
          </p:nvSpPr>
          <p:spPr bwMode="auto">
            <a:xfrm>
              <a:off x="2428875" y="3341688"/>
              <a:ext cx="1298575" cy="533400"/>
            </a:xfrm>
            <a:prstGeom prst="roundRect">
              <a:avLst>
                <a:gd name="adj" fmla="val 16667"/>
              </a:avLst>
            </a:prstGeom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39953" name="TextBox 32"/>
            <p:cNvSpPr txBox="1">
              <a:spLocks noChangeArrowheads="1"/>
            </p:cNvSpPr>
            <p:nvPr/>
          </p:nvSpPr>
          <p:spPr bwMode="auto">
            <a:xfrm>
              <a:off x="2378075" y="3349625"/>
              <a:ext cx="14160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read A</a:t>
              </a:r>
              <a:r>
                <a:rPr lang="en-US" b="0" i="0" baseline="-25000">
                  <a:solidFill>
                    <a:srgbClr val="000000"/>
                  </a:solidFill>
                </a:rPr>
                <a:t>mode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</a:p>
            <a:p>
              <a:pPr algn="ctr" eaLnBrk="1" hangingPunct="1"/>
              <a:r>
                <a:rPr lang="en-US" b="0" i="0">
                  <a:solidFill>
                    <a:srgbClr val="000000"/>
                  </a:solidFill>
                </a:rPr>
                <a:t>p(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E,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0000"/>
                  </a:solidFill>
                </a:rPr>
                <a:t>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|</a:t>
              </a:r>
              <a:r>
                <a:rPr lang="en-US" b="0" i="0">
                  <a:solidFill>
                    <a:srgbClr val="000000"/>
                  </a:solidFill>
                </a:rPr>
                <a:t>E,P</a:t>
              </a:r>
              <a:r>
                <a:rPr lang="en-US" b="0" i="0" baseline="-25000">
                  <a:solidFill>
                    <a:srgbClr val="000000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>
                  <a:solidFill>
                    <a:srgbClr val="000000"/>
                  </a:solidFill>
                </a:rPr>
                <a:t>,</a:t>
              </a:r>
              <a:r>
                <a:rPr lang="en-US" b="0" i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 b="0" i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580912" y="4267323"/>
              <a:ext cx="4648539" cy="2285877"/>
            </a:xfrm>
            <a:prstGeom prst="ellips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39955" name="Group 46"/>
            <p:cNvGrpSpPr>
              <a:grpSpLocks/>
            </p:cNvGrpSpPr>
            <p:nvPr/>
          </p:nvGrpSpPr>
          <p:grpSpPr bwMode="auto">
            <a:xfrm>
              <a:off x="6324600" y="3124200"/>
              <a:ext cx="1611054" cy="533400"/>
              <a:chOff x="7021326" y="3886200"/>
              <a:chExt cx="1611054" cy="533400"/>
            </a:xfrm>
          </p:grpSpPr>
          <p:sp useBgFill="1">
            <p:nvSpPr>
              <p:cNvPr id="39970" name="Rounded Rectangle 34"/>
              <p:cNvSpPr>
                <a:spLocks noChangeArrowheads="1"/>
              </p:cNvSpPr>
              <p:nvPr/>
            </p:nvSpPr>
            <p:spPr bwMode="auto">
              <a:xfrm>
                <a:off x="7086600" y="3886200"/>
                <a:ext cx="1469284" cy="533400"/>
              </a:xfrm>
              <a:prstGeom prst="roundRect">
                <a:avLst>
                  <a:gd name="adj" fmla="val 16667"/>
                </a:avLst>
              </a:prstGeom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  <p:sp>
            <p:nvSpPr>
              <p:cNvPr id="39971" name="TextBox 35"/>
              <p:cNvSpPr txBox="1">
                <a:spLocks noChangeArrowheads="1"/>
              </p:cNvSpPr>
              <p:nvPr/>
            </p:nvSpPr>
            <p:spPr bwMode="auto">
              <a:xfrm>
                <a:off x="7021326" y="3896920"/>
                <a:ext cx="1611054" cy="4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convert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</a:t>
                </a:r>
                <a:r>
                  <a:rPr lang="en-US" b="0" i="0" baseline="-2500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z</a:t>
                </a:r>
                <a:r>
                  <a:rPr lang="en-US" b="0" i="0">
                    <a:solidFill>
                      <a:srgbClr val="000000"/>
                    </a:solidFill>
                  </a:rPr>
                  <a:t>,</a:t>
                </a:r>
                <a:r>
                  <a:rPr lang="en-US" b="0" i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m</a:t>
                </a:r>
                <a:r>
                  <a:rPr lang="en-US" b="0" i="0">
                    <a:solidFill>
                      <a:srgbClr val="000000"/>
                    </a:solidFill>
                  </a:rPr>
                  <a:t>)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to F</a:t>
                </a:r>
                <a:r>
                  <a:rPr lang="en-US" b="0" i="0" baseline="-25000">
                    <a:solidFill>
                      <a:srgbClr val="000000"/>
                    </a:solidFill>
                  </a:rPr>
                  <a:t>nb</a:t>
                </a:r>
                <a:r>
                  <a:rPr lang="en-US" b="0" i="0">
                    <a:solidFill>
                      <a:srgbClr val="000000"/>
                    </a:solidFill>
                  </a:rPr>
                  <a:t>(E,p,R,Z)</a:t>
                </a:r>
                <a:endParaRPr lang="en-US" b="0" i="0" baseline="-2500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38" name="Rounded Rectangle 37"/>
            <p:cNvSpPr/>
            <p:nvPr/>
          </p:nvSpPr>
          <p:spPr bwMode="auto">
            <a:xfrm>
              <a:off x="4646596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9958" name="TextBox 38"/>
            <p:cNvSpPr txBox="1">
              <a:spLocks noChangeArrowheads="1"/>
            </p:cNvSpPr>
            <p:nvPr/>
          </p:nvSpPr>
          <p:spPr bwMode="auto">
            <a:xfrm>
              <a:off x="4610178" y="4967288"/>
              <a:ext cx="792162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sample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</a:t>
              </a:r>
              <a:r>
                <a:rPr lang="en-US" b="0" i="0">
                  <a:solidFill>
                    <a:srgbClr val="00664D"/>
                  </a:solidFill>
                  <a:latin typeface="Symbol" charset="0"/>
                  <a:cs typeface="Symbol" charset="0"/>
                </a:rPr>
                <a:t>D</a:t>
              </a:r>
              <a:r>
                <a:rPr lang="en-US" b="0" i="0">
                  <a:solidFill>
                    <a:srgbClr val="00664D"/>
                  </a:solidFill>
                </a:rPr>
                <a:t>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 useBgFill="1">
          <p:nvSpPr>
            <p:cNvPr id="40" name="Rounded Rectangle 39"/>
            <p:cNvSpPr/>
            <p:nvPr/>
          </p:nvSpPr>
          <p:spPr bwMode="auto">
            <a:xfrm>
              <a:off x="5485168" y="5017509"/>
              <a:ext cx="703177" cy="466217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9960" name="TextBox 40"/>
            <p:cNvSpPr txBox="1">
              <a:spLocks noChangeArrowheads="1"/>
            </p:cNvSpPr>
            <p:nvPr/>
          </p:nvSpPr>
          <p:spPr bwMode="auto">
            <a:xfrm>
              <a:off x="5511878" y="4949825"/>
              <a:ext cx="666750" cy="43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evolve</a:t>
              </a:r>
            </a:p>
            <a:p>
              <a:pPr algn="ctr" eaLnBrk="1" hangingPunct="1"/>
              <a:r>
                <a:rPr lang="en-US" b="0" i="0">
                  <a:solidFill>
                    <a:srgbClr val="00664D"/>
                  </a:solidFill>
                </a:rPr>
                <a:t>E</a:t>
              </a:r>
              <a:r>
                <a:rPr lang="en-US" b="0" i="0" baseline="-25000">
                  <a:solidFill>
                    <a:srgbClr val="00664D"/>
                  </a:solidFill>
                </a:rPr>
                <a:t>j</a:t>
              </a:r>
              <a:r>
                <a:rPr lang="en-US" b="0" i="0">
                  <a:solidFill>
                    <a:srgbClr val="00664D"/>
                  </a:solidFill>
                </a:rPr>
                <a:t>,P</a:t>
              </a:r>
              <a:r>
                <a:rPr lang="en-US" b="0" i="0" baseline="-25000">
                  <a:solidFill>
                    <a:srgbClr val="00664D"/>
                  </a:solidFill>
                  <a:latin typeface="Symbol" charset="0"/>
                  <a:cs typeface="Symbol" charset="0"/>
                </a:rPr>
                <a:t>z</a:t>
              </a:r>
              <a:r>
                <a:rPr lang="en-US" b="0" i="0" baseline="-25000">
                  <a:solidFill>
                    <a:srgbClr val="00664D"/>
                  </a:solidFill>
                  <a:cs typeface="Helvetica" charset="0"/>
                </a:rPr>
                <a:t>,j</a:t>
              </a:r>
              <a:endParaRPr lang="en-US" b="0" i="0">
                <a:solidFill>
                  <a:srgbClr val="00664D"/>
                </a:solidFill>
                <a:cs typeface="Helvetica" charset="0"/>
              </a:endParaRPr>
            </a:p>
          </p:txBody>
        </p:sp>
        <p:sp>
          <p:nvSpPr>
            <p:cNvPr id="39961" name="TextBox 42"/>
            <p:cNvSpPr txBox="1">
              <a:spLocks noChangeArrowheads="1"/>
            </p:cNvSpPr>
            <p:nvPr/>
          </p:nvSpPr>
          <p:spPr bwMode="auto">
            <a:xfrm>
              <a:off x="4707742" y="4508908"/>
              <a:ext cx="1531558" cy="23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00664D"/>
                  </a:solidFill>
                </a:rPr>
                <a:t>loop – MC mini-steps</a:t>
              </a:r>
              <a:endParaRPr lang="en-US" sz="1100" b="0" baseline="-25000">
                <a:solidFill>
                  <a:srgbClr val="00664D"/>
                </a:solidFill>
              </a:endParaRPr>
            </a:p>
          </p:txBody>
        </p:sp>
        <p:sp>
          <p:nvSpPr>
            <p:cNvPr id="44" name="Arc 43"/>
            <p:cNvSpPr/>
            <p:nvPr/>
          </p:nvSpPr>
          <p:spPr bwMode="auto">
            <a:xfrm>
              <a:off x="4107931" y="5117816"/>
              <a:ext cx="3811424" cy="990358"/>
            </a:xfrm>
            <a:prstGeom prst="arc">
              <a:avLst>
                <a:gd name="adj1" fmla="val 21135144"/>
                <a:gd name="adj2" fmla="val 11324491"/>
              </a:avLst>
            </a:prstGeom>
            <a:noFill/>
            <a:ln w="190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9963" name="TextBox 44"/>
            <p:cNvSpPr txBox="1">
              <a:spLocks noChangeArrowheads="1"/>
            </p:cNvSpPr>
            <p:nvPr/>
          </p:nvSpPr>
          <p:spPr bwMode="auto">
            <a:xfrm>
              <a:off x="5221365" y="6091238"/>
              <a:ext cx="1438275" cy="232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0">
                  <a:solidFill>
                    <a:srgbClr val="660066"/>
                  </a:solidFill>
                </a:rPr>
                <a:t>loop – F</a:t>
              </a:r>
              <a:r>
                <a:rPr lang="en-US" sz="1100" b="0" baseline="-25000">
                  <a:solidFill>
                    <a:srgbClr val="660066"/>
                  </a:solidFill>
                </a:rPr>
                <a:t>nb</a:t>
              </a:r>
              <a:r>
                <a:rPr lang="en-US" sz="1100" b="0">
                  <a:solidFill>
                    <a:srgbClr val="660066"/>
                  </a:solidFill>
                </a:rPr>
                <a:t> particles</a:t>
              </a:r>
              <a:endParaRPr lang="en-US" sz="1100" b="0" baseline="-25000">
                <a:solidFill>
                  <a:srgbClr val="660066"/>
                </a:solidFill>
              </a:endParaRPr>
            </a:p>
          </p:txBody>
        </p:sp>
        <p:sp useBgFill="1">
          <p:nvSpPr>
            <p:cNvPr id="46" name="Rounded Rectangle 45"/>
            <p:cNvSpPr/>
            <p:nvPr/>
          </p:nvSpPr>
          <p:spPr bwMode="auto">
            <a:xfrm>
              <a:off x="6475148" y="4941219"/>
              <a:ext cx="940481" cy="621623"/>
            </a:xfrm>
            <a:prstGeom prst="roundRect">
              <a:avLst/>
            </a:prstGeom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sp>
          <p:nvSpPr>
            <p:cNvPr id="39965" name="TextBox 46"/>
            <p:cNvSpPr txBox="1">
              <a:spLocks noChangeArrowheads="1"/>
            </p:cNvSpPr>
            <p:nvPr/>
          </p:nvSpPr>
          <p:spPr bwMode="auto">
            <a:xfrm>
              <a:off x="6448503" y="4953000"/>
              <a:ext cx="993775" cy="53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</a:rPr>
                <a:t>diagnostics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(e.g. classify</a:t>
              </a:r>
            </a:p>
            <a:p>
              <a:pPr algn="ctr" eaLnBrk="1" hangingPunct="1"/>
              <a:r>
                <a:rPr lang="en-US" sz="1100" b="0" i="0">
                  <a:solidFill>
                    <a:srgbClr val="00664D"/>
                  </a:solidFill>
                  <a:cs typeface="Helvetica" charset="0"/>
                </a:rPr>
                <a:t>orbit)</a:t>
              </a:r>
            </a:p>
          </p:txBody>
        </p:sp>
        <p:grpSp>
          <p:nvGrpSpPr>
            <p:cNvPr id="39966" name="Group 70"/>
            <p:cNvGrpSpPr>
              <a:grpSpLocks/>
            </p:cNvGrpSpPr>
            <p:nvPr/>
          </p:nvGrpSpPr>
          <p:grpSpPr bwMode="auto">
            <a:xfrm>
              <a:off x="4419799" y="1624013"/>
              <a:ext cx="1903213" cy="730250"/>
              <a:chOff x="4280689" y="1479156"/>
              <a:chExt cx="1902740" cy="730644"/>
            </a:xfrm>
          </p:grpSpPr>
          <p:sp useBgFill="1">
            <p:nvSpPr>
              <p:cNvPr id="68" name="Rounded Rectangle 67"/>
              <p:cNvSpPr/>
              <p:nvPr/>
            </p:nvSpPr>
            <p:spPr bwMode="auto">
              <a:xfrm>
                <a:off x="4280374" y="1479156"/>
                <a:ext cx="1893594" cy="730802"/>
              </a:xfrm>
              <a:prstGeom prst="roundRect">
                <a:avLst/>
              </a:prstGeom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1200">
                  <a:latin typeface="Helvetica" pitchFamily="-128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969" name="TextBox 68"/>
              <p:cNvSpPr txBox="1">
                <a:spLocks noChangeArrowheads="1"/>
              </p:cNvSpPr>
              <p:nvPr/>
            </p:nvSpPr>
            <p:spPr bwMode="auto">
              <a:xfrm>
                <a:off x="4290720" y="1484805"/>
                <a:ext cx="1892709" cy="61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re-compute sources, scattering, slowing down</a:t>
                </a:r>
              </a:p>
              <a:p>
                <a:pPr algn="ctr" eaLnBrk="1" hangingPunct="1"/>
                <a:r>
                  <a:rPr lang="en-US" b="0" i="0">
                    <a:solidFill>
                      <a:srgbClr val="000000"/>
                    </a:solidFill>
                  </a:rPr>
                  <a:t>after </a:t>
                </a:r>
                <a:r>
                  <a:rPr lang="ja-JP" altLang="en-US" b="0" i="0">
                    <a:solidFill>
                      <a:srgbClr val="000000"/>
                    </a:solidFill>
                  </a:rPr>
                  <a:t>“</a:t>
                </a:r>
                <a:r>
                  <a:rPr lang="en-US" altLang="ja-JP" b="0" i="0">
                    <a:solidFill>
                      <a:srgbClr val="000000"/>
                    </a:solidFill>
                  </a:rPr>
                  <a:t>kicks</a:t>
                </a:r>
                <a:r>
                  <a:rPr lang="ja-JP" altLang="en-US" b="0" i="0">
                    <a:solidFill>
                      <a:srgbClr val="000000"/>
                    </a:solidFill>
                  </a:rPr>
                  <a:t>”</a:t>
                </a:r>
                <a:endParaRPr lang="en-US" b="0" i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/>
            <p:nvPr/>
          </p:nvCxnSpPr>
          <p:spPr bwMode="auto">
            <a:xfrm>
              <a:off x="6325195" y="1981447"/>
              <a:ext cx="532842" cy="141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48" name="TextBox 36"/>
          <p:cNvSpPr txBox="1">
            <a:spLocks noChangeArrowheads="1"/>
          </p:cNvSpPr>
          <p:nvPr/>
        </p:nvSpPr>
        <p:spPr bwMode="auto">
          <a:xfrm>
            <a:off x="4114800" y="6934200"/>
            <a:ext cx="327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add </a:t>
            </a:r>
            <a:r>
              <a:rPr lang="ja-JP" altLang="en-US" sz="1800" dirty="0">
                <a:solidFill>
                  <a:srgbClr val="FF0000"/>
                </a:solidFill>
              </a:rPr>
              <a:t>“</a:t>
            </a:r>
            <a:r>
              <a:rPr lang="en-US" altLang="ja-JP" sz="1800" dirty="0">
                <a:solidFill>
                  <a:srgbClr val="FF0000"/>
                </a:solidFill>
              </a:rPr>
              <a:t>kicks</a:t>
            </a:r>
            <a:r>
              <a:rPr lang="ja-JP" altLang="en-US" sz="1800" dirty="0">
                <a:solidFill>
                  <a:srgbClr val="FF0000"/>
                </a:solidFill>
              </a:rPr>
              <a:t>”</a:t>
            </a:r>
            <a:r>
              <a:rPr lang="en-US" altLang="ja-JP" sz="1800" dirty="0">
                <a:solidFill>
                  <a:srgbClr val="FF0000"/>
                </a:solidFill>
              </a:rPr>
              <a:t> to </a:t>
            </a:r>
            <a:r>
              <a:rPr lang="en-US" altLang="ja-JP" sz="1800" dirty="0" err="1">
                <a:solidFill>
                  <a:srgbClr val="FF0000"/>
                </a:solidFill>
              </a:rPr>
              <a:t>F</a:t>
            </a:r>
            <a:r>
              <a:rPr lang="en-US" altLang="ja-JP" sz="1800" baseline="-25000" dirty="0" err="1">
                <a:solidFill>
                  <a:srgbClr val="FF0000"/>
                </a:solidFill>
              </a:rPr>
              <a:t>nb</a:t>
            </a:r>
            <a:r>
              <a:rPr lang="en-US" altLang="ja-JP" sz="1800" dirty="0">
                <a:solidFill>
                  <a:srgbClr val="FF0000"/>
                </a:solidFill>
              </a:rPr>
              <a:t> variables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27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Scheme to evolve F</a:t>
            </a:r>
            <a:r>
              <a:rPr lang="en-US" baseline="-25000">
                <a:latin typeface="Arial" charset="0"/>
                <a:cs typeface="Geneva" charset="0"/>
              </a:rPr>
              <a:t>nb</a:t>
            </a:r>
            <a:r>
              <a:rPr lang="en-US">
                <a:latin typeface="Arial" charset="0"/>
                <a:cs typeface="Geneva" charset="0"/>
              </a:rPr>
              <a:t> takes into account (in a semi-empirical way) constraints of resonant interaction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136650"/>
            <a:ext cx="9051925" cy="2332038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3100">
                <a:latin typeface="Arial" charset="0"/>
                <a:cs typeface="Geneva" charset="0"/>
              </a:rPr>
              <a:t>Particle</a:t>
            </a:r>
            <a:r>
              <a:rPr lang="ja-JP" altLang="en-US" sz="3100">
                <a:latin typeface="Arial" charset="0"/>
                <a:cs typeface="Geneva" charset="0"/>
              </a:rPr>
              <a:t>’</a:t>
            </a:r>
            <a:r>
              <a:rPr lang="en-US" altLang="ja-JP" sz="3100">
                <a:latin typeface="Arial" charset="0"/>
                <a:cs typeface="Geneva" charset="0"/>
              </a:rPr>
              <a:t>s motion is characterized by different time-scales:</a:t>
            </a:r>
          </a:p>
          <a:p>
            <a:pPr lvl="1"/>
            <a:r>
              <a:rPr lang="en-US">
                <a:latin typeface="Arial" charset="0"/>
                <a:ea typeface="Geneva" charset="0"/>
              </a:rPr>
              <a:t>Fast oscillation in wave field – </a:t>
            </a:r>
            <a:r>
              <a:rPr lang="en-US" i="1">
                <a:latin typeface="Arial" charset="0"/>
                <a:ea typeface="Geneva" charset="0"/>
              </a:rPr>
              <a:t>neglected</a:t>
            </a:r>
          </a:p>
          <a:p>
            <a:pPr lvl="1"/>
            <a:r>
              <a:rPr lang="ja-JP" altLang="en-US">
                <a:latin typeface="Arial" charset="0"/>
                <a:ea typeface="Geneva" charset="0"/>
              </a:rPr>
              <a:t>‘</a:t>
            </a:r>
            <a:r>
              <a:rPr lang="en-US" altLang="ja-JP">
                <a:latin typeface="Arial" charset="0"/>
                <a:ea typeface="Geneva" charset="0"/>
              </a:rPr>
              <a:t>Jumps</a:t>
            </a:r>
            <a:r>
              <a:rPr lang="ja-JP" altLang="en-US">
                <a:latin typeface="Arial" charset="0"/>
                <a:ea typeface="Geneva" charset="0"/>
              </a:rPr>
              <a:t>’</a:t>
            </a:r>
            <a:r>
              <a:rPr lang="en-US" altLang="ja-JP">
                <a:latin typeface="Arial" charset="0"/>
                <a:ea typeface="Geneva" charset="0"/>
              </a:rPr>
              <a:t> </a:t>
            </a:r>
            <a:r>
              <a:rPr lang="en-US" altLang="ja-JP"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altLang="ja-JP">
                <a:latin typeface="Arial" charset="0"/>
                <a:ea typeface="Geneva" charset="0"/>
              </a:rPr>
              <a:t>E,</a:t>
            </a:r>
            <a:r>
              <a:rPr lang="en-US" altLang="ja-JP"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altLang="ja-JP">
                <a:latin typeface="Arial" charset="0"/>
                <a:ea typeface="Geneva" charset="0"/>
              </a:rPr>
              <a:t>P</a:t>
            </a:r>
            <a:r>
              <a:rPr lang="en-US" altLang="ja-JP" baseline="-25000"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altLang="ja-JP">
                <a:latin typeface="Arial" charset="0"/>
                <a:ea typeface="Geneva" charset="0"/>
              </a:rPr>
              <a:t> around instantaneous energy, P</a:t>
            </a:r>
            <a:r>
              <a:rPr lang="en-US" altLang="ja-JP" baseline="-25000">
                <a:latin typeface="Symbol" charset="0"/>
                <a:ea typeface="Geneva" charset="0"/>
                <a:cs typeface="Symbol" charset="0"/>
              </a:rPr>
              <a:t>z</a:t>
            </a:r>
          </a:p>
          <a:p>
            <a:pPr lvl="1"/>
            <a:r>
              <a:rPr lang="en-US">
                <a:latin typeface="Arial" charset="0"/>
                <a:ea typeface="Geneva" charset="0"/>
              </a:rPr>
              <a:t>Slow (secular) drift from initial energy, P</a:t>
            </a:r>
            <a:r>
              <a:rPr lang="en-US" baseline="-25000">
                <a:latin typeface="Symbol" charset="0"/>
                <a:ea typeface="Geneva" charset="0"/>
                <a:cs typeface="Symbol" charset="0"/>
              </a:rPr>
              <a:t>z</a:t>
            </a:r>
            <a:endParaRPr lang="en-US">
              <a:latin typeface="Arial" charset="0"/>
              <a:ea typeface="Geneva" charset="0"/>
            </a:endParaRPr>
          </a:p>
        </p:txBody>
      </p:sp>
      <p:sp>
        <p:nvSpPr>
          <p:cNvPr id="8499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0706590-5D33-D549-A55A-B495615AC576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36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84996" name="Group 13"/>
          <p:cNvGrpSpPr>
            <a:grpSpLocks/>
          </p:cNvGrpSpPr>
          <p:nvPr/>
        </p:nvGrpSpPr>
        <p:grpSpPr bwMode="auto">
          <a:xfrm>
            <a:off x="1820863" y="3540125"/>
            <a:ext cx="5891212" cy="3886200"/>
            <a:chOff x="0" y="3048000"/>
            <a:chExt cx="5355364" cy="3429000"/>
          </a:xfrm>
        </p:grpSpPr>
        <p:pic>
          <p:nvPicPr>
            <p:cNvPr id="84997" name="Picture 6" descr="ex_ptc_evol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48000"/>
              <a:ext cx="5355364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8" name="TextBox 7"/>
            <p:cNvSpPr txBox="1">
              <a:spLocks noChangeArrowheads="1"/>
            </p:cNvSpPr>
            <p:nvPr/>
          </p:nvSpPr>
          <p:spPr bwMode="auto">
            <a:xfrm>
              <a:off x="4435959" y="5257800"/>
              <a:ext cx="435974" cy="25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chemeClr val="tx1"/>
                  </a:solidFill>
                </a:rPr>
                <a:t>lost</a:t>
              </a:r>
            </a:p>
          </p:txBody>
        </p:sp>
        <p:cxnSp>
          <p:nvCxnSpPr>
            <p:cNvPr id="84999" name="Straight Arrow Connector 10"/>
            <p:cNvCxnSpPr>
              <a:cxnSpLocks noChangeShapeType="1"/>
            </p:cNvCxnSpPr>
            <p:nvPr/>
          </p:nvCxnSpPr>
          <p:spPr bwMode="auto">
            <a:xfrm rot="10800000" flipV="1">
              <a:off x="4191000" y="5410200"/>
              <a:ext cx="304800" cy="22860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85000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4229100" y="5524500"/>
              <a:ext cx="381000" cy="15240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Putting all together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122363"/>
            <a:ext cx="9890125" cy="6303962"/>
          </a:xfrm>
        </p:spPr>
        <p:txBody>
          <a:bodyPr/>
          <a:lstStyle/>
          <a:p>
            <a:pPr marL="0" indent="0">
              <a:buClr>
                <a:srgbClr val="010000"/>
              </a:buClr>
              <a:buNone/>
            </a:pPr>
            <a:r>
              <a:rPr lang="en-US" sz="3100" dirty="0">
                <a:latin typeface="Arial" charset="0"/>
                <a:cs typeface="Geneva" charset="0"/>
              </a:rPr>
              <a:t>At each </a:t>
            </a:r>
            <a:r>
              <a:rPr lang="ja-JP" altLang="en-US" sz="3100" dirty="0">
                <a:latin typeface="Arial" charset="0"/>
                <a:cs typeface="Geneva" charset="0"/>
              </a:rPr>
              <a:t>‘</a:t>
            </a:r>
            <a:r>
              <a:rPr lang="en-US" altLang="ja-JP" sz="3100" dirty="0">
                <a:latin typeface="Arial" charset="0"/>
                <a:cs typeface="Geneva" charset="0"/>
              </a:rPr>
              <a:t>macroscopic</a:t>
            </a:r>
            <a:r>
              <a:rPr lang="ja-JP" altLang="en-US" sz="3100" dirty="0">
                <a:latin typeface="Arial" charset="0"/>
                <a:cs typeface="Geneva" charset="0"/>
              </a:rPr>
              <a:t>’</a:t>
            </a:r>
            <a:r>
              <a:rPr lang="en-US" altLang="ja-JP" sz="3100" dirty="0">
                <a:latin typeface="Arial" charset="0"/>
                <a:cs typeface="Geneva" charset="0"/>
              </a:rPr>
              <a:t> NUBEAM step:</a:t>
            </a: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>
                <a:latin typeface="Arial" charset="0"/>
                <a:ea typeface="Geneva" charset="0"/>
              </a:rPr>
              <a:t>Re-normalize bins (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ＭＳ Ｐゴシック" charset="0"/>
                <a:cs typeface="Symbol" charset="0"/>
              </a:rPr>
              <a:t>P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z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ＭＳ Ｐゴシック" charset="0"/>
                <a:cs typeface="Symbol" charset="0"/>
              </a:rPr>
              <a:t>,E,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) based on q-profile, fields, ...</a:t>
            </a:r>
            <a:endParaRPr lang="en-US" dirty="0">
              <a:latin typeface="Arial" charset="0"/>
              <a:ea typeface="Geneva" charset="0"/>
            </a:endParaRP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>
                <a:latin typeface="Arial" charset="0"/>
                <a:ea typeface="Geneva" charset="0"/>
              </a:rPr>
              <a:t>Identify </a:t>
            </a:r>
            <a:r>
              <a:rPr lang="ja-JP" altLang="en-US" dirty="0">
                <a:latin typeface="Arial" charset="0"/>
                <a:ea typeface="Geneva" charset="0"/>
              </a:rPr>
              <a:t>‘</a:t>
            </a:r>
            <a:r>
              <a:rPr lang="en-US" altLang="ja-JP" dirty="0">
                <a:latin typeface="Arial" charset="0"/>
                <a:ea typeface="Geneva" charset="0"/>
              </a:rPr>
              <a:t>bin</a:t>
            </a:r>
            <a:r>
              <a:rPr lang="ja-JP" altLang="en-US" dirty="0">
                <a:latin typeface="Arial" charset="0"/>
                <a:ea typeface="Geneva" charset="0"/>
              </a:rPr>
              <a:t>’</a:t>
            </a:r>
            <a:r>
              <a:rPr lang="en-US" altLang="ja-JP" dirty="0">
                <a:latin typeface="Arial" charset="0"/>
                <a:ea typeface="Geneva" charset="0"/>
              </a:rPr>
              <a:t> in (</a:t>
            </a:r>
            <a:r>
              <a:rPr lang="en-US" altLang="ja-JP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P</a:t>
            </a:r>
            <a:r>
              <a:rPr lang="en-US" altLang="ja-JP" baseline="-25000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z</a:t>
            </a:r>
            <a:r>
              <a:rPr lang="en-US" altLang="ja-JP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,E,</a:t>
            </a:r>
            <a:r>
              <a:rPr lang="en-US" altLang="ja-JP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dirty="0">
                <a:solidFill>
                  <a:srgbClr val="2D2DB9"/>
                </a:solidFill>
                <a:latin typeface="Arial" charset="0"/>
                <a:ea typeface="Geneva" charset="0"/>
              </a:rPr>
              <a:t>) for current </a:t>
            </a:r>
            <a:r>
              <a:rPr lang="ja-JP" alt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‘</a:t>
            </a:r>
            <a:r>
              <a:rPr lang="en-US" altLang="ja-JP" dirty="0">
                <a:solidFill>
                  <a:srgbClr val="2D2DB9"/>
                </a:solidFill>
                <a:latin typeface="Arial" charset="0"/>
                <a:ea typeface="Geneva" charset="0"/>
              </a:rPr>
              <a:t>particle</a:t>
            </a:r>
            <a:r>
              <a:rPr lang="ja-JP" alt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’</a:t>
            </a:r>
            <a:r>
              <a:rPr lang="en-US" altLang="ja-JP" dirty="0">
                <a:solidFill>
                  <a:srgbClr val="2D2DB9"/>
                </a:solidFill>
                <a:latin typeface="Arial" charset="0"/>
                <a:ea typeface="Geneva" charset="0"/>
              </a:rPr>
              <a:t> (i.e. orbit)</a:t>
            </a: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Extract steps 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Symbol" charset="0"/>
                <a:cs typeface="Symbol" charset="0"/>
              </a:rPr>
              <a:t>s</a:t>
            </a:r>
            <a:r>
              <a:rPr lang="en-US" baseline="-25000" dirty="0" err="1">
                <a:solidFill>
                  <a:srgbClr val="2D2DB9"/>
                </a:solidFill>
                <a:latin typeface="Arial" charset="0"/>
                <a:ea typeface="Geneva" charset="0"/>
              </a:rPr>
              <a:t>E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,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baseline="-25000" dirty="0" err="1">
                <a:solidFill>
                  <a:srgbClr val="2D2DB9"/>
                </a:solidFill>
                <a:latin typeface="Arial" charset="0"/>
                <a:ea typeface="Geneva" charset="0"/>
              </a:rPr>
              <a:t>P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z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 (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s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m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) from multivariate p(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E,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P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,Dm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)</a:t>
            </a: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Compute sign </a:t>
            </a:r>
            <a:r>
              <a:rPr lang="en-US" i="1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S</a:t>
            </a:r>
            <a:r>
              <a:rPr lang="en-US" i="1" baseline="-25000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r,i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 from 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p(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E,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P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): positive or negative kicks</a:t>
            </a:r>
            <a:endParaRPr lang="en-US" dirty="0">
              <a:solidFill>
                <a:srgbClr val="2D2DB9"/>
              </a:solidFill>
              <a:latin typeface="Arial" charset="0"/>
              <a:ea typeface="Geneva" charset="0"/>
              <a:cs typeface="Symbol" charset="0"/>
            </a:endParaRP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Rescale steps based on 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A</a:t>
            </a:r>
            <a:r>
              <a:rPr lang="en-US" baseline="-25000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modes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(t)</a:t>
            </a:r>
          </a:p>
          <a:p>
            <a:pPr marL="1081088" lvl="1" indent="-573088">
              <a:buClr>
                <a:srgbClr val="2D2DB9"/>
              </a:buClr>
              <a:buFontTx/>
              <a:buNone/>
            </a:pPr>
            <a:endParaRPr lang="en-US" dirty="0">
              <a:solidFill>
                <a:srgbClr val="2D2DB9"/>
              </a:solidFill>
              <a:latin typeface="Arial" charset="0"/>
              <a:ea typeface="Geneva" charset="0"/>
              <a:cs typeface="Symbol" charset="0"/>
            </a:endParaRP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Advance E, 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P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 (</a:t>
            </a:r>
            <a:r>
              <a:rPr lang="en-US" dirty="0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m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):</a:t>
            </a: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endParaRPr lang="en-US" dirty="0">
              <a:solidFill>
                <a:srgbClr val="2D2DB9"/>
              </a:solidFill>
              <a:latin typeface="Arial" charset="0"/>
              <a:ea typeface="Geneva" charset="0"/>
              <a:cs typeface="Symbol" charset="0"/>
            </a:endParaRP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 smtClean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Advance 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particle</a:t>
            </a:r>
            <a:r>
              <a:rPr lang="ja-JP" altLang="en-US" dirty="0">
                <a:solidFill>
                  <a:srgbClr val="2D2DB9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s trajectory in phase space for next </a:t>
            </a:r>
            <a:r>
              <a:rPr lang="en-US" altLang="ja-JP" dirty="0" smtClean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step</a:t>
            </a:r>
          </a:p>
          <a:p>
            <a:pPr marL="1081088" lvl="1" indent="-573088">
              <a:buClr>
                <a:srgbClr val="2D2DB9"/>
              </a:buClr>
              <a:buFontTx/>
              <a:buAutoNum type="romanUcPeriod"/>
            </a:pPr>
            <a:r>
              <a:rPr lang="en-US" dirty="0" smtClean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Compute slowing down, scattering (NUBEAM)</a:t>
            </a:r>
          </a:p>
          <a:p>
            <a:pPr marL="508000" lvl="1" indent="0">
              <a:buClr>
                <a:srgbClr val="2D2DB9"/>
              </a:buClr>
              <a:buNone/>
            </a:pPr>
            <a:endParaRPr lang="en-US" sz="1200" dirty="0">
              <a:solidFill>
                <a:srgbClr val="2D2DB9"/>
              </a:solidFill>
              <a:latin typeface="Arial" charset="0"/>
              <a:ea typeface="Geneva" charset="0"/>
              <a:cs typeface="Symbol" charset="0"/>
            </a:endParaRPr>
          </a:p>
          <a:p>
            <a:pPr marL="1081088" lvl="1" indent="-573088">
              <a:buClr>
                <a:srgbClr val="2D2DB9"/>
              </a:buClr>
              <a:buFontTx/>
              <a:buNone/>
            </a:pPr>
            <a:r>
              <a:rPr lang="en-US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where steps </a:t>
            </a:r>
            <a:r>
              <a:rPr lang="en-US" i="1" dirty="0" smtClean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II</a:t>
            </a:r>
            <a:r>
              <a:rPr lang="en-US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-</a:t>
            </a:r>
            <a:r>
              <a:rPr lang="en-US" i="1" dirty="0" smtClean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VII </a:t>
            </a:r>
            <a:r>
              <a:rPr lang="en-US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are divided in sub-steps for each particle</a:t>
            </a:r>
          </a:p>
          <a:p>
            <a:pPr marL="1081088" lvl="1" indent="-573088">
              <a:buClr>
                <a:srgbClr val="2D2DB9"/>
              </a:buClr>
              <a:buFontTx/>
              <a:buNone/>
            </a:pPr>
            <a:endParaRPr lang="en-US" sz="1200" b="1" i="1" dirty="0">
              <a:solidFill>
                <a:srgbClr val="2D2DB9"/>
              </a:solidFill>
              <a:latin typeface="Arial" charset="0"/>
              <a:ea typeface="Geneva" charset="0"/>
              <a:cs typeface="Symbol" charset="0"/>
            </a:endParaRPr>
          </a:p>
          <a:p>
            <a:pPr marL="1081088" lvl="1" indent="-573088" algn="ctr">
              <a:buClr>
                <a:srgbClr val="2D2DB9"/>
              </a:buClr>
              <a:buFontTx/>
              <a:buNone/>
            </a:pPr>
            <a:r>
              <a:rPr lang="en-US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Required input, e.g. through ‘</a:t>
            </a:r>
            <a:r>
              <a:rPr lang="en-US" altLang="ja-JP" b="1" i="1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Ufiles</a:t>
            </a:r>
            <a:r>
              <a:rPr lang="en-US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’</a:t>
            </a:r>
            <a:r>
              <a:rPr lang="en-US" altLang="ja-JP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:</a:t>
            </a:r>
          </a:p>
          <a:p>
            <a:pPr marL="1081088" lvl="1" indent="-573088" algn="ctr">
              <a:buClr>
                <a:srgbClr val="2D2DB9"/>
              </a:buClr>
              <a:buFontTx/>
              <a:buNone/>
            </a:pPr>
            <a:r>
              <a:rPr lang="en-US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scaling factor (</a:t>
            </a:r>
            <a:r>
              <a:rPr lang="ja-JP" altLang="en-US" b="1" i="1" dirty="0">
                <a:solidFill>
                  <a:srgbClr val="2D2DB9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mode amplitude</a:t>
            </a:r>
            <a:r>
              <a:rPr lang="ja-JP" altLang="en-US" b="1" i="1" dirty="0">
                <a:solidFill>
                  <a:srgbClr val="2D2DB9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) </a:t>
            </a:r>
            <a:r>
              <a:rPr lang="en-US" altLang="ja-JP" b="1" i="1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A</a:t>
            </a:r>
            <a:r>
              <a:rPr lang="en-US" altLang="ja-JP" b="1" i="1" baseline="-25000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mode</a:t>
            </a:r>
            <a:r>
              <a:rPr lang="en-US" altLang="ja-JP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, probability p(</a:t>
            </a:r>
            <a:r>
              <a:rPr lang="en-US" altLang="ja-JP" b="1" i="1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altLang="ja-JP" b="1" i="1" dirty="0" err="1">
                <a:solidFill>
                  <a:srgbClr val="2D2DB9"/>
                </a:solidFill>
                <a:latin typeface="Arial" charset="0"/>
                <a:ea typeface="Geneva" charset="0"/>
              </a:rPr>
              <a:t>E,</a:t>
            </a:r>
            <a:r>
              <a:rPr lang="en-US" altLang="ja-JP" b="1" i="1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altLang="ja-JP" b="1" i="1" dirty="0" err="1">
                <a:solidFill>
                  <a:srgbClr val="2D2DB9"/>
                </a:solidFill>
                <a:latin typeface="Arial" charset="0"/>
                <a:ea typeface="Geneva" charset="0"/>
              </a:rPr>
              <a:t>P</a:t>
            </a:r>
            <a:r>
              <a:rPr lang="en-US" altLang="ja-JP" b="1" i="1" baseline="-25000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altLang="ja-JP" b="1" i="1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)</a:t>
            </a:r>
            <a:endParaRPr lang="en-US" b="1" i="1" dirty="0">
              <a:latin typeface="Arial" charset="0"/>
              <a:ea typeface="Geneva" charset="0"/>
            </a:endParaRPr>
          </a:p>
        </p:txBody>
      </p:sp>
      <p:sp>
        <p:nvSpPr>
          <p:cNvPr id="41987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D9D664F-00C6-9E45-83D1-A47887D5C986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37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 rot="16200000">
            <a:off x="-799306" y="3521627"/>
            <a:ext cx="212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Loop over particles</a:t>
            </a:r>
          </a:p>
        </p:txBody>
      </p:sp>
      <p:grpSp>
        <p:nvGrpSpPr>
          <p:cNvPr id="41989" name="Group 26"/>
          <p:cNvGrpSpPr>
            <a:grpSpLocks/>
          </p:cNvGrpSpPr>
          <p:nvPr/>
        </p:nvGrpSpPr>
        <p:grpSpPr bwMode="auto">
          <a:xfrm>
            <a:off x="128588" y="2286000"/>
            <a:ext cx="533400" cy="2819400"/>
            <a:chOff x="227806" y="1828800"/>
            <a:chExt cx="534194" cy="3659188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227806" y="1828800"/>
              <a:ext cx="534194" cy="1816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-1600993" y="3657599"/>
              <a:ext cx="3659188" cy="1589"/>
            </a:xfrm>
            <a:prstGeom prst="line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227806" y="5486173"/>
              <a:ext cx="534194" cy="1815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41990" name="Group 16"/>
          <p:cNvGrpSpPr>
            <a:grpSpLocks/>
          </p:cNvGrpSpPr>
          <p:nvPr/>
        </p:nvGrpSpPr>
        <p:grpSpPr bwMode="auto">
          <a:xfrm>
            <a:off x="3767138" y="3852863"/>
            <a:ext cx="5605462" cy="990600"/>
            <a:chOff x="3767136" y="4267200"/>
            <a:chExt cx="5605464" cy="990600"/>
          </a:xfrm>
        </p:grpSpPr>
        <p:sp>
          <p:nvSpPr>
            <p:cNvPr id="12" name="Left Brace 11"/>
            <p:cNvSpPr/>
            <p:nvPr/>
          </p:nvSpPr>
          <p:spPr bwMode="auto">
            <a:xfrm>
              <a:off x="3767136" y="4291012"/>
              <a:ext cx="347662" cy="890588"/>
            </a:xfrm>
            <a:prstGeom prst="leftBrace">
              <a:avLst/>
            </a:prstGeom>
            <a:noFill/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 sz="1200">
                <a:latin typeface="Helvetica" pitchFamily="-128" charset="0"/>
                <a:ea typeface="Arial" charset="0"/>
                <a:cs typeface="Arial" charset="0"/>
              </a:endParaRPr>
            </a:p>
          </p:txBody>
        </p:sp>
        <p:grpSp>
          <p:nvGrpSpPr>
            <p:cNvPr id="41992" name="Group 14"/>
            <p:cNvGrpSpPr>
              <a:grpSpLocks/>
            </p:cNvGrpSpPr>
            <p:nvPr/>
          </p:nvGrpSpPr>
          <p:grpSpPr bwMode="auto">
            <a:xfrm>
              <a:off x="4038600" y="4267200"/>
              <a:ext cx="5334000" cy="990600"/>
              <a:chOff x="4859880" y="3798161"/>
              <a:chExt cx="3979320" cy="718966"/>
            </a:xfrm>
          </p:grpSpPr>
          <p:pic>
            <p:nvPicPr>
              <p:cNvPr id="41993" name="Picture 5" descr="Ei_update_form2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9880" y="3798161"/>
                <a:ext cx="3979320" cy="328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4" name="Picture 6" descr="Ei_update_form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8729" y="4192649"/>
                <a:ext cx="1822951" cy="324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995" name="Right Arrow 13"/>
              <p:cNvSpPr>
                <a:spLocks noChangeArrowheads="1"/>
              </p:cNvSpPr>
              <p:nvPr/>
            </p:nvSpPr>
            <p:spPr bwMode="auto">
              <a:xfrm>
                <a:off x="4953000" y="4267200"/>
                <a:ext cx="3810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/>
              </a:p>
            </p:txBody>
          </p:sp>
        </p:grp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173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Discrete bins in </a:t>
            </a:r>
            <a:r>
              <a:rPr lang="en-US">
                <a:solidFill>
                  <a:srgbClr val="2D2DB9"/>
                </a:solidFill>
                <a:latin typeface="Arial" charset="0"/>
                <a:cs typeface="Geneva" charset="0"/>
              </a:rPr>
              <a:t>(</a:t>
            </a:r>
            <a:r>
              <a:rPr lang="en-US">
                <a:solidFill>
                  <a:srgbClr val="2D2DB9"/>
                </a:solidFill>
                <a:latin typeface="Arial" charset="0"/>
                <a:cs typeface="Symbol" charset="0"/>
              </a:rPr>
              <a:t>P</a:t>
            </a:r>
            <a:r>
              <a:rPr lang="en-US" baseline="-25000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>
                <a:solidFill>
                  <a:srgbClr val="2D2DB9"/>
                </a:solidFill>
                <a:latin typeface="Arial" charset="0"/>
                <a:cs typeface="Symbol" charset="0"/>
              </a:rPr>
              <a:t>,E,</a:t>
            </a:r>
            <a:r>
              <a:rPr lang="en-US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2D2DB9"/>
                </a:solidFill>
                <a:latin typeface="Arial" charset="0"/>
                <a:cs typeface="Geneva" charset="0"/>
              </a:rPr>
              <a:t>)</a:t>
            </a:r>
            <a:r>
              <a:rPr lang="en-US">
                <a:latin typeface="Arial" charset="0"/>
                <a:cs typeface="Geneva" charset="0"/>
              </a:rPr>
              <a:t> can contain both </a:t>
            </a:r>
            <a:r>
              <a:rPr lang="en-US" i="1">
                <a:latin typeface="Arial" charset="0"/>
                <a:cs typeface="Geneva" charset="0"/>
              </a:rPr>
              <a:t>resonant</a:t>
            </a:r>
            <a:r>
              <a:rPr lang="en-US">
                <a:latin typeface="Arial" charset="0"/>
                <a:cs typeface="Geneva" charset="0"/>
              </a:rPr>
              <a:t/>
            </a:r>
            <a:br>
              <a:rPr lang="en-US">
                <a:latin typeface="Arial" charset="0"/>
                <a:cs typeface="Geneva" charset="0"/>
              </a:rPr>
            </a:br>
            <a:r>
              <a:rPr lang="en-US">
                <a:latin typeface="Arial" charset="0"/>
                <a:cs typeface="Geneva" charset="0"/>
              </a:rPr>
              <a:t>and </a:t>
            </a:r>
            <a:r>
              <a:rPr lang="en-US" i="1">
                <a:latin typeface="Arial" charset="0"/>
                <a:cs typeface="Geneva" charset="0"/>
              </a:rPr>
              <a:t>non-resonant </a:t>
            </a:r>
            <a:r>
              <a:rPr lang="en-US">
                <a:latin typeface="Arial" charset="0"/>
                <a:cs typeface="Geneva" charset="0"/>
              </a:rPr>
              <a:t>particles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0275" y="1143000"/>
            <a:ext cx="5318125" cy="412115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ja-JP" altLang="en-US" sz="3100">
                <a:latin typeface="Arial" charset="0"/>
                <a:cs typeface="Geneva" charset="0"/>
              </a:rPr>
              <a:t>‘</a:t>
            </a:r>
            <a:r>
              <a:rPr lang="en-US" altLang="ja-JP" sz="3100">
                <a:latin typeface="Arial" charset="0"/>
                <a:cs typeface="Geneva" charset="0"/>
              </a:rPr>
              <a:t>Non-resonant</a:t>
            </a:r>
            <a:r>
              <a:rPr lang="ja-JP" altLang="en-US" sz="3100">
                <a:latin typeface="Arial" charset="0"/>
                <a:cs typeface="Geneva" charset="0"/>
              </a:rPr>
              <a:t>’</a:t>
            </a:r>
            <a:r>
              <a:rPr lang="en-US" altLang="ja-JP" sz="3100">
                <a:latin typeface="Arial" charset="0"/>
                <a:cs typeface="Geneva" charset="0"/>
              </a:rPr>
              <a:t> particles have small fluctuations around initial (E, P</a:t>
            </a:r>
            <a:r>
              <a:rPr lang="en-US" altLang="ja-JP" sz="3100" baseline="-25000">
                <a:latin typeface="Symbol" charset="0"/>
                <a:cs typeface="Symbol" charset="0"/>
              </a:rPr>
              <a:t>z</a:t>
            </a:r>
            <a:r>
              <a:rPr lang="en-US" altLang="ja-JP" sz="310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Clr>
                <a:srgbClr val="010000"/>
              </a:buClr>
            </a:pPr>
            <a:endParaRPr lang="en-US" sz="310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</a:pPr>
            <a:r>
              <a:rPr lang="ja-JP" altLang="en-US" sz="3100">
                <a:latin typeface="Arial" charset="0"/>
                <a:cs typeface="Geneva" charset="0"/>
              </a:rPr>
              <a:t>‘</a:t>
            </a:r>
            <a:r>
              <a:rPr lang="en-US" altLang="ja-JP" sz="3100">
                <a:latin typeface="Arial" charset="0"/>
                <a:cs typeface="Geneva" charset="0"/>
              </a:rPr>
              <a:t>Resonant</a:t>
            </a:r>
            <a:r>
              <a:rPr lang="ja-JP" altLang="en-US" sz="3100">
                <a:latin typeface="Arial" charset="0"/>
                <a:cs typeface="Geneva" charset="0"/>
              </a:rPr>
              <a:t>’</a:t>
            </a:r>
            <a:r>
              <a:rPr lang="en-US" altLang="ja-JP" sz="3100">
                <a:latin typeface="Arial" charset="0"/>
                <a:cs typeface="Geneva" charset="0"/>
              </a:rPr>
              <a:t> particles can experience large </a:t>
            </a:r>
            <a:r>
              <a:rPr lang="en-US" altLang="ja-JP" sz="3100">
                <a:latin typeface="Symbol" charset="0"/>
                <a:cs typeface="Symbol" charset="0"/>
              </a:rPr>
              <a:t>D</a:t>
            </a:r>
            <a:r>
              <a:rPr lang="en-US" altLang="ja-JP" sz="3100">
                <a:latin typeface="Arial" charset="0"/>
                <a:cs typeface="Geneva" charset="0"/>
              </a:rPr>
              <a:t>E, </a:t>
            </a:r>
            <a:r>
              <a:rPr lang="en-US" altLang="ja-JP" sz="3100">
                <a:latin typeface="Symbol" charset="0"/>
                <a:cs typeface="Symbol" charset="0"/>
              </a:rPr>
              <a:t>D</a:t>
            </a:r>
            <a:r>
              <a:rPr lang="en-US" altLang="ja-JP" sz="3100">
                <a:latin typeface="Arial" charset="0"/>
                <a:cs typeface="Geneva" charset="0"/>
              </a:rPr>
              <a:t>P</a:t>
            </a:r>
            <a:r>
              <a:rPr lang="en-US" altLang="ja-JP" sz="3100" baseline="-25000">
                <a:latin typeface="Symbol" charset="0"/>
                <a:cs typeface="Symbol" charset="0"/>
              </a:rPr>
              <a:t>z</a:t>
            </a:r>
            <a:r>
              <a:rPr lang="en-US" altLang="ja-JP" sz="3100">
                <a:latin typeface="Arial" charset="0"/>
                <a:cs typeface="Geneva" charset="0"/>
              </a:rPr>
              <a:t> variations </a:t>
            </a:r>
            <a:endParaRPr lang="en-US" sz="3100">
              <a:latin typeface="Arial" charset="0"/>
              <a:cs typeface="Geneva" charset="0"/>
            </a:endParaRPr>
          </a:p>
        </p:txBody>
      </p:sp>
      <p:sp>
        <p:nvSpPr>
          <p:cNvPr id="87043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6A3EFBC-3DE7-BE4E-B295-877D2EB30480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38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87044" name="Picture 4" descr="ex_fit_bivarX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529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3"/>
          <p:cNvSpPr txBox="1">
            <a:spLocks noChangeArrowheads="1"/>
          </p:cNvSpPr>
          <p:nvPr/>
        </p:nvSpPr>
        <p:spPr bwMode="auto">
          <a:xfrm>
            <a:off x="0" y="5181600"/>
            <a:ext cx="1005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81000" indent="-3810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7088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sz="3100" b="0" i="0">
                <a:solidFill>
                  <a:schemeClr val="tx1"/>
                </a:solidFill>
                <a:latin typeface="Arial" charset="0"/>
                <a:cs typeface="Geneva" charset="0"/>
              </a:rPr>
              <a:t>To keep track of particle</a:t>
            </a:r>
            <a:r>
              <a:rPr lang="ja-JP" altLang="en-US" sz="3100" b="0" i="0">
                <a:solidFill>
                  <a:schemeClr val="tx1"/>
                </a:solidFill>
                <a:latin typeface="Arial" charset="0"/>
                <a:cs typeface="Geneva" charset="0"/>
              </a:rPr>
              <a:t>’</a:t>
            </a:r>
            <a:r>
              <a:rPr lang="en-US" altLang="ja-JP" sz="3100" b="0" i="0">
                <a:solidFill>
                  <a:schemeClr val="tx1"/>
                </a:solidFill>
                <a:latin typeface="Arial" charset="0"/>
                <a:cs typeface="Geneva" charset="0"/>
              </a:rPr>
              <a:t>s class:</a:t>
            </a:r>
          </a:p>
          <a:p>
            <a:pPr lvl="1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2200" b="0" i="0">
                <a:solidFill>
                  <a:schemeClr val="accent2"/>
                </a:solidFill>
                <a:latin typeface="Arial" charset="0"/>
                <a:cs typeface="Geneva" charset="0"/>
              </a:rPr>
              <a:t>Sample steps </a:t>
            </a:r>
            <a:r>
              <a:rPr lang="en-US" sz="2200" b="0" i="0">
                <a:solidFill>
                  <a:schemeClr val="accent2"/>
                </a:solidFill>
                <a:latin typeface="Symbol" charset="0"/>
                <a:cs typeface="Symbol" charset="0"/>
              </a:rPr>
              <a:t>s</a:t>
            </a:r>
            <a:r>
              <a:rPr lang="en-US" sz="2200" b="0" i="0" baseline="-25000">
                <a:solidFill>
                  <a:schemeClr val="accent2"/>
                </a:solidFill>
                <a:latin typeface="Arial" charset="0"/>
                <a:cs typeface="Geneva" charset="0"/>
              </a:rPr>
              <a:t>E</a:t>
            </a:r>
            <a:r>
              <a:rPr lang="en-US" sz="2200" b="0" i="0">
                <a:solidFill>
                  <a:schemeClr val="accent2"/>
                </a:solidFill>
                <a:latin typeface="Arial" charset="0"/>
                <a:cs typeface="Geneva" charset="0"/>
              </a:rPr>
              <a:t>, </a:t>
            </a:r>
            <a:r>
              <a:rPr lang="en-US" sz="2200" b="0" i="0">
                <a:solidFill>
                  <a:schemeClr val="accent2"/>
                </a:solidFill>
                <a:latin typeface="Symbol" charset="0"/>
                <a:cs typeface="Symbol" charset="0"/>
              </a:rPr>
              <a:t>s</a:t>
            </a:r>
            <a:r>
              <a:rPr lang="en-US" sz="2200" b="0" i="0" baseline="-25000">
                <a:solidFill>
                  <a:schemeClr val="accent2"/>
                </a:solidFill>
                <a:latin typeface="Arial" charset="0"/>
                <a:cs typeface="Geneva" charset="0"/>
              </a:rPr>
              <a:t>P</a:t>
            </a:r>
            <a:r>
              <a:rPr lang="en-US" sz="2200" b="0" i="0" baseline="-25000">
                <a:solidFill>
                  <a:schemeClr val="accent2"/>
                </a:solidFill>
                <a:latin typeface="Symbol" charset="0"/>
                <a:cs typeface="Symbol" charset="0"/>
              </a:rPr>
              <a:t>z</a:t>
            </a:r>
            <a:r>
              <a:rPr lang="en-US" sz="2200" b="0" i="0">
                <a:solidFill>
                  <a:schemeClr val="accent2"/>
                </a:solidFill>
                <a:latin typeface="Arial" charset="0"/>
                <a:cs typeface="Geneva" charset="0"/>
              </a:rPr>
              <a:t> at first step only</a:t>
            </a:r>
          </a:p>
          <a:p>
            <a:pPr lvl="1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2200" b="0" i="0">
                <a:solidFill>
                  <a:schemeClr val="accent2"/>
                </a:solidFill>
                <a:latin typeface="Arial" charset="0"/>
                <a:cs typeface="Symbol" charset="0"/>
              </a:rPr>
              <a:t>This mimic the </a:t>
            </a:r>
            <a:r>
              <a:rPr lang="ja-JP" altLang="en-US" sz="2200" b="0" i="0">
                <a:solidFill>
                  <a:schemeClr val="accent2"/>
                </a:solidFill>
                <a:latin typeface="Arial" charset="0"/>
                <a:cs typeface="Symbol" charset="0"/>
              </a:rPr>
              <a:t>“</a:t>
            </a:r>
            <a:r>
              <a:rPr lang="en-US" altLang="ja-JP" sz="2200" b="0" i="0">
                <a:solidFill>
                  <a:schemeClr val="accent2"/>
                </a:solidFill>
                <a:latin typeface="Arial" charset="0"/>
                <a:cs typeface="Symbol" charset="0"/>
              </a:rPr>
              <a:t>correlated random walk</a:t>
            </a:r>
            <a:r>
              <a:rPr lang="ja-JP" altLang="en-US" sz="2200" b="0" i="0">
                <a:solidFill>
                  <a:schemeClr val="accent2"/>
                </a:solidFill>
                <a:latin typeface="Arial" charset="0"/>
                <a:cs typeface="Symbol" charset="0"/>
              </a:rPr>
              <a:t>”</a:t>
            </a:r>
            <a:r>
              <a:rPr lang="en-US" altLang="ja-JP" sz="2200" b="0" i="0">
                <a:solidFill>
                  <a:schemeClr val="accent2"/>
                </a:solidFill>
                <a:latin typeface="Arial" charset="0"/>
                <a:cs typeface="Symbol" charset="0"/>
              </a:rPr>
              <a:t> experienced by the particles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200" b="0" i="0">
                <a:solidFill>
                  <a:schemeClr val="accent2"/>
                </a:solidFill>
                <a:latin typeface="Arial" charset="0"/>
                <a:cs typeface="Geneva" charset="0"/>
              </a:rPr>
              <a:t>Exception: particle move to a different bin -&gt; re-sample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2647950" y="1905000"/>
            <a:ext cx="2457450" cy="152400"/>
          </a:xfrm>
          <a:prstGeom prst="straightConnector1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 flipV="1">
            <a:off x="2133600" y="3924300"/>
            <a:ext cx="2971800" cy="190500"/>
          </a:xfrm>
          <a:prstGeom prst="straightConnector1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7048" name="TextBox 16"/>
          <p:cNvSpPr txBox="1">
            <a:spLocks noChangeArrowheads="1"/>
          </p:cNvSpPr>
          <p:nvPr/>
        </p:nvSpPr>
        <p:spPr bwMode="auto">
          <a:xfrm>
            <a:off x="1717675" y="1214438"/>
            <a:ext cx="1644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>
                <a:solidFill>
                  <a:srgbClr val="000000"/>
                </a:solidFill>
              </a:rPr>
              <a:t>p(</a:t>
            </a:r>
            <a:r>
              <a:rPr lang="en-US" sz="2400" b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sz="2400" b="0">
                <a:solidFill>
                  <a:srgbClr val="000000"/>
                </a:solidFill>
              </a:rPr>
              <a:t>E,</a:t>
            </a:r>
            <a:r>
              <a:rPr lang="en-US" sz="2400" b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sz="2400" b="0">
                <a:solidFill>
                  <a:srgbClr val="000000"/>
                </a:solidFill>
              </a:rPr>
              <a:t>P</a:t>
            </a:r>
            <a:r>
              <a:rPr lang="en-US" sz="2400" b="0" baseline="-25000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400" b="0">
                <a:solidFill>
                  <a:srgbClr val="000000"/>
                </a:solidFill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b="0">
                <a:solidFill>
                  <a:srgbClr val="2D2DB9"/>
                </a:solidFill>
                <a:latin typeface="Arial" charset="0"/>
                <a:cs typeface="Geneva" charset="0"/>
              </a:rPr>
              <a:t>p(</a:t>
            </a:r>
            <a:r>
              <a:rPr lang="en-US" b="0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b="0">
                <a:solidFill>
                  <a:srgbClr val="2D2DB9"/>
                </a:solidFill>
                <a:latin typeface="Arial" charset="0"/>
                <a:cs typeface="Geneva" charset="0"/>
              </a:rPr>
              <a:t>E,</a:t>
            </a:r>
            <a:r>
              <a:rPr lang="en-US" b="0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b="0">
                <a:solidFill>
                  <a:srgbClr val="2D2DB9"/>
                </a:solidFill>
                <a:latin typeface="Arial" charset="0"/>
                <a:cs typeface="Geneva" charset="0"/>
              </a:rPr>
              <a:t>P</a:t>
            </a:r>
            <a:r>
              <a:rPr lang="en-US" b="0" baseline="-25000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b="0">
                <a:solidFill>
                  <a:srgbClr val="2D2DB9"/>
                </a:solidFill>
                <a:latin typeface="Symbol" charset="0"/>
                <a:cs typeface="Symbol" charset="0"/>
              </a:rPr>
              <a:t>|</a:t>
            </a:r>
            <a:r>
              <a:rPr lang="en-US" b="0">
                <a:solidFill>
                  <a:srgbClr val="2D2DB9"/>
                </a:solidFill>
                <a:latin typeface="Arial" charset="0"/>
                <a:cs typeface="Symbol" charset="0"/>
              </a:rPr>
              <a:t>P</a:t>
            </a:r>
            <a:r>
              <a:rPr lang="en-US" b="0" baseline="-25000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b="0">
                <a:solidFill>
                  <a:srgbClr val="2D2DB9"/>
                </a:solidFill>
                <a:latin typeface="Arial" charset="0"/>
                <a:cs typeface="Symbol" charset="0"/>
              </a:rPr>
              <a:t>,E,</a:t>
            </a:r>
            <a:r>
              <a:rPr lang="en-US" b="0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b="0">
                <a:solidFill>
                  <a:srgbClr val="2D2DB9"/>
                </a:solidFill>
                <a:latin typeface="Arial" charset="0"/>
                <a:cs typeface="Geneva" charset="0"/>
              </a:rPr>
              <a:t>) </a:t>
            </a:r>
            <a:r>
              <a:rPr lang="en-US">
                <a:latin typeface="Arial" charset="0"/>
                <a:cs typeface="Geneva" charset="0"/>
              </a:rPr>
              <a:t>can be skewed to positive/negative </a:t>
            </a:r>
            <a:r>
              <a:rPr lang="en-US" b="0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b="0">
                <a:solidFill>
                  <a:srgbClr val="2D2DB9"/>
                </a:solidFill>
                <a:latin typeface="Arial" charset="0"/>
                <a:cs typeface="Geneva" charset="0"/>
              </a:rPr>
              <a:t>E,</a:t>
            </a:r>
            <a:r>
              <a:rPr lang="en-US" b="0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b="0">
                <a:solidFill>
                  <a:srgbClr val="2D2DB9"/>
                </a:solidFill>
                <a:latin typeface="Arial" charset="0"/>
                <a:cs typeface="Geneva" charset="0"/>
              </a:rPr>
              <a:t>P</a:t>
            </a:r>
            <a:r>
              <a:rPr lang="en-US" b="0" baseline="-25000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>
                <a:latin typeface="Arial" charset="0"/>
                <a:cs typeface="Geneva" charset="0"/>
              </a:rPr>
              <a:t>, causing overall </a:t>
            </a:r>
            <a:r>
              <a:rPr lang="ja-JP" altLang="en-US">
                <a:latin typeface="Arial" charset="0"/>
                <a:cs typeface="Geneva" charset="0"/>
              </a:rPr>
              <a:t>“</a:t>
            </a:r>
            <a:r>
              <a:rPr lang="en-US" altLang="ja-JP">
                <a:latin typeface="Arial" charset="0"/>
                <a:cs typeface="Geneva" charset="0"/>
              </a:rPr>
              <a:t>drift</a:t>
            </a:r>
            <a:r>
              <a:rPr lang="ja-JP" altLang="en-US">
                <a:latin typeface="Arial" charset="0"/>
                <a:cs typeface="Geneva" charset="0"/>
              </a:rPr>
              <a:t>”</a:t>
            </a:r>
            <a:r>
              <a:rPr lang="en-US" altLang="ja-JP">
                <a:latin typeface="Arial" charset="0"/>
                <a:cs typeface="Geneva" charset="0"/>
              </a:rPr>
              <a:t> of F</a:t>
            </a:r>
            <a:r>
              <a:rPr lang="en-US" altLang="ja-JP" baseline="-25000">
                <a:latin typeface="Arial" charset="0"/>
                <a:cs typeface="Geneva" charset="0"/>
              </a:rPr>
              <a:t>nb</a:t>
            </a:r>
            <a:r>
              <a:rPr lang="en-US" altLang="ja-JP">
                <a:latin typeface="Arial" charset="0"/>
                <a:cs typeface="Geneva" charset="0"/>
              </a:rPr>
              <a:t>(</a:t>
            </a:r>
            <a:r>
              <a:rPr lang="en-US" altLang="ja-JP" b="0">
                <a:solidFill>
                  <a:srgbClr val="2D2DB9"/>
                </a:solidFill>
                <a:latin typeface="Arial" charset="0"/>
                <a:cs typeface="Symbol" charset="0"/>
              </a:rPr>
              <a:t>P</a:t>
            </a:r>
            <a:r>
              <a:rPr lang="en-US" altLang="ja-JP" b="0" baseline="-25000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altLang="ja-JP" b="0">
                <a:solidFill>
                  <a:srgbClr val="2D2DB9"/>
                </a:solidFill>
                <a:latin typeface="Arial" charset="0"/>
                <a:cs typeface="Symbol" charset="0"/>
              </a:rPr>
              <a:t>,E,</a:t>
            </a:r>
            <a:r>
              <a:rPr lang="en-US" altLang="ja-JP" b="0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>
                <a:latin typeface="Arial" charset="0"/>
                <a:cs typeface="Geneva" charset="0"/>
              </a:rPr>
              <a:t>)</a:t>
            </a:r>
            <a:endParaRPr lang="en-US">
              <a:latin typeface="Arial" charset="0"/>
              <a:cs typeface="Geneva" charset="0"/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136650"/>
            <a:ext cx="9721850" cy="5945188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3100" dirty="0">
                <a:latin typeface="Arial" charset="0"/>
                <a:cs typeface="Geneva" charset="0"/>
              </a:rPr>
              <a:t>Introduce </a:t>
            </a:r>
            <a:r>
              <a:rPr lang="ja-JP" altLang="en-US" sz="3100" dirty="0">
                <a:latin typeface="Arial" charset="0"/>
                <a:cs typeface="Geneva" charset="0"/>
              </a:rPr>
              <a:t>‘</a:t>
            </a:r>
            <a:r>
              <a:rPr lang="en-US" altLang="ja-JP" sz="3100" dirty="0">
                <a:latin typeface="Arial" charset="0"/>
                <a:cs typeface="Geneva" charset="0"/>
              </a:rPr>
              <a:t>random sign</a:t>
            </a:r>
            <a:r>
              <a:rPr lang="ja-JP" altLang="en-US" sz="3100" dirty="0">
                <a:latin typeface="Arial" charset="0"/>
                <a:cs typeface="Geneva" charset="0"/>
              </a:rPr>
              <a:t>’</a:t>
            </a:r>
            <a:r>
              <a:rPr lang="en-US" altLang="ja-JP" sz="3100" dirty="0">
                <a:latin typeface="Arial" charset="0"/>
                <a:cs typeface="Geneva" charset="0"/>
              </a:rPr>
              <a:t> for </a:t>
            </a:r>
            <a:r>
              <a:rPr lang="en-US" altLang="ja-JP" sz="3100" i="1" dirty="0" err="1">
                <a:latin typeface="Arial" charset="0"/>
                <a:cs typeface="Geneva" charset="0"/>
              </a:rPr>
              <a:t>i</a:t>
            </a:r>
            <a:r>
              <a:rPr lang="en-US" altLang="ja-JP" sz="3100" dirty="0" err="1">
                <a:latin typeface="Arial" charset="0"/>
                <a:cs typeface="Geneva" charset="0"/>
              </a:rPr>
              <a:t>-th</a:t>
            </a:r>
            <a:r>
              <a:rPr lang="en-US" altLang="ja-JP" sz="3100" dirty="0">
                <a:latin typeface="Arial" charset="0"/>
                <a:cs typeface="Geneva" charset="0"/>
              </a:rPr>
              <a:t> step in MC procedure, </a:t>
            </a:r>
            <a:r>
              <a:rPr lang="en-US" altLang="ja-JP" sz="3100" i="1" dirty="0" err="1">
                <a:latin typeface="Arial" charset="0"/>
                <a:cs typeface="Geneva" charset="0"/>
              </a:rPr>
              <a:t>S</a:t>
            </a:r>
            <a:r>
              <a:rPr lang="en-US" altLang="ja-JP" sz="3100" i="1" baseline="-25000" dirty="0" err="1">
                <a:latin typeface="Arial" charset="0"/>
                <a:cs typeface="Geneva" charset="0"/>
              </a:rPr>
              <a:t>r,i</a:t>
            </a:r>
            <a:endParaRPr lang="en-US" altLang="ja-JP" sz="3100" dirty="0">
              <a:latin typeface="Arial" charset="0"/>
              <a:cs typeface="Geneva" charset="0"/>
            </a:endParaRPr>
          </a:p>
          <a:p>
            <a:pPr>
              <a:buClr>
                <a:srgbClr val="010000"/>
              </a:buClr>
            </a:pPr>
            <a:r>
              <a:rPr lang="en-US" sz="3100" dirty="0">
                <a:latin typeface="Arial" charset="0"/>
                <a:cs typeface="Geneva" charset="0"/>
              </a:rPr>
              <a:t>For each particle (e.g. pair of correlated steps </a:t>
            </a:r>
            <a:r>
              <a:rPr lang="en-US" sz="3100" dirty="0" err="1">
                <a:latin typeface="Symbol" charset="0"/>
                <a:cs typeface="Symbol" charset="0"/>
              </a:rPr>
              <a:t>s</a:t>
            </a:r>
            <a:r>
              <a:rPr lang="en-US" sz="3100" baseline="-25000" dirty="0" err="1">
                <a:latin typeface="Arial" charset="0"/>
                <a:cs typeface="Geneva" charset="0"/>
              </a:rPr>
              <a:t>E</a:t>
            </a:r>
            <a:r>
              <a:rPr lang="en-US" sz="3100" dirty="0">
                <a:latin typeface="Arial" charset="0"/>
                <a:cs typeface="Geneva" charset="0"/>
              </a:rPr>
              <a:t>, </a:t>
            </a:r>
            <a:r>
              <a:rPr lang="en-US" sz="3100" dirty="0" err="1">
                <a:latin typeface="Symbol" charset="0"/>
                <a:cs typeface="Symbol" charset="0"/>
              </a:rPr>
              <a:t>s</a:t>
            </a:r>
            <a:r>
              <a:rPr lang="en-US" sz="3100" baseline="-25000" dirty="0" err="1">
                <a:latin typeface="Arial" charset="0"/>
                <a:cs typeface="Geneva" charset="0"/>
              </a:rPr>
              <a:t>P</a:t>
            </a:r>
            <a:r>
              <a:rPr lang="en-US" sz="3100" baseline="-25000" dirty="0" err="1">
                <a:latin typeface="Symbol" charset="0"/>
                <a:cs typeface="Symbol" charset="0"/>
              </a:rPr>
              <a:t>z</a:t>
            </a:r>
            <a:r>
              <a:rPr lang="en-US" sz="3100" dirty="0">
                <a:latin typeface="Arial" charset="0"/>
                <a:cs typeface="Geneva" charset="0"/>
              </a:rPr>
              <a:t>), calculate </a:t>
            </a:r>
            <a:r>
              <a:rPr lang="en-US" sz="3100" i="1" dirty="0" err="1">
                <a:latin typeface="Arial" charset="0"/>
                <a:cs typeface="Geneva" charset="0"/>
              </a:rPr>
              <a:t>S</a:t>
            </a:r>
            <a:r>
              <a:rPr lang="en-US" sz="3100" i="1" baseline="-25000" dirty="0" err="1">
                <a:latin typeface="Arial" charset="0"/>
                <a:cs typeface="Geneva" charset="0"/>
              </a:rPr>
              <a:t>r,i</a:t>
            </a:r>
            <a:r>
              <a:rPr lang="en-US" sz="3100" dirty="0">
                <a:latin typeface="Arial" charset="0"/>
                <a:cs typeface="Geneva" charset="0"/>
              </a:rPr>
              <a:t> from probability of positive vs. negative </a:t>
            </a:r>
            <a:r>
              <a:rPr lang="en-US" sz="3100" dirty="0" smtClean="0">
                <a:latin typeface="Arial" charset="0"/>
                <a:cs typeface="Geneva" charset="0"/>
              </a:rPr>
              <a:t>steps</a:t>
            </a:r>
          </a:p>
          <a:p>
            <a:pPr>
              <a:buClr>
                <a:srgbClr val="010000"/>
              </a:buClr>
            </a:pPr>
            <a:endParaRPr lang="en-US" sz="3100" dirty="0">
              <a:latin typeface="Arial" charset="0"/>
              <a:cs typeface="Geneva" charset="0"/>
            </a:endParaRP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Geneva" charset="0"/>
              </a:rPr>
              <a:t>From 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p(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E,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P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) compute</a:t>
            </a:r>
          </a:p>
          <a:p>
            <a:pPr lvl="1">
              <a:buClr>
                <a:srgbClr val="010000"/>
              </a:buClr>
              <a:buFontTx/>
              <a:buNone/>
            </a:pP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 </a:t>
            </a:r>
          </a:p>
          <a:p>
            <a:pPr lvl="1">
              <a:buClr>
                <a:srgbClr val="010000"/>
              </a:buClr>
            </a:pPr>
            <a:endParaRPr lang="en-US" dirty="0">
              <a:solidFill>
                <a:srgbClr val="2D2DB9"/>
              </a:solidFill>
              <a:latin typeface="Arial" charset="0"/>
              <a:ea typeface="Geneva" charset="0"/>
            </a:endParaRPr>
          </a:p>
          <a:p>
            <a:pPr lvl="1">
              <a:buClr>
                <a:srgbClr val="010000"/>
              </a:buClr>
            </a:pP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Then define 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f</a:t>
            </a:r>
            <a:r>
              <a:rPr lang="en-US" baseline="-25000" dirty="0" err="1">
                <a:solidFill>
                  <a:srgbClr val="2D2DB9"/>
                </a:solidFill>
                <a:latin typeface="Arial" charset="0"/>
                <a:ea typeface="Geneva" charset="0"/>
              </a:rPr>
              <a:t>sign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:</a:t>
            </a:r>
            <a:r>
              <a:rPr lang="en-US" dirty="0">
                <a:latin typeface="Arial" charset="0"/>
                <a:ea typeface="Geneva" charset="0"/>
              </a:rPr>
              <a:t>   </a:t>
            </a:r>
          </a:p>
          <a:p>
            <a:pPr lvl="1">
              <a:buClr>
                <a:srgbClr val="010000"/>
              </a:buClr>
            </a:pPr>
            <a:endParaRPr lang="en-US" dirty="0">
              <a:latin typeface="Arial" charset="0"/>
              <a:ea typeface="Geneva" charset="0"/>
            </a:endParaRPr>
          </a:p>
          <a:p>
            <a:pPr lvl="1">
              <a:buClr>
                <a:srgbClr val="010000"/>
              </a:buClr>
            </a:pPr>
            <a:endParaRPr lang="en-US" dirty="0">
              <a:latin typeface="Arial" charset="0"/>
              <a:ea typeface="Geneva" charset="0"/>
            </a:endParaRP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Geneva" charset="0"/>
              </a:rPr>
              <a:t>Finally, use 0&lt;</a:t>
            </a:r>
            <a:r>
              <a:rPr lang="en-US" dirty="0" err="1">
                <a:latin typeface="Arial" charset="0"/>
                <a:ea typeface="Geneva" charset="0"/>
              </a:rPr>
              <a:t>f</a:t>
            </a:r>
            <a:r>
              <a:rPr lang="en-US" baseline="-25000" dirty="0" err="1">
                <a:latin typeface="Arial" charset="0"/>
                <a:ea typeface="Geneva" charset="0"/>
              </a:rPr>
              <a:t>sign</a:t>
            </a:r>
            <a:r>
              <a:rPr lang="en-US" dirty="0">
                <a:latin typeface="Arial" charset="0"/>
                <a:ea typeface="Geneva" charset="0"/>
              </a:rPr>
              <a:t>&lt;1 to bias random extraction of </a:t>
            </a:r>
            <a:r>
              <a:rPr lang="en-US" i="1" dirty="0" err="1">
                <a:latin typeface="Arial" charset="0"/>
                <a:ea typeface="Geneva" charset="0"/>
              </a:rPr>
              <a:t>S</a:t>
            </a:r>
            <a:r>
              <a:rPr lang="en-US" i="1" baseline="-25000" dirty="0" err="1">
                <a:latin typeface="Arial" charset="0"/>
                <a:ea typeface="Geneva" charset="0"/>
              </a:rPr>
              <a:t>r,i</a:t>
            </a:r>
            <a:r>
              <a:rPr lang="en-US" i="1" dirty="0">
                <a:latin typeface="Arial" charset="0"/>
                <a:ea typeface="Geneva" charset="0"/>
              </a:rPr>
              <a:t>=+1,-1</a:t>
            </a:r>
          </a:p>
        </p:txBody>
      </p:sp>
      <p:sp>
        <p:nvSpPr>
          <p:cNvPr id="8909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2BC6F15-BFBB-A54D-A548-7679F5D8BC11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39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89092" name="Picture 4" descr="fsign_de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56038" y="5724525"/>
            <a:ext cx="2514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pplus_pminus_de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44675" y="4775200"/>
            <a:ext cx="69564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Outline</a:t>
            </a:r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F7159BF-814C-DA4F-A5A7-8E19BDA3C04E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97218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New 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‘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kick model</a:t>
            </a:r>
            <a:r>
              <a:rPr kumimoji="0" lang="ja-JP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’</a:t>
            </a:r>
            <a:r>
              <a:rPr kumimoji="0" lang="en-US" altLang="ja-JP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: basic ideas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Geneva" charset="0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Geneva" charset="0"/>
              </a:rPr>
              <a:t>Verification against full ORBIT simulations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3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Geneva" charset="0"/>
              <a:cs typeface="Geneva" charset="-128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Example from NSTX case </a:t>
            </a:r>
            <a:r>
              <a:rPr kumimoji="0" lang="en-US" sz="3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w</a:t>
            </a: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Geneva" charset="0"/>
                <a:cs typeface="Geneva" charset="-128"/>
              </a:rPr>
              <a:t>/ TAE avalanche</a:t>
            </a:r>
          </a:p>
          <a:p>
            <a:pPr marL="827088" marR="0" lvl="1" indent="-317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Geneva" charset="0"/>
              <a:cs typeface="Geneva" charset="0"/>
            </a:endParaRPr>
          </a:p>
          <a:p>
            <a:pPr marL="381000" lvl="0" indent="-381000" eaLnBrk="0" hangingPunct="0">
              <a:spcBef>
                <a:spcPct val="20000"/>
              </a:spcBef>
              <a:buClr>
                <a:srgbClr val="010000"/>
              </a:buClr>
              <a:buFontTx/>
              <a:buChar char="•"/>
              <a:defRPr/>
            </a:pPr>
            <a:r>
              <a:rPr lang="en-US" sz="3100" b="0" i="0" kern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Summary</a:t>
            </a:r>
            <a:endParaRPr lang="en-US" sz="3100" b="0" i="0" kern="0" dirty="0">
              <a:solidFill>
                <a:schemeClr val="tx1"/>
              </a:solidFill>
              <a:latin typeface="Arial" charset="0"/>
              <a:cs typeface="Geneva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2286000"/>
            <a:ext cx="9974263" cy="43434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Only a few particles (~0.1%) are actually lost for the cases examined here; redistribution dominates</a:t>
            </a:r>
          </a:p>
        </p:txBody>
      </p:sp>
      <p:sp>
        <p:nvSpPr>
          <p:cNvPr id="5222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BEC5486-F357-934F-BD4A-0DD90EC75FC6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40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52227" name="Picture 12" descr="ex_orbits_k192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7938" y="1295400"/>
            <a:ext cx="457993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3" descr="phspace_k192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29586" y="1942353"/>
            <a:ext cx="4717457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Oval 14"/>
          <p:cNvSpPr>
            <a:spLocks noChangeArrowheads="1"/>
          </p:cNvSpPr>
          <p:nvPr/>
        </p:nvSpPr>
        <p:spPr bwMode="auto">
          <a:xfrm>
            <a:off x="1165225" y="5334000"/>
            <a:ext cx="1371600" cy="381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200"/>
          </a:p>
        </p:txBody>
      </p:sp>
      <p:sp>
        <p:nvSpPr>
          <p:cNvPr id="52230" name="TextBox 7"/>
          <p:cNvSpPr txBox="1">
            <a:spLocks noChangeArrowheads="1"/>
          </p:cNvSpPr>
          <p:nvPr/>
        </p:nvSpPr>
        <p:spPr bwMode="auto">
          <a:xfrm>
            <a:off x="3498850" y="1498600"/>
            <a:ext cx="2871788" cy="657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blue/</a:t>
            </a:r>
            <a:r>
              <a:rPr lang="en-US" sz="1800">
                <a:solidFill>
                  <a:srgbClr val="00CC66"/>
                </a:solidFill>
              </a:rPr>
              <a:t>green</a:t>
            </a:r>
            <a:r>
              <a:rPr lang="en-US" sz="1800">
                <a:solidFill>
                  <a:srgbClr val="0000FF"/>
                </a:solidFill>
              </a:rPr>
              <a:t>: initial orbits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red/</a:t>
            </a:r>
            <a:r>
              <a:rPr lang="en-US" sz="1800">
                <a:solidFill>
                  <a:srgbClr val="FFCC00"/>
                </a:solidFill>
              </a:rPr>
              <a:t>yellow</a:t>
            </a:r>
            <a:r>
              <a:rPr lang="en-US" sz="1800">
                <a:solidFill>
                  <a:srgbClr val="FF0000"/>
                </a:solidFill>
              </a:rPr>
              <a:t>: final orbits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317625" y="3460750"/>
            <a:ext cx="1371600" cy="381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200"/>
          </a:p>
        </p:txBody>
      </p:sp>
      <p:sp>
        <p:nvSpPr>
          <p:cNvPr id="9" name="Arc 8"/>
          <p:cNvSpPr/>
          <p:nvPr/>
        </p:nvSpPr>
        <p:spPr bwMode="auto">
          <a:xfrm rot="21330363" flipH="1">
            <a:off x="1052712" y="3689334"/>
            <a:ext cx="685800" cy="1752600"/>
          </a:xfrm>
          <a:prstGeom prst="arc">
            <a:avLst>
              <a:gd name="adj1" fmla="val 16200000"/>
              <a:gd name="adj2" fmla="val 4903833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200">
              <a:latin typeface="Helvetica" pitchFamily="-128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>
                <a:latin typeface="Arial" charset="0"/>
                <a:cs typeface="Geneva" charset="0"/>
              </a:rPr>
              <a:t>Example: evolving F</a:t>
            </a:r>
            <a:r>
              <a:rPr lang="en-US" baseline="-25000">
                <a:latin typeface="Arial" charset="0"/>
                <a:cs typeface="Geneva" charset="0"/>
              </a:rPr>
              <a:t>nb</a:t>
            </a:r>
            <a:r>
              <a:rPr lang="en-US">
                <a:latin typeface="Arial" charset="0"/>
                <a:cs typeface="Geneva" charset="0"/>
              </a:rPr>
              <a:t> over 270 </a:t>
            </a:r>
            <a:r>
              <a:rPr lang="en-US">
                <a:latin typeface="Symbol" charset="0"/>
                <a:cs typeface="Symbol" charset="0"/>
              </a:rPr>
              <a:t>m</a:t>
            </a:r>
            <a:r>
              <a:rPr lang="en-US">
                <a:latin typeface="Arial" charset="0"/>
                <a:cs typeface="Geneva" charset="0"/>
              </a:rPr>
              <a:t>s in 5 sub-steps</a:t>
            </a:r>
          </a:p>
        </p:txBody>
      </p:sp>
      <p:sp>
        <p:nvSpPr>
          <p:cNvPr id="9318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DAFB766-4FAA-EC43-BA77-492BB2BBCDB9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41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93187" name="Picture 6" descr="ex_Fnb_evo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81125"/>
            <a:ext cx="79819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7"/>
          <p:cNvSpPr txBox="1">
            <a:spLocks noChangeArrowheads="1"/>
          </p:cNvSpPr>
          <p:nvPr/>
        </p:nvSpPr>
        <p:spPr bwMode="auto">
          <a:xfrm>
            <a:off x="7794625" y="1727200"/>
            <a:ext cx="1704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black: ORBIT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red: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dirty="0">
                <a:latin typeface="Arial" charset="0"/>
                <a:cs typeface="Geneva" charset="0"/>
              </a:rPr>
              <a:t>Reconstruction works </a:t>
            </a:r>
            <a:r>
              <a:rPr lang="en-US" dirty="0" smtClean="0">
                <a:latin typeface="Arial" charset="0"/>
                <a:cs typeface="Geneva" charset="0"/>
              </a:rPr>
              <a:t>for </a:t>
            </a:r>
            <a:r>
              <a:rPr lang="en-US" dirty="0">
                <a:latin typeface="Arial" charset="0"/>
                <a:cs typeface="Geneva" charset="0"/>
              </a:rPr>
              <a:t>different classes:</a:t>
            </a:r>
            <a:br>
              <a:rPr lang="en-US" dirty="0">
                <a:latin typeface="Arial" charset="0"/>
                <a:cs typeface="Geneva" charset="0"/>
              </a:rPr>
            </a:br>
            <a:r>
              <a:rPr lang="en-US" dirty="0">
                <a:latin typeface="Arial" charset="0"/>
                <a:cs typeface="Geneva" charset="0"/>
              </a:rPr>
              <a:t>co-, counter-, trapped</a:t>
            </a:r>
          </a:p>
        </p:txBody>
      </p:sp>
      <p:sp>
        <p:nvSpPr>
          <p:cNvPr id="95234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A53B0FD-5A24-7046-9959-1B8244774839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42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5235" name="TextBox 7"/>
          <p:cNvSpPr txBox="1">
            <a:spLocks noChangeArrowheads="1"/>
          </p:cNvSpPr>
          <p:nvPr/>
        </p:nvSpPr>
        <p:spPr bwMode="auto">
          <a:xfrm>
            <a:off x="7794625" y="1727200"/>
            <a:ext cx="1704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black: ORBIT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red: Model</a:t>
            </a:r>
          </a:p>
        </p:txBody>
      </p:sp>
      <p:pic>
        <p:nvPicPr>
          <p:cNvPr id="95236" name="Picture 5" descr="ex_Fnb_evol_co_cntr_trap_dt025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3238" y="1641475"/>
            <a:ext cx="69564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8"/>
          <p:cNvSpPr txBox="1">
            <a:spLocks noChangeArrowheads="1"/>
          </p:cNvSpPr>
          <p:nvPr/>
        </p:nvSpPr>
        <p:spPr bwMode="auto">
          <a:xfrm>
            <a:off x="1049338" y="1209675"/>
            <a:ext cx="11334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co-passing</a:t>
            </a:r>
          </a:p>
        </p:txBody>
      </p:sp>
      <p:sp>
        <p:nvSpPr>
          <p:cNvPr id="95238" name="TextBox 9"/>
          <p:cNvSpPr txBox="1">
            <a:spLocks noChangeArrowheads="1"/>
          </p:cNvSpPr>
          <p:nvPr/>
        </p:nvSpPr>
        <p:spPr bwMode="auto">
          <a:xfrm>
            <a:off x="3268663" y="1209675"/>
            <a:ext cx="15557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counter-passing</a:t>
            </a:r>
          </a:p>
        </p:txBody>
      </p:sp>
      <p:sp>
        <p:nvSpPr>
          <p:cNvPr id="95239" name="TextBox 10"/>
          <p:cNvSpPr txBox="1">
            <a:spLocks noChangeArrowheads="1"/>
          </p:cNvSpPr>
          <p:nvPr/>
        </p:nvSpPr>
        <p:spPr bwMode="auto">
          <a:xfrm>
            <a:off x="5911850" y="1209675"/>
            <a:ext cx="8604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trapped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dirty="0">
                <a:latin typeface="Arial" charset="0"/>
                <a:cs typeface="Geneva" charset="0"/>
              </a:rPr>
              <a:t>Reconstruction works </a:t>
            </a:r>
            <a:r>
              <a:rPr lang="en-US" dirty="0" smtClean="0">
                <a:latin typeface="Arial" charset="0"/>
                <a:cs typeface="Geneva" charset="0"/>
              </a:rPr>
              <a:t>at </a:t>
            </a:r>
            <a:r>
              <a:rPr lang="en-US" dirty="0">
                <a:latin typeface="Arial" charset="0"/>
                <a:cs typeface="Geneva" charset="0"/>
              </a:rPr>
              <a:t>different sub-steps</a:t>
            </a:r>
          </a:p>
        </p:txBody>
      </p:sp>
      <p:sp>
        <p:nvSpPr>
          <p:cNvPr id="9728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9127930-4100-804C-8F67-9EEF83879988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43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83" name="TextBox 7"/>
          <p:cNvSpPr txBox="1">
            <a:spLocks noChangeArrowheads="1"/>
          </p:cNvSpPr>
          <p:nvPr/>
        </p:nvSpPr>
        <p:spPr bwMode="auto">
          <a:xfrm>
            <a:off x="4694238" y="1122363"/>
            <a:ext cx="5029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black: ORBIT	</a:t>
            </a:r>
            <a:r>
              <a:rPr lang="en-US" sz="1800">
                <a:solidFill>
                  <a:srgbClr val="FF0000"/>
                </a:solidFill>
              </a:rPr>
              <a:t>red: Model</a:t>
            </a:r>
          </a:p>
        </p:txBody>
      </p:sp>
      <p:pic>
        <p:nvPicPr>
          <p:cNvPr id="97284" name="Picture 12" descr="fnb_A1p0_3m_EP_evo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7200"/>
            <a:ext cx="8304213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charset="0"/>
                <a:cs typeface="Geneva" charset="0"/>
              </a:rPr>
              <a:t>Good agreement with ORBIT is preserved when evolving </a:t>
            </a:r>
            <a:r>
              <a:rPr lang="en-US" sz="2800" dirty="0" err="1">
                <a:latin typeface="Arial" charset="0"/>
                <a:cs typeface="Geneva" charset="0"/>
              </a:rPr>
              <a:t>F</a:t>
            </a:r>
            <a:r>
              <a:rPr lang="en-US" sz="2800" baseline="-25000" dirty="0" err="1">
                <a:latin typeface="Arial" charset="0"/>
                <a:cs typeface="Geneva" charset="0"/>
              </a:rPr>
              <a:t>nb</a:t>
            </a:r>
            <a:r>
              <a:rPr lang="en-US" sz="2800" dirty="0">
                <a:latin typeface="Arial" charset="0"/>
                <a:cs typeface="Geneva" charset="0"/>
              </a:rPr>
              <a:t> over 5 </a:t>
            </a:r>
            <a:r>
              <a:rPr lang="en-US" sz="2800" dirty="0" err="1">
                <a:latin typeface="Arial" charset="0"/>
                <a:cs typeface="Geneva" charset="0"/>
              </a:rPr>
              <a:t>ms</a:t>
            </a:r>
            <a:r>
              <a:rPr lang="en-US" sz="2800" dirty="0">
                <a:latin typeface="Arial" charset="0"/>
                <a:cs typeface="Geneva" charset="0"/>
              </a:rPr>
              <a:t>, typical macro-step of NUBEAM</a:t>
            </a:r>
          </a:p>
        </p:txBody>
      </p:sp>
      <p:sp>
        <p:nvSpPr>
          <p:cNvPr id="54274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66D3F8E-F7B0-2841-99E4-0E29FD202DF5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44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4275" name="TextBox 6"/>
          <p:cNvSpPr txBox="1">
            <a:spLocks noChangeArrowheads="1"/>
          </p:cNvSpPr>
          <p:nvPr/>
        </p:nvSpPr>
        <p:spPr bwMode="auto">
          <a:xfrm>
            <a:off x="977742" y="6561138"/>
            <a:ext cx="8418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 i="0" dirty="0" smtClean="0">
                <a:solidFill>
                  <a:schemeClr val="tx1"/>
                </a:solidFill>
              </a:rPr>
              <a:t>Satisfactory reconstruction over 3 orders of magnitude for</a:t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>co-, trapped (, counter- not present in </a:t>
            </a:r>
            <a:r>
              <a:rPr lang="en-US" sz="2400" b="0" dirty="0">
                <a:solidFill>
                  <a:schemeClr val="tx1"/>
                </a:solidFill>
              </a:rPr>
              <a:t>this</a:t>
            </a:r>
            <a:r>
              <a:rPr lang="en-US" sz="2400" b="0" i="0" dirty="0">
                <a:solidFill>
                  <a:schemeClr val="tx1"/>
                </a:solidFill>
              </a:rPr>
              <a:t> input </a:t>
            </a:r>
            <a:r>
              <a:rPr lang="en-US" sz="2400" b="0" i="0" dirty="0" err="1">
                <a:solidFill>
                  <a:schemeClr val="tx1"/>
                </a:solidFill>
              </a:rPr>
              <a:t>F</a:t>
            </a:r>
            <a:r>
              <a:rPr lang="en-US" sz="2400" b="0" i="0" baseline="-25000" dirty="0" err="1">
                <a:solidFill>
                  <a:schemeClr val="tx1"/>
                </a:solidFill>
              </a:rPr>
              <a:t>nb</a:t>
            </a:r>
            <a:r>
              <a:rPr lang="en-US" sz="2400" b="0" i="0" dirty="0" smtClean="0">
                <a:solidFill>
                  <a:schemeClr val="tx1"/>
                </a:solidFill>
              </a:rPr>
              <a:t>) particles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pic>
        <p:nvPicPr>
          <p:cNvPr id="14" name="Picture 13" descr="fitr_ORBIT_co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74960"/>
            <a:ext cx="7149786" cy="55544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92440" y="2872920"/>
            <a:ext cx="2844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Symbol" charset="2"/>
                <a:cs typeface="Symbol" charset="2"/>
              </a:rPr>
              <a:t>r</a:t>
            </a:r>
            <a:r>
              <a:rPr lang="en-US" sz="1600" b="0" dirty="0" smtClean="0"/>
              <a:t>: correlation coefficient</a:t>
            </a:r>
          </a:p>
          <a:p>
            <a:r>
              <a:rPr lang="en-US" sz="1600" b="0" dirty="0" smtClean="0"/>
              <a:t>error: (ORBIT-model)/ORBIT</a:t>
            </a:r>
            <a:endParaRPr lang="en-US" sz="1600" b="0" dirty="0"/>
          </a:p>
        </p:txBody>
      </p:sp>
      <p:sp>
        <p:nvSpPr>
          <p:cNvPr id="54277" name="TextBox 7"/>
          <p:cNvSpPr txBox="1">
            <a:spLocks noChangeArrowheads="1"/>
          </p:cNvSpPr>
          <p:nvPr/>
        </p:nvSpPr>
        <p:spPr bwMode="auto">
          <a:xfrm>
            <a:off x="7239000" y="1295400"/>
            <a:ext cx="197326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</a:rPr>
              <a:t>black: ORBIT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red: Kick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>
                <a:latin typeface="Arial" charset="0"/>
                <a:cs typeface="Geneva" charset="0"/>
              </a:rPr>
              <a:t>Tests assuming different mode amplitudes are satisfactory, though not perfect...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B4DDCDB-8437-CF42-AADB-A17A11DB0535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45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381000" y="6197600"/>
            <a:ext cx="944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 b="0" i="0">
                <a:solidFill>
                  <a:schemeClr val="tx1"/>
                </a:solidFill>
              </a:rPr>
              <a:t>Reconstruction vs. amplitude is satisfactory</a:t>
            </a:r>
          </a:p>
        </p:txBody>
      </p:sp>
      <p:pic>
        <p:nvPicPr>
          <p:cNvPr id="7" name="Picture 6" descr="hist_scan_amod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520" y="1224918"/>
            <a:ext cx="5562600" cy="494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93040" y="1112160"/>
            <a:ext cx="1384300" cy="471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black: ORBIT</a:t>
            </a:r>
            <a:endParaRPr lang="en-US" sz="1200" dirty="0"/>
          </a:p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red: Kick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6" descr="hist_scan_amod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520" y="1224918"/>
            <a:ext cx="5562600" cy="494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>
                <a:latin typeface="Arial" charset="0"/>
                <a:cs typeface="Geneva" charset="0"/>
              </a:rPr>
              <a:t>Tests assuming different mode amplitudes are satisfactory, though not perfect...</a:t>
            </a:r>
          </a:p>
        </p:txBody>
      </p:sp>
      <p:sp>
        <p:nvSpPr>
          <p:cNvPr id="5837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631555F-D8A0-3A46-AEE2-B6083E73C42F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46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8372" name="TextBox 7"/>
          <p:cNvSpPr txBox="1">
            <a:spLocks noChangeArrowheads="1"/>
          </p:cNvSpPr>
          <p:nvPr/>
        </p:nvSpPr>
        <p:spPr bwMode="auto">
          <a:xfrm>
            <a:off x="2393040" y="1112160"/>
            <a:ext cx="1384300" cy="471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black: ORBIT</a:t>
            </a:r>
            <a:endParaRPr lang="en-US" sz="1200" dirty="0"/>
          </a:p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red: Kick Model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28510" y="1066800"/>
            <a:ext cx="4267200" cy="5334000"/>
            <a:chOff x="6096000" y="1360488"/>
            <a:chExt cx="3810000" cy="4829175"/>
          </a:xfrm>
        </p:grpSpPr>
        <p:pic>
          <p:nvPicPr>
            <p:cNvPr id="58375" name="Picture 7" descr="plot_amp_scan_mmodes_re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360488"/>
              <a:ext cx="3810000" cy="482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6" name="Rectangle 7"/>
            <p:cNvSpPr>
              <a:spLocks noChangeArrowheads="1"/>
            </p:cNvSpPr>
            <p:nvPr/>
          </p:nvSpPr>
          <p:spPr bwMode="auto">
            <a:xfrm>
              <a:off x="6637701" y="1499097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58377" name="Rectangle 8"/>
            <p:cNvSpPr>
              <a:spLocks noChangeArrowheads="1"/>
            </p:cNvSpPr>
            <p:nvPr/>
          </p:nvSpPr>
          <p:spPr bwMode="auto">
            <a:xfrm>
              <a:off x="6670905" y="3977511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58378" name="Rectangle 9"/>
            <p:cNvSpPr>
              <a:spLocks noChangeArrowheads="1"/>
            </p:cNvSpPr>
            <p:nvPr/>
          </p:nvSpPr>
          <p:spPr bwMode="auto">
            <a:xfrm>
              <a:off x="6664095" y="4436202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</p:grpSp>
      <p:sp>
        <p:nvSpPr>
          <p:cNvPr id="58373" name="TextBox 6"/>
          <p:cNvSpPr txBox="1">
            <a:spLocks noChangeArrowheads="1"/>
          </p:cNvSpPr>
          <p:nvPr/>
        </p:nvSpPr>
        <p:spPr bwMode="auto">
          <a:xfrm>
            <a:off x="381000" y="6197600"/>
            <a:ext cx="944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 b="0" i="0" dirty="0">
                <a:solidFill>
                  <a:schemeClr val="tx1"/>
                </a:solidFill>
              </a:rPr>
              <a:t>Reconstruction vs. amplitude is satisfactory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i="0" dirty="0">
                <a:solidFill>
                  <a:schemeClr val="tx1"/>
                </a:solidFill>
              </a:rPr>
              <a:t>Differences ascribed to simplifications in p(</a:t>
            </a:r>
            <a:r>
              <a:rPr lang="en-US" sz="2400" i="0" dirty="0" err="1">
                <a:solidFill>
                  <a:schemeClr val="tx1"/>
                </a:solidFill>
                <a:latin typeface="Symbol" charset="0"/>
                <a:cs typeface="Symbol" charset="0"/>
              </a:rPr>
              <a:t>D</a:t>
            </a:r>
            <a:r>
              <a:rPr lang="en-US" sz="2400" i="0" dirty="0" err="1">
                <a:solidFill>
                  <a:schemeClr val="tx1"/>
                </a:solidFill>
              </a:rPr>
              <a:t>E,</a:t>
            </a:r>
            <a:r>
              <a:rPr lang="en-US" sz="2400" i="0" dirty="0" err="1">
                <a:solidFill>
                  <a:schemeClr val="tx1"/>
                </a:solidFill>
                <a:latin typeface="Symbol" charset="0"/>
                <a:cs typeface="Symbol" charset="0"/>
              </a:rPr>
              <a:t>D</a:t>
            </a:r>
            <a:r>
              <a:rPr lang="en-US" sz="2400" i="0" dirty="0" err="1">
                <a:solidFill>
                  <a:schemeClr val="tx1"/>
                </a:solidFill>
              </a:rPr>
              <a:t>P</a:t>
            </a:r>
            <a:r>
              <a:rPr lang="en-US" sz="2400" i="0" baseline="-25000" dirty="0" err="1">
                <a:solidFill>
                  <a:schemeClr val="tx1"/>
                </a:solidFill>
                <a:latin typeface="Symbol" charset="0"/>
                <a:cs typeface="Symbol" charset="0"/>
              </a:rPr>
              <a:t>z</a:t>
            </a:r>
            <a:r>
              <a:rPr lang="en-US" sz="2400" i="0" dirty="0">
                <a:solidFill>
                  <a:schemeClr val="tx1"/>
                </a:solidFill>
              </a:rPr>
              <a:t>) scaling with </a:t>
            </a:r>
            <a:r>
              <a:rPr lang="en-US" sz="2400" i="0" dirty="0" err="1">
                <a:solidFill>
                  <a:schemeClr val="tx1"/>
                </a:solidFill>
              </a:rPr>
              <a:t>A</a:t>
            </a:r>
            <a:r>
              <a:rPr lang="en-US" sz="2400" i="0" baseline="-25000" dirty="0" err="1">
                <a:solidFill>
                  <a:schemeClr val="tx1"/>
                </a:solidFill>
              </a:rPr>
              <a:t>mode</a:t>
            </a:r>
            <a:r>
              <a:rPr lang="en-US" sz="2400" i="0" dirty="0">
                <a:solidFill>
                  <a:schemeClr val="tx1"/>
                </a:solidFill>
              </a:rPr>
              <a:t>: shape </a:t>
            </a:r>
            <a:r>
              <a:rPr lang="en-US" sz="2400" dirty="0">
                <a:solidFill>
                  <a:schemeClr val="tx1"/>
                </a:solidFill>
              </a:rPr>
              <a:t>does</a:t>
            </a:r>
            <a:r>
              <a:rPr lang="en-US" sz="2400" i="0" dirty="0">
                <a:solidFill>
                  <a:schemeClr val="tx1"/>
                </a:solidFill>
              </a:rPr>
              <a:t>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charset="0"/>
                <a:cs typeface="Geneva" charset="0"/>
              </a:rPr>
              <a:t>Results are sensitive to input mode amplitude; time steps must be chosen to satisfy </a:t>
            </a:r>
            <a:r>
              <a:rPr lang="ja-JP" altLang="en-US" sz="2800" dirty="0">
                <a:latin typeface="Arial" charset="0"/>
                <a:cs typeface="Geneva" charset="0"/>
              </a:rPr>
              <a:t>“</a:t>
            </a:r>
            <a:r>
              <a:rPr lang="en-US" altLang="ja-JP" sz="2800" dirty="0">
                <a:latin typeface="Arial" charset="0"/>
                <a:cs typeface="Geneva" charset="0"/>
              </a:rPr>
              <a:t>statistical</a:t>
            </a:r>
            <a:r>
              <a:rPr lang="ja-JP" altLang="en-US" sz="2800" dirty="0">
                <a:latin typeface="Arial" charset="0"/>
                <a:cs typeface="Geneva" charset="0"/>
              </a:rPr>
              <a:t>”</a:t>
            </a:r>
            <a:r>
              <a:rPr lang="en-US" altLang="ja-JP" sz="2800" dirty="0">
                <a:latin typeface="Arial" charset="0"/>
                <a:cs typeface="Geneva" charset="0"/>
              </a:rPr>
              <a:t> approach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6656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42A98F-9AB1-884B-A20C-F36642E47DAA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47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6563" name="TextBox 7"/>
          <p:cNvSpPr txBox="1">
            <a:spLocks noChangeArrowheads="1"/>
          </p:cNvSpPr>
          <p:nvPr/>
        </p:nvSpPr>
        <p:spPr bwMode="auto">
          <a:xfrm>
            <a:off x="0" y="5562600"/>
            <a:ext cx="525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2100" b="0" i="0">
                <a:solidFill>
                  <a:srgbClr val="2D2DB9"/>
                </a:solidFill>
              </a:rPr>
              <a:t>Typical time scales:</a:t>
            </a:r>
          </a:p>
          <a:p>
            <a:pPr lvl="1"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1600" b="0" i="0">
                <a:solidFill>
                  <a:schemeClr val="tx1"/>
                </a:solidFill>
              </a:rPr>
              <a:t>Slowing down: 15-30ms</a:t>
            </a:r>
          </a:p>
          <a:p>
            <a:pPr lvl="1"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1600" b="0" i="0">
                <a:solidFill>
                  <a:schemeClr val="tx1"/>
                </a:solidFill>
              </a:rPr>
              <a:t>Collisions: 2-5ms</a:t>
            </a:r>
          </a:p>
          <a:p>
            <a:pPr lvl="1"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1600" b="0" i="0">
                <a:solidFill>
                  <a:schemeClr val="tx1"/>
                </a:solidFill>
              </a:rPr>
              <a:t>AEs: 0.1-2ms</a:t>
            </a:r>
            <a:endParaRPr lang="en-US" sz="2100" b="0" i="0">
              <a:solidFill>
                <a:srgbClr val="2D2DB9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143000"/>
            <a:ext cx="4637088" cy="4424363"/>
            <a:chOff x="152400" y="1143000"/>
            <a:chExt cx="4637316" cy="4423615"/>
          </a:xfrm>
        </p:grpSpPr>
        <p:pic>
          <p:nvPicPr>
            <p:cNvPr id="66565" name="Picture 1" descr="neutr_fitr_ascale6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143000"/>
              <a:ext cx="4637316" cy="442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6" name="TextBox 8"/>
            <p:cNvSpPr txBox="1">
              <a:spLocks noChangeArrowheads="1"/>
            </p:cNvSpPr>
            <p:nvPr/>
          </p:nvSpPr>
          <p:spPr bwMode="auto">
            <a:xfrm>
              <a:off x="1676400" y="1219200"/>
              <a:ext cx="30388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2D2DB9"/>
                  </a:solidFill>
                </a:rPr>
                <a:t>A</a:t>
              </a:r>
              <a:r>
                <a:rPr lang="en-US" sz="1800" baseline="-25000">
                  <a:solidFill>
                    <a:srgbClr val="2D2DB9"/>
                  </a:solidFill>
                </a:rPr>
                <a:t>mode</a:t>
              </a:r>
              <a:r>
                <a:rPr lang="en-US" sz="1800">
                  <a:solidFill>
                    <a:srgbClr val="2D2DB9"/>
                  </a:solidFill>
                </a:rPr>
                <a:t>(t)</a:t>
              </a:r>
              <a:r>
                <a:rPr lang="en-US" sz="1800" i="0">
                  <a:solidFill>
                    <a:srgbClr val="2D2DB9"/>
                  </a:solidFill>
                </a:rPr>
                <a:t> from neutron rate</a:t>
              </a:r>
              <a:endParaRPr lang="en-US" sz="1800"/>
            </a:p>
          </p:txBody>
        </p:sp>
        <p:sp>
          <p:nvSpPr>
            <p:cNvPr id="66567" name="Rectangle 9"/>
            <p:cNvSpPr>
              <a:spLocks noChangeArrowheads="1"/>
            </p:cNvSpPr>
            <p:nvPr/>
          </p:nvSpPr>
          <p:spPr bwMode="auto">
            <a:xfrm>
              <a:off x="849148" y="123243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6568" name="Rectangle 10"/>
            <p:cNvSpPr>
              <a:spLocks noChangeArrowheads="1"/>
            </p:cNvSpPr>
            <p:nvPr/>
          </p:nvSpPr>
          <p:spPr bwMode="auto">
            <a:xfrm>
              <a:off x="831585" y="32004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charset="0"/>
                <a:cs typeface="Geneva" charset="0"/>
              </a:rPr>
              <a:t>Results are sensitive to input mode amplitude; time steps must be chosen to satisfy </a:t>
            </a:r>
            <a:r>
              <a:rPr lang="ja-JP" altLang="en-US" sz="2800" dirty="0">
                <a:latin typeface="Arial" charset="0"/>
                <a:cs typeface="Geneva" charset="0"/>
              </a:rPr>
              <a:t>“</a:t>
            </a:r>
            <a:r>
              <a:rPr lang="en-US" altLang="ja-JP" sz="2800" dirty="0">
                <a:latin typeface="Arial" charset="0"/>
                <a:cs typeface="Geneva" charset="0"/>
              </a:rPr>
              <a:t>statistical</a:t>
            </a:r>
            <a:r>
              <a:rPr lang="ja-JP" altLang="en-US" sz="2800" dirty="0">
                <a:latin typeface="Arial" charset="0"/>
                <a:cs typeface="Geneva" charset="0"/>
              </a:rPr>
              <a:t>”</a:t>
            </a:r>
            <a:r>
              <a:rPr lang="en-US" altLang="ja-JP" sz="2800" dirty="0">
                <a:latin typeface="Arial" charset="0"/>
                <a:cs typeface="Geneva" charset="0"/>
              </a:rPr>
              <a:t> approach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686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7E1A7E1-3D5B-B64F-A375-1703128636ED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48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8611" name="TextBox 7"/>
          <p:cNvSpPr txBox="1">
            <a:spLocks noChangeArrowheads="1"/>
          </p:cNvSpPr>
          <p:nvPr/>
        </p:nvSpPr>
        <p:spPr bwMode="auto">
          <a:xfrm>
            <a:off x="0" y="5562600"/>
            <a:ext cx="525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2100" b="0" i="0">
                <a:solidFill>
                  <a:srgbClr val="2D2DB9"/>
                </a:solidFill>
              </a:rPr>
              <a:t>Typical time scales:</a:t>
            </a:r>
          </a:p>
          <a:p>
            <a:pPr lvl="1"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1600" b="0" i="0">
                <a:solidFill>
                  <a:schemeClr val="tx1"/>
                </a:solidFill>
              </a:rPr>
              <a:t>Slowing down: 15-30ms</a:t>
            </a:r>
          </a:p>
          <a:p>
            <a:pPr lvl="1"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1600" b="0" i="0">
                <a:solidFill>
                  <a:schemeClr val="tx1"/>
                </a:solidFill>
              </a:rPr>
              <a:t>Collisions: 2-5ms</a:t>
            </a:r>
          </a:p>
          <a:p>
            <a:pPr lvl="1"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1600" b="0" i="0">
                <a:solidFill>
                  <a:schemeClr val="tx1"/>
                </a:solidFill>
              </a:rPr>
              <a:t>AEs: 0.1-2ms</a:t>
            </a:r>
            <a:endParaRPr lang="en-US" sz="2100" b="0" i="0">
              <a:solidFill>
                <a:srgbClr val="2D2DB9"/>
              </a:solidFill>
            </a:endParaRPr>
          </a:p>
          <a:p>
            <a:pPr eaLnBrk="1" hangingPunct="1">
              <a:lnSpc>
                <a:spcPct val="80000"/>
              </a:lnSpc>
              <a:spcAft>
                <a:spcPts val="675"/>
              </a:spcAft>
              <a:buFont typeface="Lucida Grande" charset="0"/>
              <a:buChar char="-"/>
            </a:pPr>
            <a:r>
              <a:rPr lang="en-US" sz="2100" b="0" i="0">
                <a:solidFill>
                  <a:srgbClr val="2D2DB9"/>
                </a:solidFill>
              </a:rPr>
              <a:t>N: number of micro-steps for MC particle evolution, duration 25</a:t>
            </a:r>
            <a:r>
              <a:rPr lang="en-US" sz="2100" b="0" i="0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sz="2100" b="0" i="0">
                <a:solidFill>
                  <a:srgbClr val="2D2DB9"/>
                </a:solidFill>
              </a:rPr>
              <a:t>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257800" y="1143000"/>
            <a:ext cx="4595813" cy="6248400"/>
            <a:chOff x="5257800" y="1143000"/>
            <a:chExt cx="4595813" cy="6248400"/>
          </a:xfrm>
        </p:grpSpPr>
        <p:pic>
          <p:nvPicPr>
            <p:cNvPr id="68618" name="Picture 4" descr="neutr_fitr_DT_N_scaling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143000"/>
              <a:ext cx="4595813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9" name="Rectangle 11"/>
            <p:cNvSpPr>
              <a:spLocks noChangeArrowheads="1"/>
            </p:cNvSpPr>
            <p:nvPr/>
          </p:nvSpPr>
          <p:spPr bwMode="auto">
            <a:xfrm>
              <a:off x="6044703" y="1253895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8620" name="Rectangle 12"/>
            <p:cNvSpPr>
              <a:spLocks noChangeArrowheads="1"/>
            </p:cNvSpPr>
            <p:nvPr/>
          </p:nvSpPr>
          <p:spPr bwMode="auto">
            <a:xfrm>
              <a:off x="6053671" y="4572000"/>
              <a:ext cx="270929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8621" name="Rectangle 13"/>
            <p:cNvSpPr>
              <a:spLocks noChangeArrowheads="1"/>
            </p:cNvSpPr>
            <p:nvPr/>
          </p:nvSpPr>
          <p:spPr bwMode="auto">
            <a:xfrm>
              <a:off x="6036731" y="6477000"/>
              <a:ext cx="270929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2400" y="1143000"/>
            <a:ext cx="4637088" cy="4424363"/>
            <a:chOff x="152400" y="1143000"/>
            <a:chExt cx="4637316" cy="4423615"/>
          </a:xfrm>
        </p:grpSpPr>
        <p:pic>
          <p:nvPicPr>
            <p:cNvPr id="68615" name="Picture 15" descr="neutr_fitr_ascale6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143000"/>
              <a:ext cx="4637316" cy="442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6" name="Rectangle 9"/>
            <p:cNvSpPr>
              <a:spLocks noChangeArrowheads="1"/>
            </p:cNvSpPr>
            <p:nvPr/>
          </p:nvSpPr>
          <p:spPr bwMode="auto">
            <a:xfrm>
              <a:off x="849148" y="123243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  <p:sp>
          <p:nvSpPr>
            <p:cNvPr id="68617" name="Rectangle 10"/>
            <p:cNvSpPr>
              <a:spLocks noChangeArrowheads="1"/>
            </p:cNvSpPr>
            <p:nvPr/>
          </p:nvSpPr>
          <p:spPr bwMode="auto">
            <a:xfrm>
              <a:off x="831585" y="32004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200"/>
            </a:p>
          </p:txBody>
        </p:sp>
      </p:grpSp>
      <p:sp>
        <p:nvSpPr>
          <p:cNvPr id="68614" name="TextBox 19"/>
          <p:cNvSpPr txBox="1">
            <a:spLocks noChangeArrowheads="1"/>
          </p:cNvSpPr>
          <p:nvPr/>
        </p:nvSpPr>
        <p:spPr bwMode="auto">
          <a:xfrm>
            <a:off x="1676400" y="1219200"/>
            <a:ext cx="3038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D2DB9"/>
                </a:solidFill>
              </a:rPr>
              <a:t>A</a:t>
            </a:r>
            <a:r>
              <a:rPr lang="en-US" sz="1800" baseline="-25000">
                <a:solidFill>
                  <a:srgbClr val="2D2DB9"/>
                </a:solidFill>
              </a:rPr>
              <a:t>mode</a:t>
            </a:r>
            <a:r>
              <a:rPr lang="en-US" sz="1800">
                <a:solidFill>
                  <a:srgbClr val="2D2DB9"/>
                </a:solidFill>
              </a:rPr>
              <a:t>(t)</a:t>
            </a:r>
            <a:r>
              <a:rPr lang="en-US" sz="1800" i="0">
                <a:solidFill>
                  <a:srgbClr val="2D2DB9"/>
                </a:solidFill>
              </a:rPr>
              <a:t> from neutron rate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 charset="0"/>
                <a:cs typeface="Geneva" charset="0"/>
              </a:rPr>
              <a:t>Sensitivity study suggests fast ion density is good candidate for thorough model-experiment comparison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6656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42A98F-9AB1-884B-A20C-F36642E47DAA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49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" name="Picture 9" descr="summary_pdedp_rho0.00_neut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36" y="1301082"/>
            <a:ext cx="4311247" cy="5076402"/>
          </a:xfrm>
          <a:prstGeom prst="rect">
            <a:avLst/>
          </a:prstGeom>
        </p:spPr>
      </p:pic>
      <p:pic>
        <p:nvPicPr>
          <p:cNvPr id="12" name="Picture 11" descr="summary_pdedp_rho0.00_de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684" y="1315602"/>
            <a:ext cx="4108087" cy="5044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7760" y="1052280"/>
            <a:ext cx="20823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rate / reference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03560" y="1052280"/>
            <a:ext cx="23324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ion density / reference </a:t>
            </a:r>
            <a:endParaRPr lang="en-US" dirty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52400" y="6415086"/>
            <a:ext cx="4572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normAutofit fontScale="55000" lnSpcReduction="20000"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75"/>
              </a:spcAft>
            </a:pPr>
            <a:r>
              <a:rPr lang="en-US" sz="2700" b="0" i="0" u="sng" dirty="0" smtClean="0">
                <a:solidFill>
                  <a:srgbClr val="2D2DB9"/>
                </a:solidFill>
              </a:rPr>
              <a:t>Neutrons</a:t>
            </a:r>
            <a:r>
              <a:rPr lang="en-US" sz="2700" b="0" i="0" dirty="0" smtClean="0">
                <a:solidFill>
                  <a:srgbClr val="2D2DB9"/>
                </a:solidFill>
              </a:rPr>
              <a:t>:</a:t>
            </a:r>
          </a:p>
          <a:p>
            <a:pPr eaLnBrk="1" hangingPunct="1">
              <a:spcAft>
                <a:spcPts val="6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Mostly indicative of high-energy fast ions</a:t>
            </a:r>
          </a:p>
          <a:p>
            <a:pPr eaLnBrk="1" hangingPunct="1">
              <a:spcAft>
                <a:spcPts val="6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Limited/no information on other portions of phase space</a:t>
            </a:r>
            <a:endParaRPr lang="en-US" sz="2700" b="0" i="0" dirty="0">
              <a:solidFill>
                <a:srgbClr val="2D2DB9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257800" y="6382328"/>
            <a:ext cx="464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normAutofit fontScale="55000" lnSpcReduction="20000"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75"/>
              </a:spcAft>
            </a:pPr>
            <a:r>
              <a:rPr lang="en-US" sz="2700" b="0" i="0" u="sng" dirty="0" smtClean="0">
                <a:solidFill>
                  <a:srgbClr val="2D2DB9"/>
                </a:solidFill>
              </a:rPr>
              <a:t>Density</a:t>
            </a:r>
            <a:r>
              <a:rPr lang="en-US" sz="2700" b="0" i="0" dirty="0" smtClean="0">
                <a:solidFill>
                  <a:srgbClr val="2D2DB9"/>
                </a:solidFill>
              </a:rPr>
              <a:t>:</a:t>
            </a:r>
          </a:p>
          <a:p>
            <a:pPr eaLnBrk="1" hangingPunct="1">
              <a:spcAft>
                <a:spcPts val="6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All energies matter; more sensitive</a:t>
            </a:r>
          </a:p>
          <a:p>
            <a:pPr eaLnBrk="1" hangingPunct="1">
              <a:spcAft>
                <a:spcPts val="6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Accessible through FIDA, NPA diagnostics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w</a:t>
            </a:r>
            <a:r>
              <a:rPr lang="en-US" sz="2700" b="0" i="0" dirty="0" smtClean="0">
                <a:solidFill>
                  <a:srgbClr val="2D2DB9"/>
                </a:solidFill>
              </a:rPr>
              <a:t>/ spectral information</a:t>
            </a:r>
            <a:endParaRPr lang="en-US" sz="2700" b="0" i="0" dirty="0">
              <a:solidFill>
                <a:srgbClr val="2D2DB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202501" y="1147795"/>
            <a:ext cx="5948460" cy="1600200"/>
          </a:xfrm>
          <a:prstGeom prst="roundRect">
            <a:avLst>
              <a:gd name="adj" fmla="val 12446"/>
            </a:avLst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ja-JP" altLang="en-US" sz="3000" dirty="0">
                <a:latin typeface="Arial" charset="0"/>
                <a:cs typeface="Geneva" charset="0"/>
              </a:rPr>
              <a:t>‘</a:t>
            </a:r>
            <a:r>
              <a:rPr lang="en-US" altLang="ja-JP" sz="3000" dirty="0">
                <a:latin typeface="Arial" charset="0"/>
                <a:cs typeface="Geneva" charset="0"/>
              </a:rPr>
              <a:t>Constants of motion</a:t>
            </a:r>
            <a:r>
              <a:rPr lang="ja-JP" altLang="en-US" sz="3000" dirty="0">
                <a:latin typeface="Arial" charset="0"/>
                <a:cs typeface="Geneva" charset="0"/>
              </a:rPr>
              <a:t>’</a:t>
            </a:r>
            <a:r>
              <a:rPr lang="en-US" altLang="ja-JP" sz="3000" dirty="0">
                <a:latin typeface="Arial" charset="0"/>
                <a:cs typeface="Geneva" charset="0"/>
              </a:rPr>
              <a:t> are the natural variables to describe resonant wave-particle interaction</a:t>
            </a:r>
            <a:endParaRPr lang="en-US" sz="3000" dirty="0">
              <a:latin typeface="Arial" charset="0"/>
              <a:cs typeface="Geneva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8701" y="1090611"/>
            <a:ext cx="6019800" cy="792162"/>
          </a:xfrm>
        </p:spPr>
        <p:txBody>
          <a:bodyPr/>
          <a:lstStyle/>
          <a:p>
            <a:pPr marL="0" indent="0">
              <a:buClr>
                <a:srgbClr val="010000"/>
              </a:buClr>
              <a:buNone/>
            </a:pPr>
            <a:r>
              <a:rPr lang="en-US" sz="2600" dirty="0">
                <a:latin typeface="Arial" charset="0"/>
                <a:cs typeface="Geneva" charset="0"/>
              </a:rPr>
              <a:t>Each </a:t>
            </a:r>
            <a:r>
              <a:rPr lang="en-US" sz="2600" dirty="0" smtClean="0">
                <a:latin typeface="Arial" charset="0"/>
                <a:cs typeface="Geneva" charset="0"/>
              </a:rPr>
              <a:t>orbit is </a:t>
            </a:r>
            <a:r>
              <a:rPr lang="en-US" sz="2600" dirty="0">
                <a:latin typeface="Arial" charset="0"/>
                <a:cs typeface="Geneva" charset="0"/>
              </a:rPr>
              <a:t>fully characterized by</a:t>
            </a:r>
            <a:r>
              <a:rPr lang="en-US" sz="2600" dirty="0" smtClean="0">
                <a:latin typeface="Arial" charset="0"/>
                <a:cs typeface="Geneva" charset="0"/>
              </a:rPr>
              <a:t>:</a:t>
            </a:r>
            <a:endParaRPr lang="en-US" sz="2600" dirty="0">
              <a:latin typeface="Arial" charset="0"/>
              <a:ea typeface="Geneva" charset="0"/>
            </a:endParaRPr>
          </a:p>
        </p:txBody>
      </p:sp>
      <p:sp>
        <p:nvSpPr>
          <p:cNvPr id="15363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2B8AA7F-B6C3-614F-8936-F029DDC1F6B8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5364" name="Left Brace 10"/>
          <p:cNvSpPr>
            <a:spLocks/>
          </p:cNvSpPr>
          <p:nvPr/>
        </p:nvSpPr>
        <p:spPr bwMode="auto">
          <a:xfrm>
            <a:off x="2493791" y="1663388"/>
            <a:ext cx="166688" cy="949325"/>
          </a:xfrm>
          <a:prstGeom prst="leftBrace">
            <a:avLst>
              <a:gd name="adj1" fmla="val 8358"/>
              <a:gd name="adj2" fmla="val 50000"/>
            </a:avLst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pic>
        <p:nvPicPr>
          <p:cNvPr id="15365" name="Picture 1" descr="ex_orbits_139048_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35930" y="2824266"/>
            <a:ext cx="2624138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ex_orbits_139048_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74530" y="2824266"/>
            <a:ext cx="32512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4155330" y="4805466"/>
            <a:ext cx="965200" cy="457200"/>
          </a:xfrm>
          <a:prstGeom prst="rightArrow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200">
              <a:latin typeface="Helvetica" pitchFamily="-128" charset="0"/>
              <a:cs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354901" y="1521233"/>
            <a:ext cx="601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marL="3810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ＭＳ Ｐゴシック" charset="0"/>
                <a:cs typeface="Geneva" charset="-128"/>
              </a:defRPr>
            </a:lvl1pPr>
            <a:lvl2pPr marL="827088" indent="-3175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2"/>
                </a:solidFill>
                <a:latin typeface="+mn-lt"/>
                <a:ea typeface="Geneva" charset="-128"/>
                <a:cs typeface="Geneva" charset="0"/>
              </a:defRPr>
            </a:lvl2pPr>
            <a:lvl3pPr marL="12731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Geneva" charset="-128"/>
                <a:cs typeface="Geneva" charset="0"/>
              </a:defRPr>
            </a:lvl3pPr>
            <a:lvl4pPr marL="1782763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9999"/>
                </a:solidFill>
                <a:latin typeface="+mn-lt"/>
                <a:ea typeface="Geneva" charset="-128"/>
                <a:cs typeface="Geneva" charset="0"/>
              </a:defRPr>
            </a:lvl4pPr>
            <a:lvl5pPr marL="229235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5pPr>
            <a:lvl6pPr marL="2801767" indent="-25470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3311180" indent="-25470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820592" indent="-25470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4330004" indent="-25470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 indent="-935038">
              <a:buClr>
                <a:srgbClr val="010000"/>
              </a:buClr>
              <a:buFontTx/>
              <a:buNone/>
            </a:pPr>
            <a:r>
              <a:rPr lang="en-US" sz="2000" b="0" i="0" dirty="0" smtClean="0">
                <a:latin typeface="Arial" charset="0"/>
                <a:ea typeface="Geneva" charset="0"/>
              </a:rPr>
              <a:t>E, energy</a:t>
            </a:r>
          </a:p>
          <a:p>
            <a:pPr lvl="2" indent="-935038">
              <a:buClr>
                <a:srgbClr val="010000"/>
              </a:buClr>
              <a:buFontTx/>
              <a:buNone/>
            </a:pPr>
            <a:r>
              <a:rPr lang="en-US" sz="2000" b="0" i="0" dirty="0" err="1" smtClean="0">
                <a:latin typeface="Arial" charset="0"/>
                <a:ea typeface="Geneva" charset="0"/>
              </a:rPr>
              <a:t>P</a:t>
            </a:r>
            <a:r>
              <a:rPr lang="en-US" sz="2000" b="0" i="0" baseline="-25000" dirty="0" err="1" smtClean="0">
                <a:latin typeface="Symbol" charset="0"/>
                <a:ea typeface="ＭＳ Ｐゴシック" charset="0"/>
                <a:cs typeface="Symbol" charset="0"/>
              </a:rPr>
              <a:t>z</a:t>
            </a:r>
            <a:r>
              <a:rPr lang="en-US" sz="2000" b="0" i="0" dirty="0" err="1" smtClean="0">
                <a:latin typeface="Symbol" charset="0"/>
                <a:ea typeface="ＭＳ Ｐゴシック" charset="0"/>
                <a:cs typeface="Symbol" charset="0"/>
              </a:rPr>
              <a:t>~</a:t>
            </a:r>
            <a:r>
              <a:rPr lang="en-US" sz="2000" b="0" i="0" dirty="0" err="1" smtClean="0">
                <a:latin typeface="Arial"/>
                <a:ea typeface="ＭＳ Ｐゴシック" charset="0"/>
                <a:cs typeface="Arial"/>
              </a:rPr>
              <a:t>mRv</a:t>
            </a:r>
            <a:r>
              <a:rPr lang="en-US" sz="2000" b="0" i="0" baseline="-25000" dirty="0" err="1" smtClean="0">
                <a:latin typeface="Arial"/>
                <a:ea typeface="ＭＳ Ｐゴシック" charset="0"/>
                <a:cs typeface="Arial"/>
              </a:rPr>
              <a:t>par</a:t>
            </a:r>
            <a:r>
              <a:rPr lang="en-US" sz="2000" b="0" i="0" dirty="0" smtClean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sz="2000" b="0" i="0" dirty="0">
                <a:latin typeface="Symbol" charset="0"/>
                <a:ea typeface="ＭＳ Ｐゴシック" charset="0"/>
                <a:cs typeface="Symbol" charset="0"/>
              </a:rPr>
              <a:t>Y</a:t>
            </a:r>
            <a:r>
              <a:rPr lang="en-US" sz="2000" b="0" i="0" dirty="0" smtClean="0">
                <a:latin typeface="Arial" charset="0"/>
                <a:ea typeface="Geneva" charset="0"/>
              </a:rPr>
              <a:t>, canonical </a:t>
            </a:r>
            <a:r>
              <a:rPr lang="en-US" sz="2000" b="0" i="0" dirty="0" err="1" smtClean="0">
                <a:latin typeface="Arial" charset="0"/>
                <a:ea typeface="Geneva" charset="0"/>
              </a:rPr>
              <a:t>ang</a:t>
            </a:r>
            <a:r>
              <a:rPr lang="en-US" sz="2000" b="0" i="0" dirty="0" smtClean="0">
                <a:latin typeface="Arial" charset="0"/>
                <a:ea typeface="Geneva" charset="0"/>
              </a:rPr>
              <a:t>. momentum</a:t>
            </a:r>
          </a:p>
          <a:p>
            <a:pPr lvl="2" indent="-935038">
              <a:buClr>
                <a:srgbClr val="010000"/>
              </a:buClr>
              <a:buFontTx/>
              <a:buNone/>
            </a:pPr>
            <a:r>
              <a:rPr lang="en-US" sz="2000" b="0" i="0" dirty="0" smtClean="0">
                <a:latin typeface="Symbol" charset="0"/>
                <a:ea typeface="ＭＳ Ｐゴシック" charset="0"/>
                <a:cs typeface="ＭＳ Ｐゴシック" charset="0"/>
              </a:rPr>
              <a:t>m~</a:t>
            </a:r>
            <a:r>
              <a:rPr lang="en-US" sz="2000" b="0" i="0" dirty="0" smtClean="0">
                <a:latin typeface="Arial"/>
                <a:ea typeface="ＭＳ Ｐゴシック" charset="0"/>
                <a:cs typeface="Arial"/>
              </a:rPr>
              <a:t>v</a:t>
            </a:r>
            <a:r>
              <a:rPr lang="en-US" sz="2000" b="0" i="0" baseline="-25000" dirty="0" smtClean="0">
                <a:latin typeface="Arial"/>
                <a:ea typeface="ＭＳ Ｐゴシック" charset="0"/>
                <a:cs typeface="Arial"/>
              </a:rPr>
              <a:t>perp</a:t>
            </a:r>
            <a:r>
              <a:rPr lang="en-US" sz="2000" b="0" i="0" baseline="30000" dirty="0" smtClean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000" b="0" i="0" dirty="0" smtClean="0">
                <a:latin typeface="Arial"/>
                <a:ea typeface="ＭＳ Ｐゴシック" charset="0"/>
                <a:cs typeface="Arial"/>
              </a:rPr>
              <a:t>/(2B)</a:t>
            </a:r>
            <a:r>
              <a:rPr lang="en-US" sz="2000" b="0" i="0" dirty="0" smtClean="0">
                <a:latin typeface="Arial" charset="0"/>
                <a:ea typeface="Geneva" charset="0"/>
              </a:rPr>
              <a:t>, magnetic moment</a:t>
            </a:r>
            <a:endParaRPr lang="en-US" sz="2000" b="0" i="0" dirty="0">
              <a:latin typeface="Arial" charset="0"/>
              <a:ea typeface="Genev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6863051" y="4719350"/>
            <a:ext cx="39605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R. B. White, Theory of </a:t>
            </a:r>
            <a:r>
              <a:rPr lang="en-US" b="0" dirty="0" err="1" smtClean="0">
                <a:solidFill>
                  <a:schemeClr val="tx1"/>
                </a:solidFill>
              </a:rPr>
              <a:t>toroidally</a:t>
            </a:r>
            <a:r>
              <a:rPr lang="en-US" b="0" dirty="0" smtClean="0">
                <a:solidFill>
                  <a:schemeClr val="tx1"/>
                </a:solidFill>
              </a:rPr>
              <a:t> confined plasmas,</a:t>
            </a:r>
          </a:p>
          <a:p>
            <a:r>
              <a:rPr lang="en-US" b="0" dirty="0">
                <a:solidFill>
                  <a:schemeClr val="tx1"/>
                </a:solidFill>
              </a:rPr>
              <a:t>I</a:t>
            </a:r>
            <a:r>
              <a:rPr lang="en-US" b="0" dirty="0" smtClean="0">
                <a:solidFill>
                  <a:schemeClr val="tx1"/>
                </a:solidFill>
              </a:rPr>
              <a:t>mperial College Press (2001)</a:t>
            </a:r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cs typeface="Geneva" charset="0"/>
              </a:rPr>
              <a:t>Summary of sensitivity study – neutron rate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6656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42A98F-9AB1-884B-A20C-F36642E47DAA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50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" name="Picture 9" descr="summary_pdedp_rho0.00_neut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51680"/>
            <a:ext cx="5437851" cy="6402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cs typeface="Geneva" charset="0"/>
              </a:rPr>
              <a:t>Summary of sensitivity study – beam ion density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6656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42A98F-9AB1-884B-A20C-F36642E47DAA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51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1" name="Picture 10" descr="summary_pdedp_rho0.00_de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840" y="1074360"/>
            <a:ext cx="5181600" cy="6363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_neutr_kink_ta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38" y="1119720"/>
            <a:ext cx="5199062" cy="628329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cs typeface="Geneva" charset="0"/>
              </a:rPr>
              <a:t>Preliminary example: NSTX scenarios with simultaneous </a:t>
            </a:r>
            <a:r>
              <a:rPr lang="en-US" sz="3200" dirty="0" err="1" smtClean="0">
                <a:latin typeface="Arial" charset="0"/>
                <a:cs typeface="Geneva" charset="0"/>
              </a:rPr>
              <a:t>TAEs</a:t>
            </a:r>
            <a:r>
              <a:rPr lang="en-US" sz="3200" dirty="0" smtClean="0">
                <a:latin typeface="Arial" charset="0"/>
                <a:cs typeface="Geneva" charset="0"/>
              </a:rPr>
              <a:t> and kink-like modes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645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E918C3-C428-3E46-BD75-6C649EFD62A2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52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4516" name="TextBox 9"/>
          <p:cNvSpPr txBox="1">
            <a:spLocks noChangeArrowheads="1"/>
          </p:cNvSpPr>
          <p:nvPr/>
        </p:nvSpPr>
        <p:spPr bwMode="auto">
          <a:xfrm>
            <a:off x="0" y="1447800"/>
            <a:ext cx="4724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normAutofit fontScale="92500" lnSpcReduction="20000"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75"/>
              </a:spcAft>
            </a:pPr>
            <a:r>
              <a:rPr lang="en-US" sz="2700" dirty="0" smtClean="0">
                <a:solidFill>
                  <a:srgbClr val="2D2DB9"/>
                </a:solidFill>
              </a:rPr>
              <a:t>Baseline: 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Anomalous diffusivity (AFID) up to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t</a:t>
            </a:r>
            <a:r>
              <a:rPr lang="en-US" sz="2700" b="0" i="0" dirty="0" smtClean="0">
                <a:solidFill>
                  <a:srgbClr val="2D2DB9"/>
                </a:solidFill>
              </a:rPr>
              <a:t>=320ms to match neutrons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Set AFID=0 after 320ms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Keep profiles fixed</a:t>
            </a:r>
          </a:p>
        </p:txBody>
      </p:sp>
      <p:sp>
        <p:nvSpPr>
          <p:cNvPr id="13" name="Left Arrow 12"/>
          <p:cNvSpPr/>
          <p:nvPr/>
        </p:nvSpPr>
        <p:spPr bwMode="auto">
          <a:xfrm>
            <a:off x="5539320" y="4380000"/>
            <a:ext cx="990600" cy="457200"/>
          </a:xfrm>
          <a:prstGeom prst="lef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6529920" y="4381200"/>
            <a:ext cx="2514600" cy="457200"/>
          </a:xfrm>
          <a:prstGeom prst="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6800" y="4458000"/>
            <a:ext cx="6090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AFID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05000" y="4458000"/>
            <a:ext cx="20867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AFID=0, use new model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15000" y="6400800"/>
            <a:ext cx="10815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new model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9920" y="5486400"/>
            <a:ext cx="15540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 </a:t>
            </a:r>
            <a:r>
              <a:rPr lang="en-US" dirty="0" err="1" smtClean="0"/>
              <a:t>w</a:t>
            </a:r>
            <a:r>
              <a:rPr lang="en-US" dirty="0" smtClean="0"/>
              <a:t>/ AFID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934200" y="5730120"/>
            <a:ext cx="457200" cy="228600"/>
          </a:xfrm>
          <a:prstGeom prst="straightConnector1">
            <a:avLst/>
          </a:prstGeom>
          <a:noFill/>
          <a:ln w="158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766319" y="6210600"/>
            <a:ext cx="366241" cy="298594"/>
          </a:xfrm>
          <a:prstGeom prst="straightConnector1">
            <a:avLst/>
          </a:prstGeom>
          <a:noFill/>
          <a:ln w="158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neutr_kink_ta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258" y="1127880"/>
            <a:ext cx="5199062" cy="6287063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cs typeface="Geneva" charset="0"/>
              </a:rPr>
              <a:t>Preliminary example: NSTX scenarios with simultaneous </a:t>
            </a:r>
            <a:r>
              <a:rPr lang="en-US" sz="3200" dirty="0" err="1" smtClean="0">
                <a:latin typeface="Arial" charset="0"/>
                <a:cs typeface="Geneva" charset="0"/>
              </a:rPr>
              <a:t>TAEs</a:t>
            </a:r>
            <a:r>
              <a:rPr lang="en-US" sz="3200" dirty="0" smtClean="0">
                <a:latin typeface="Arial" charset="0"/>
                <a:cs typeface="Geneva" charset="0"/>
              </a:rPr>
              <a:t> and kink-like modes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645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E918C3-C428-3E46-BD75-6C649EFD62A2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53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447800"/>
            <a:ext cx="4724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normAutofit fontScale="92500" lnSpcReduction="20000"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75"/>
              </a:spcAft>
            </a:pPr>
            <a:r>
              <a:rPr lang="en-US" sz="2700" dirty="0" err="1" smtClean="0">
                <a:solidFill>
                  <a:srgbClr val="2D2DB9"/>
                </a:solidFill>
              </a:rPr>
              <a:t>TAEs</a:t>
            </a:r>
            <a:r>
              <a:rPr lang="en-US" sz="2700" dirty="0" smtClean="0">
                <a:solidFill>
                  <a:srgbClr val="2D2DB9"/>
                </a:solidFill>
              </a:rPr>
              <a:t> + kink-like: 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Anomalous diffusivity (AFID) up to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t</a:t>
            </a:r>
            <a:r>
              <a:rPr lang="en-US" sz="2700" b="0" i="0" dirty="0" smtClean="0">
                <a:solidFill>
                  <a:srgbClr val="2D2DB9"/>
                </a:solidFill>
              </a:rPr>
              <a:t>=320ms to match neutrons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Set AFID=0 after 320ms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Keep profiles fixed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Use previous p</a:t>
            </a:r>
            <a:r>
              <a:rPr lang="en-US" sz="2700" b="0" i="0" baseline="-25000" dirty="0" smtClean="0">
                <a:solidFill>
                  <a:srgbClr val="2D2DB9"/>
                </a:solidFill>
              </a:rPr>
              <a:t>1</a:t>
            </a:r>
            <a:r>
              <a:rPr lang="en-US" sz="2700" b="0" i="0" dirty="0" smtClean="0">
                <a:solidFill>
                  <a:srgbClr val="2D2DB9"/>
                </a:solidFill>
              </a:rPr>
              <a:t>(</a:t>
            </a:r>
            <a:r>
              <a:rPr lang="en-US" sz="2700" b="0" i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smtClean="0">
                <a:solidFill>
                  <a:srgbClr val="2D2DB9"/>
                </a:solidFill>
              </a:rPr>
              <a:t>E,</a:t>
            </a:r>
            <a:r>
              <a:rPr lang="en-US" sz="2700" b="0" i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smtClean="0">
                <a:solidFill>
                  <a:srgbClr val="2D2DB9"/>
                </a:solidFill>
              </a:rPr>
              <a:t>P</a:t>
            </a:r>
            <a:r>
              <a:rPr lang="en-US" sz="2800" baseline="-25000" smtClean="0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sz="2700" b="0" i="0" dirty="0" smtClean="0">
                <a:solidFill>
                  <a:srgbClr val="2D2DB9"/>
                </a:solidFill>
              </a:rPr>
              <a:t>) for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TAEs</a:t>
            </a:r>
            <a:endParaRPr lang="en-US" sz="2700" b="0" i="0" dirty="0" smtClean="0">
              <a:solidFill>
                <a:srgbClr val="2D2DB9"/>
              </a:solidFill>
            </a:endParaRP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Use p</a:t>
            </a:r>
            <a:r>
              <a:rPr lang="en-US" sz="2700" b="0" i="0" baseline="-25000" dirty="0" smtClean="0">
                <a:solidFill>
                  <a:srgbClr val="2D2DB9"/>
                </a:solidFill>
              </a:rPr>
              <a:t>2</a:t>
            </a:r>
            <a:r>
              <a:rPr lang="en-US" sz="2700" b="0" i="0" dirty="0" smtClean="0">
                <a:solidFill>
                  <a:srgbClr val="2D2DB9"/>
                </a:solidFill>
              </a:rPr>
              <a:t>(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E,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P</a:t>
            </a:r>
            <a:r>
              <a:rPr lang="en-US" sz="2800" baseline="-25000" dirty="0" smtClean="0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sz="2700" b="0" i="0" dirty="0" smtClean="0">
                <a:solidFill>
                  <a:srgbClr val="2D2DB9"/>
                </a:solidFill>
              </a:rPr>
              <a:t>) for kink-like modes</a:t>
            </a: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i="0" dirty="0" smtClean="0">
                <a:solidFill>
                  <a:srgbClr val="000000"/>
                </a:solidFill>
              </a:rPr>
              <a:t>Crude model </a:t>
            </a:r>
            <a:r>
              <a:rPr lang="en-US" sz="2486" i="0" dirty="0" err="1" smtClean="0">
                <a:solidFill>
                  <a:srgbClr val="000000"/>
                </a:solidFill>
              </a:rPr>
              <a:t>w</a:t>
            </a:r>
            <a:r>
              <a:rPr lang="en-US" sz="2486" i="0" dirty="0" smtClean="0">
                <a:solidFill>
                  <a:srgbClr val="000000"/>
                </a:solidFill>
              </a:rPr>
              <a:t>/ </a:t>
            </a:r>
            <a:r>
              <a:rPr lang="en-US" sz="2486" i="0" dirty="0" err="1" smtClean="0">
                <a:solidFill>
                  <a:srgbClr val="000000"/>
                </a:solidFill>
              </a:rPr>
              <a:t>n</a:t>
            </a:r>
            <a:r>
              <a:rPr lang="en-US" sz="2486" i="0" dirty="0" smtClean="0">
                <a:solidFill>
                  <a:srgbClr val="000000"/>
                </a:solidFill>
              </a:rPr>
              <a:t>=1,2,3</a:t>
            </a: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b="0" u="sng" dirty="0" smtClean="0">
                <a:solidFill>
                  <a:srgbClr val="000000"/>
                </a:solidFill>
              </a:rPr>
              <a:t>Just a test case!</a:t>
            </a:r>
            <a:endParaRPr lang="en-US" sz="2486" b="0" dirty="0" smtClean="0">
              <a:solidFill>
                <a:srgbClr val="000000"/>
              </a:solidFill>
            </a:endParaRP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b="0" i="0" dirty="0" smtClean="0">
                <a:solidFill>
                  <a:srgbClr val="000000"/>
                </a:solidFill>
              </a:rPr>
              <a:t>Analysis in progress to obtain “real” kink structure</a:t>
            </a:r>
            <a:endParaRPr lang="en-US" sz="2486" b="0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_neutr_kink_ta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34" y="1105200"/>
            <a:ext cx="5153886" cy="6302122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cs typeface="Geneva" charset="0"/>
              </a:rPr>
              <a:t>Preliminary example: NSTX scenarios with simultaneous </a:t>
            </a:r>
            <a:r>
              <a:rPr lang="en-US" sz="3200" dirty="0" err="1" smtClean="0">
                <a:latin typeface="Arial" charset="0"/>
                <a:cs typeface="Geneva" charset="0"/>
              </a:rPr>
              <a:t>TAEs</a:t>
            </a:r>
            <a:r>
              <a:rPr lang="en-US" sz="3200" dirty="0" smtClean="0">
                <a:latin typeface="Arial" charset="0"/>
                <a:cs typeface="Geneva" charset="0"/>
              </a:rPr>
              <a:t> and kink-like modes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645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E918C3-C428-3E46-BD75-6C649EFD62A2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54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447800"/>
            <a:ext cx="4724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normAutofit fontScale="92500" lnSpcReduction="20000"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75"/>
              </a:spcAft>
            </a:pPr>
            <a:r>
              <a:rPr lang="en-US" sz="2700" dirty="0" err="1" smtClean="0">
                <a:solidFill>
                  <a:srgbClr val="2D2DB9"/>
                </a:solidFill>
              </a:rPr>
              <a:t>TAEs</a:t>
            </a:r>
            <a:r>
              <a:rPr lang="en-US" sz="2700" dirty="0" smtClean="0">
                <a:solidFill>
                  <a:srgbClr val="2D2DB9"/>
                </a:solidFill>
              </a:rPr>
              <a:t> + kink-like: 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Anomalous diffusivity (AFID) up to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t</a:t>
            </a:r>
            <a:r>
              <a:rPr lang="en-US" sz="2700" b="0" i="0" dirty="0" smtClean="0">
                <a:solidFill>
                  <a:srgbClr val="2D2DB9"/>
                </a:solidFill>
              </a:rPr>
              <a:t>=320ms to match neutrons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Set AFID=0 after 320ms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Keep profiles fixed</a:t>
            </a: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Use previous p</a:t>
            </a:r>
            <a:r>
              <a:rPr lang="en-US" sz="2700" b="0" i="0" baseline="-25000" dirty="0" smtClean="0">
                <a:solidFill>
                  <a:srgbClr val="2D2DB9"/>
                </a:solidFill>
              </a:rPr>
              <a:t>1</a:t>
            </a:r>
            <a:r>
              <a:rPr lang="en-US" sz="2700" b="0" i="0" dirty="0" smtClean="0">
                <a:solidFill>
                  <a:srgbClr val="2D2DB9"/>
                </a:solidFill>
              </a:rPr>
              <a:t>(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E,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P</a:t>
            </a:r>
            <a:r>
              <a:rPr lang="en-US" sz="2800" baseline="-25000" dirty="0" smtClean="0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sz="2700" b="0" i="0" dirty="0" smtClean="0">
                <a:solidFill>
                  <a:srgbClr val="2D2DB9"/>
                </a:solidFill>
              </a:rPr>
              <a:t>) for </a:t>
            </a:r>
            <a:r>
              <a:rPr lang="en-US" sz="2700" b="0" i="0" dirty="0" err="1" smtClean="0">
                <a:solidFill>
                  <a:srgbClr val="2D2DB9"/>
                </a:solidFill>
              </a:rPr>
              <a:t>TAEs</a:t>
            </a:r>
            <a:endParaRPr lang="en-US" sz="2700" b="0" i="0" dirty="0" smtClean="0">
              <a:solidFill>
                <a:srgbClr val="2D2DB9"/>
              </a:solidFill>
            </a:endParaRPr>
          </a:p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Use p</a:t>
            </a:r>
            <a:r>
              <a:rPr lang="en-US" sz="2700" b="0" i="0" baseline="-25000" dirty="0" smtClean="0">
                <a:solidFill>
                  <a:srgbClr val="2D2DB9"/>
                </a:solidFill>
              </a:rPr>
              <a:t>2</a:t>
            </a:r>
            <a:r>
              <a:rPr lang="en-US" sz="2700" b="0" i="0" dirty="0" smtClean="0">
                <a:solidFill>
                  <a:srgbClr val="2D2DB9"/>
                </a:solidFill>
              </a:rPr>
              <a:t>(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E,</a:t>
            </a:r>
            <a:r>
              <a:rPr lang="en-US" sz="2700" b="0" i="0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D</a:t>
            </a:r>
            <a:r>
              <a:rPr lang="en-US" sz="2700" b="0" i="0" dirty="0" smtClean="0">
                <a:solidFill>
                  <a:srgbClr val="2D2DB9"/>
                </a:solidFill>
              </a:rPr>
              <a:t>P</a:t>
            </a:r>
            <a:r>
              <a:rPr lang="en-US" sz="2800" baseline="-25000" dirty="0" smtClean="0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sz="2700" b="0" i="0" dirty="0" smtClean="0">
                <a:solidFill>
                  <a:srgbClr val="2D2DB9"/>
                </a:solidFill>
              </a:rPr>
              <a:t>) for kink-like modes</a:t>
            </a: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i="0" dirty="0" smtClean="0">
                <a:solidFill>
                  <a:srgbClr val="000000"/>
                </a:solidFill>
              </a:rPr>
              <a:t>Crude model </a:t>
            </a:r>
            <a:r>
              <a:rPr lang="en-US" sz="2486" i="0" dirty="0" err="1" smtClean="0">
                <a:solidFill>
                  <a:srgbClr val="000000"/>
                </a:solidFill>
              </a:rPr>
              <a:t>w</a:t>
            </a:r>
            <a:r>
              <a:rPr lang="en-US" sz="2486" i="0" dirty="0" smtClean="0">
                <a:solidFill>
                  <a:srgbClr val="000000"/>
                </a:solidFill>
              </a:rPr>
              <a:t>/ </a:t>
            </a:r>
            <a:r>
              <a:rPr lang="en-US" sz="2486" i="0" dirty="0" err="1" smtClean="0">
                <a:solidFill>
                  <a:srgbClr val="000000"/>
                </a:solidFill>
              </a:rPr>
              <a:t>n</a:t>
            </a:r>
            <a:r>
              <a:rPr lang="en-US" sz="2486" i="0" dirty="0" smtClean="0">
                <a:solidFill>
                  <a:srgbClr val="000000"/>
                </a:solidFill>
              </a:rPr>
              <a:t>=1,2,3</a:t>
            </a: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b="0" u="sng" dirty="0" smtClean="0">
                <a:solidFill>
                  <a:srgbClr val="000000"/>
                </a:solidFill>
              </a:rPr>
              <a:t>Just a test case!</a:t>
            </a:r>
            <a:endParaRPr lang="en-US" sz="2486" b="0" dirty="0" smtClean="0">
              <a:solidFill>
                <a:srgbClr val="000000"/>
              </a:solidFill>
            </a:endParaRPr>
          </a:p>
          <a:p>
            <a:pPr lvl="1"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486" b="0" i="0" dirty="0" smtClean="0">
                <a:solidFill>
                  <a:srgbClr val="000000"/>
                </a:solidFill>
              </a:rPr>
              <a:t>Analysis in progress to obtain “real” kink structure</a:t>
            </a:r>
            <a:endParaRPr lang="en-US" sz="2486" b="0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cs typeface="Geneva" charset="0"/>
              </a:rPr>
              <a:t>Preliminary example: NSTX scenarios with simultaneous </a:t>
            </a:r>
            <a:r>
              <a:rPr lang="en-US" sz="3200" dirty="0" err="1" smtClean="0">
                <a:latin typeface="Arial" charset="0"/>
                <a:cs typeface="Geneva" charset="0"/>
              </a:rPr>
              <a:t>TAEs</a:t>
            </a:r>
            <a:r>
              <a:rPr lang="en-US" sz="3200" dirty="0" smtClean="0">
                <a:latin typeface="Arial" charset="0"/>
                <a:cs typeface="Geneva" charset="0"/>
              </a:rPr>
              <a:t> and kink-like modes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645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144000" y="7513638"/>
            <a:ext cx="838200" cy="17303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E918C3-C428-3E46-BD75-6C649EFD62A2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55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200" y="1095664"/>
            <a:ext cx="9982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normAutofit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825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Multi-mode case can account for (some type of) synergy between different modes</a:t>
            </a:r>
          </a:p>
        </p:txBody>
      </p:sp>
      <p:pic>
        <p:nvPicPr>
          <p:cNvPr id="8" name="Picture 7" descr="pDEDP_fig_TAEs_kin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379" y="2085975"/>
            <a:ext cx="6863021" cy="5305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4876800"/>
            <a:ext cx="1601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90"/>
                </a:solidFill>
              </a:rPr>
              <a:t>kink-like,</a:t>
            </a:r>
          </a:p>
          <a:p>
            <a:r>
              <a:rPr lang="en-US" sz="2400" b="0" dirty="0" smtClean="0">
                <a:solidFill>
                  <a:srgbClr val="000090"/>
                </a:solidFill>
              </a:rPr>
              <a:t>finite freq.</a:t>
            </a:r>
            <a:endParaRPr lang="en-US" sz="2400" b="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4953000"/>
            <a:ext cx="97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000090"/>
                </a:solidFill>
              </a:rPr>
              <a:t>TAEs</a:t>
            </a:r>
            <a:endParaRPr lang="en-US" sz="2400" b="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>
                <a:latin typeface="Arial" charset="0"/>
                <a:cs typeface="Geneva" charset="0"/>
              </a:rPr>
              <a:t>Can the model be used in</a:t>
            </a:r>
            <a:r>
              <a:rPr lang="en-US" sz="3200" dirty="0" smtClean="0">
                <a:latin typeface="Arial" charset="0"/>
                <a:cs typeface="Geneva" charset="0"/>
              </a:rPr>
              <a:t> </a:t>
            </a:r>
            <a:r>
              <a:rPr lang="en-US" altLang="ja-JP" sz="3200" i="1" dirty="0" smtClean="0">
                <a:latin typeface="Arial" charset="0"/>
                <a:cs typeface="Geneva" charset="0"/>
              </a:rPr>
              <a:t>predictive</a:t>
            </a:r>
            <a:r>
              <a:rPr lang="en-US" altLang="ja-JP" sz="3200" dirty="0" smtClean="0">
                <a:latin typeface="Arial" charset="0"/>
                <a:cs typeface="Geneva" charset="0"/>
              </a:rPr>
              <a:t> </a:t>
            </a:r>
            <a:r>
              <a:rPr lang="en-US" altLang="ja-JP" sz="3200" dirty="0">
                <a:latin typeface="Arial" charset="0"/>
                <a:cs typeface="Geneva" charset="0"/>
              </a:rPr>
              <a:t>mode?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10058400" cy="60960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3100" dirty="0">
                <a:latin typeface="Arial" charset="0"/>
                <a:cs typeface="Geneva" charset="0"/>
              </a:rPr>
              <a:t>As it is, the model is OK to analyze </a:t>
            </a:r>
            <a:r>
              <a:rPr lang="ja-JP" altLang="en-US" sz="3100" dirty="0">
                <a:latin typeface="Arial" charset="0"/>
                <a:cs typeface="Geneva" charset="0"/>
              </a:rPr>
              <a:t>‘</a:t>
            </a:r>
            <a:r>
              <a:rPr lang="en-US" altLang="ja-JP" sz="3100" dirty="0">
                <a:latin typeface="Arial" charset="0"/>
                <a:cs typeface="Geneva" charset="0"/>
              </a:rPr>
              <a:t>real</a:t>
            </a:r>
            <a:r>
              <a:rPr lang="ja-JP" altLang="en-US" sz="3100" dirty="0">
                <a:latin typeface="Arial" charset="0"/>
                <a:cs typeface="Geneva" charset="0"/>
              </a:rPr>
              <a:t>’</a:t>
            </a:r>
            <a:r>
              <a:rPr lang="en-US" altLang="ja-JP" sz="3100" dirty="0">
                <a:latin typeface="Arial" charset="0"/>
                <a:cs typeface="Geneva" charset="0"/>
              </a:rPr>
              <a:t> discharges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Geneva" charset="0"/>
              </a:rPr>
              <a:t>Need mode structure to calculate 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</a:rPr>
              <a:t>p(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E,</a:t>
            </a:r>
            <a:r>
              <a:rPr lang="en-US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D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</a:rPr>
              <a:t>P</a:t>
            </a:r>
            <a:r>
              <a:rPr lang="en-US" baseline="-25000" dirty="0" err="1">
                <a:solidFill>
                  <a:srgbClr val="2D2DB9"/>
                </a:solidFill>
                <a:latin typeface="Symbol" charset="0"/>
                <a:ea typeface="Geneva" charset="0"/>
                <a:cs typeface="Symbol" charset="0"/>
              </a:rPr>
              <a:t>z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), e.g. from NOVA-K and 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reflectometers</a:t>
            </a:r>
            <a:r>
              <a:rPr lang="ja-JP" altLang="en-US" dirty="0">
                <a:solidFill>
                  <a:srgbClr val="2D2DB9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 data + ORBIT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Need data (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Mirnovs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, neutrons, etc.) to infer </a:t>
            </a:r>
            <a:r>
              <a:rPr lang="en-US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A</a:t>
            </a:r>
            <a:r>
              <a:rPr lang="en-US" baseline="-25000" dirty="0" err="1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modes</a:t>
            </a:r>
            <a:r>
              <a:rPr lang="en-US" dirty="0">
                <a:solidFill>
                  <a:srgbClr val="2D2DB9"/>
                </a:solidFill>
                <a:latin typeface="Arial" charset="0"/>
                <a:ea typeface="Geneva" charset="0"/>
                <a:cs typeface="Symbol" charset="0"/>
              </a:rPr>
              <a:t>(t)</a:t>
            </a:r>
            <a:endParaRPr lang="en-US" sz="3100" dirty="0">
              <a:latin typeface="Arial" charset="0"/>
              <a:ea typeface="Geneva" charset="0"/>
            </a:endParaRPr>
          </a:p>
          <a:p>
            <a:pPr>
              <a:buClr>
                <a:srgbClr val="010000"/>
              </a:buClr>
            </a:pPr>
            <a:r>
              <a:rPr lang="en-US" sz="3100" dirty="0">
                <a:latin typeface="Arial" charset="0"/>
                <a:cs typeface="Geneva" charset="0"/>
              </a:rPr>
              <a:t>Two possibilities for </a:t>
            </a:r>
            <a:r>
              <a:rPr lang="ja-JP" altLang="en-US" sz="3100" dirty="0">
                <a:latin typeface="Arial" charset="0"/>
                <a:cs typeface="Geneva" charset="0"/>
              </a:rPr>
              <a:t>‘</a:t>
            </a:r>
            <a:r>
              <a:rPr lang="en-US" altLang="ja-JP" sz="3100" dirty="0">
                <a:latin typeface="Arial" charset="0"/>
                <a:cs typeface="Geneva" charset="0"/>
              </a:rPr>
              <a:t>predictive</a:t>
            </a:r>
            <a:r>
              <a:rPr lang="ja-JP" altLang="en-US" sz="3100" dirty="0">
                <a:latin typeface="Arial" charset="0"/>
                <a:cs typeface="Geneva" charset="0"/>
              </a:rPr>
              <a:t>’</a:t>
            </a:r>
            <a:r>
              <a:rPr lang="en-US" altLang="ja-JP" sz="3100" dirty="0">
                <a:latin typeface="Arial" charset="0"/>
                <a:cs typeface="Geneva" charset="0"/>
              </a:rPr>
              <a:t> runs:</a:t>
            </a:r>
          </a:p>
          <a:p>
            <a:pPr lvl="1"/>
            <a:r>
              <a:rPr lang="en-US" dirty="0">
                <a:latin typeface="Arial" charset="0"/>
                <a:ea typeface="Geneva" charset="0"/>
              </a:rPr>
              <a:t>Find reasonable guess for unstable modes (e.g. NOVA-K)</a:t>
            </a:r>
          </a:p>
          <a:p>
            <a:pPr lvl="1"/>
            <a:r>
              <a:rPr lang="en-US" dirty="0">
                <a:latin typeface="Arial" charset="0"/>
                <a:ea typeface="Geneva" charset="0"/>
              </a:rPr>
              <a:t>Explore different scenarios w/ scan of </a:t>
            </a:r>
            <a:r>
              <a:rPr lang="en-US" dirty="0" err="1">
                <a:latin typeface="Arial" charset="0"/>
                <a:ea typeface="Geneva" charset="0"/>
              </a:rPr>
              <a:t>A</a:t>
            </a:r>
            <a:r>
              <a:rPr lang="en-US" baseline="-25000" dirty="0" err="1">
                <a:latin typeface="Arial" charset="0"/>
                <a:ea typeface="Geneva" charset="0"/>
              </a:rPr>
              <a:t>modes</a:t>
            </a:r>
            <a:r>
              <a:rPr lang="en-US" dirty="0">
                <a:latin typeface="Arial" charset="0"/>
                <a:ea typeface="Geneva" charset="0"/>
              </a:rPr>
              <a:t>(t): weak *AE activity, bursts/avalanches, etc.</a:t>
            </a:r>
          </a:p>
          <a:p>
            <a:pPr lvl="1">
              <a:buClr>
                <a:srgbClr val="010000"/>
              </a:buClr>
              <a:buFontTx/>
              <a:buNone/>
            </a:pPr>
            <a:r>
              <a:rPr lang="en-US" i="1" dirty="0">
                <a:latin typeface="Arial" charset="0"/>
                <a:ea typeface="Geneva" charset="0"/>
              </a:rPr>
              <a:t>or:</a:t>
            </a:r>
          </a:p>
          <a:p>
            <a:pPr lvl="1"/>
            <a:r>
              <a:rPr lang="en-US" dirty="0">
                <a:latin typeface="Arial" charset="0"/>
                <a:ea typeface="Geneva" charset="0"/>
              </a:rPr>
              <a:t>Have an additional module to compute </a:t>
            </a:r>
            <a:r>
              <a:rPr lang="en-US" dirty="0" err="1">
                <a:latin typeface="Arial" charset="0"/>
                <a:ea typeface="Geneva" charset="0"/>
              </a:rPr>
              <a:t>A</a:t>
            </a:r>
            <a:r>
              <a:rPr lang="en-US" baseline="-25000" dirty="0" err="1">
                <a:latin typeface="Arial" charset="0"/>
                <a:ea typeface="Geneva" charset="0"/>
              </a:rPr>
              <a:t>modes</a:t>
            </a:r>
            <a:r>
              <a:rPr lang="en-US" dirty="0">
                <a:latin typeface="Arial" charset="0"/>
                <a:ea typeface="Geneva" charset="0"/>
              </a:rPr>
              <a:t>(t) self-</a:t>
            </a:r>
            <a:r>
              <a:rPr lang="en-US" dirty="0" smtClean="0">
                <a:latin typeface="Arial" charset="0"/>
                <a:ea typeface="Geneva" charset="0"/>
              </a:rPr>
              <a:t>consistently?</a:t>
            </a:r>
            <a:endParaRPr lang="en-US" dirty="0">
              <a:latin typeface="Arial" charset="0"/>
              <a:ea typeface="Geneva" charset="0"/>
            </a:endParaRPr>
          </a:p>
          <a:p>
            <a:pPr lvl="1"/>
            <a:r>
              <a:rPr lang="en-US" dirty="0">
                <a:latin typeface="Arial" charset="0"/>
                <a:ea typeface="Geneva" charset="0"/>
              </a:rPr>
              <a:t>Still requires mode structure, probably estimates for </a:t>
            </a:r>
            <a:r>
              <a:rPr lang="en-US" dirty="0" err="1">
                <a:latin typeface="Symbol" charset="0"/>
                <a:ea typeface="Geneva" charset="0"/>
                <a:cs typeface="Symbol" charset="0"/>
              </a:rPr>
              <a:t>g</a:t>
            </a:r>
            <a:r>
              <a:rPr lang="en-US" baseline="-25000" dirty="0" err="1">
                <a:latin typeface="Arial" charset="0"/>
                <a:ea typeface="Geneva" charset="0"/>
              </a:rPr>
              <a:t>drive</a:t>
            </a:r>
            <a:r>
              <a:rPr lang="en-US" dirty="0">
                <a:latin typeface="Arial" charset="0"/>
                <a:ea typeface="Geneva" charset="0"/>
              </a:rPr>
              <a:t>, </a:t>
            </a:r>
            <a:r>
              <a:rPr lang="en-US" dirty="0" err="1">
                <a:latin typeface="Symbol" charset="0"/>
                <a:ea typeface="Geneva" charset="0"/>
                <a:cs typeface="Symbol" charset="0"/>
              </a:rPr>
              <a:t>g</a:t>
            </a:r>
            <a:r>
              <a:rPr lang="en-US" baseline="-25000" dirty="0" err="1">
                <a:latin typeface="Arial" charset="0"/>
                <a:ea typeface="Geneva" charset="0"/>
              </a:rPr>
              <a:t>damp</a:t>
            </a:r>
            <a:endParaRPr lang="en-US" baseline="-25000" dirty="0">
              <a:latin typeface="Arial" charset="0"/>
              <a:ea typeface="Geneva" charset="0"/>
            </a:endParaRPr>
          </a:p>
          <a:p>
            <a:pPr lvl="1"/>
            <a:r>
              <a:rPr lang="en-US" dirty="0">
                <a:latin typeface="Arial" charset="0"/>
                <a:ea typeface="Geneva" charset="0"/>
              </a:rPr>
              <a:t>Let </a:t>
            </a:r>
            <a:r>
              <a:rPr lang="en-US" dirty="0" err="1">
                <a:latin typeface="Arial" charset="0"/>
                <a:ea typeface="Geneva" charset="0"/>
              </a:rPr>
              <a:t>A</a:t>
            </a:r>
            <a:r>
              <a:rPr lang="en-US" baseline="-25000" dirty="0" err="1">
                <a:latin typeface="Arial" charset="0"/>
                <a:ea typeface="Geneva" charset="0"/>
              </a:rPr>
              <a:t>modes</a:t>
            </a:r>
            <a:r>
              <a:rPr lang="en-US" dirty="0">
                <a:latin typeface="Arial" charset="0"/>
                <a:ea typeface="Geneva" charset="0"/>
              </a:rPr>
              <a:t>(t) evolve according to </a:t>
            </a:r>
            <a:r>
              <a:rPr lang="en-US" dirty="0" err="1">
                <a:latin typeface="Arial" charset="0"/>
                <a:ea typeface="Geneva" charset="0"/>
              </a:rPr>
              <a:t>F</a:t>
            </a:r>
            <a:r>
              <a:rPr lang="en-US" baseline="-25000" dirty="0" err="1">
                <a:latin typeface="Arial" charset="0"/>
                <a:ea typeface="Geneva" charset="0"/>
              </a:rPr>
              <a:t>nb</a:t>
            </a:r>
            <a:r>
              <a:rPr lang="en-US" dirty="0">
                <a:latin typeface="Arial" charset="0"/>
                <a:ea typeface="Geneva" charset="0"/>
              </a:rPr>
              <a:t> evolution – </a:t>
            </a:r>
            <a:r>
              <a:rPr lang="en-US" dirty="0" smtClean="0">
                <a:latin typeface="Arial" charset="0"/>
                <a:ea typeface="Geneva" charset="0"/>
              </a:rPr>
              <a:t>but how</a:t>
            </a:r>
            <a:r>
              <a:rPr lang="en-US" dirty="0">
                <a:latin typeface="Arial" charset="0"/>
                <a:ea typeface="Geneva" charset="0"/>
              </a:rPr>
              <a:t>?</a:t>
            </a:r>
          </a:p>
          <a:p>
            <a:pPr lvl="1"/>
            <a:r>
              <a:rPr lang="en-US" i="1" dirty="0">
                <a:latin typeface="Arial" charset="0"/>
                <a:ea typeface="Geneva" charset="0"/>
              </a:rPr>
              <a:t>Couple to other reduced models, e.g.</a:t>
            </a:r>
            <a:r>
              <a:rPr lang="en-US" i="1" dirty="0" smtClean="0">
                <a:latin typeface="Arial" charset="0"/>
                <a:ea typeface="Geneva" charset="0"/>
              </a:rPr>
              <a:t> Critical Gradient Model?</a:t>
            </a:r>
            <a:endParaRPr lang="en-US" i="1" dirty="0">
              <a:latin typeface="Arial" charset="0"/>
              <a:ea typeface="Geneva" charset="0"/>
            </a:endParaRPr>
          </a:p>
        </p:txBody>
      </p:sp>
      <p:sp>
        <p:nvSpPr>
          <p:cNvPr id="76803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AEBA490-2FC3-6C42-8058-187F7070CD9D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56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/>
                </a:solidFill>
                <a:latin typeface="Arial" charset="0"/>
                <a:cs typeface="Geneva" charset="0"/>
              </a:rPr>
              <a:t>Resonances introduce fundamental constraints on particle’</a:t>
            </a:r>
            <a:r>
              <a:rPr lang="en-US" altLang="ja-JP" sz="3200" dirty="0" smtClean="0">
                <a:solidFill>
                  <a:schemeClr val="accent6"/>
                </a:solidFill>
                <a:latin typeface="Arial" charset="0"/>
                <a:cs typeface="Geneva" charset="0"/>
              </a:rPr>
              <a:t>s trajectory in (</a:t>
            </a:r>
            <a:r>
              <a:rPr lang="en-US" altLang="ja-JP" sz="3200" dirty="0" err="1" smtClean="0">
                <a:solidFill>
                  <a:schemeClr val="accent6"/>
                </a:solidFill>
                <a:latin typeface="Arial" charset="0"/>
                <a:cs typeface="Geneva" charset="0"/>
              </a:rPr>
              <a:t>E,P</a:t>
            </a:r>
            <a:r>
              <a:rPr lang="en-US" altLang="ja-JP" sz="3200" baseline="-25000" dirty="0" err="1" smtClean="0">
                <a:solidFill>
                  <a:schemeClr val="accent6"/>
                </a:solidFill>
                <a:latin typeface="Symbol" charset="0"/>
                <a:cs typeface="Symbol" charset="0"/>
              </a:rPr>
              <a:t>z</a:t>
            </a:r>
            <a:r>
              <a:rPr lang="en-US" altLang="ja-JP" sz="3200" dirty="0" err="1" smtClean="0">
                <a:solidFill>
                  <a:schemeClr val="accent6"/>
                </a:solidFill>
                <a:latin typeface="Arial" charset="0"/>
                <a:cs typeface="Geneva" charset="0"/>
              </a:rPr>
              <a:t>,</a:t>
            </a:r>
            <a:r>
              <a:rPr lang="en-US" altLang="ja-JP" sz="3200" dirty="0" err="1" smtClean="0">
                <a:solidFill>
                  <a:schemeClr val="accent6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sz="3200" dirty="0" smtClean="0">
                <a:solidFill>
                  <a:schemeClr val="accent6"/>
                </a:solidFill>
                <a:latin typeface="Arial" charset="0"/>
                <a:cs typeface="Geneva" charset="0"/>
              </a:rPr>
              <a:t>)</a:t>
            </a:r>
            <a:endParaRPr lang="en-US" sz="3200" dirty="0">
              <a:solidFill>
                <a:schemeClr val="accent6"/>
              </a:solidFill>
              <a:latin typeface="Arial" charset="0"/>
              <a:cs typeface="Geneva" charset="0"/>
            </a:endParaRPr>
          </a:p>
        </p:txBody>
      </p:sp>
      <p:sp>
        <p:nvSpPr>
          <p:cNvPr id="1741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85229DE-A2C0-1A42-BEA8-91F695D3871C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6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7422" name="Rectangle 3"/>
          <p:cNvSpPr txBox="1">
            <a:spLocks noChangeArrowheads="1"/>
          </p:cNvSpPr>
          <p:nvPr/>
        </p:nvSpPr>
        <p:spPr bwMode="auto">
          <a:xfrm>
            <a:off x="0" y="1365250"/>
            <a:ext cx="100584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81000" indent="-3810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10000"/>
              </a:buClr>
            </a:pPr>
            <a:r>
              <a:rPr lang="en-US" sz="3000" b="0" i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 From </a:t>
            </a:r>
            <a:r>
              <a:rPr lang="en-US" sz="3000" b="0" i="0" dirty="0">
                <a:solidFill>
                  <a:schemeClr val="tx1"/>
                </a:solidFill>
                <a:latin typeface="Arial" charset="0"/>
                <a:cs typeface="Geneva" charset="0"/>
              </a:rPr>
              <a:t>Hamiltonian formulation – single </a:t>
            </a:r>
            <a:r>
              <a:rPr lang="en-US" sz="3000" b="0" i="0" dirty="0" smtClean="0">
                <a:solidFill>
                  <a:schemeClr val="tx1"/>
                </a:solidFill>
                <a:latin typeface="Arial" charset="0"/>
                <a:cs typeface="Geneva" charset="0"/>
              </a:rPr>
              <a:t>resonance:</a:t>
            </a:r>
          </a:p>
          <a:p>
            <a:pPr>
              <a:spcBef>
                <a:spcPct val="20000"/>
              </a:spcBef>
              <a:buClr>
                <a:srgbClr val="010000"/>
              </a:buClr>
            </a:pPr>
            <a:endParaRPr lang="en-US" sz="2400" b="0" i="0" dirty="0" smtClean="0">
              <a:solidFill>
                <a:schemeClr val="tx1"/>
              </a:solidFill>
              <a:latin typeface="Arial" charset="0"/>
              <a:cs typeface="Geneva" charset="0"/>
            </a:endParaRPr>
          </a:p>
          <a:p>
            <a:pPr>
              <a:spcBef>
                <a:spcPct val="20000"/>
              </a:spcBef>
              <a:buClr>
                <a:srgbClr val="010000"/>
              </a:buClr>
            </a:pPr>
            <a:endParaRPr lang="en-US" sz="2400" b="0" i="0" dirty="0" smtClean="0">
              <a:solidFill>
                <a:schemeClr val="tx1"/>
              </a:solidFill>
              <a:latin typeface="Arial" charset="0"/>
              <a:cs typeface="Geneva" charset="0"/>
            </a:endParaRPr>
          </a:p>
          <a:p>
            <a:pPr>
              <a:spcBef>
                <a:spcPct val="20000"/>
              </a:spcBef>
              <a:buClr>
                <a:srgbClr val="010000"/>
              </a:buClr>
            </a:pPr>
            <a:r>
              <a:rPr lang="en-US" sz="3100" b="0" i="0" dirty="0">
                <a:solidFill>
                  <a:schemeClr val="tx1"/>
                </a:solidFill>
                <a:latin typeface="Arial" charset="0"/>
                <a:cs typeface="Geneva" charset="0"/>
              </a:rPr>
              <a:t>	 </a:t>
            </a:r>
            <a:r>
              <a:rPr lang="en-US" sz="2200" b="0" dirty="0">
                <a:solidFill>
                  <a:schemeClr val="tx1"/>
                </a:solidFill>
                <a:latin typeface="Symbol" charset="0"/>
                <a:cs typeface="Symbol" charset="0"/>
              </a:rPr>
              <a:t>w</a:t>
            </a:r>
            <a:r>
              <a:rPr lang="en-US" sz="2200" b="0" dirty="0">
                <a:solidFill>
                  <a:schemeClr val="tx1"/>
                </a:solidFill>
                <a:latin typeface="Arial" charset="0"/>
                <a:cs typeface="Geneva" charset="0"/>
              </a:rPr>
              <a:t>=2</a:t>
            </a:r>
            <a:r>
              <a:rPr lang="en-US" sz="2200" b="0" dirty="0">
                <a:solidFill>
                  <a:schemeClr val="tx1"/>
                </a:solidFill>
                <a:latin typeface="Symbol" charset="0"/>
                <a:cs typeface="Symbol" charset="0"/>
              </a:rPr>
              <a:t>p</a:t>
            </a:r>
            <a:r>
              <a:rPr lang="en-US" sz="2200" b="0" dirty="0">
                <a:solidFill>
                  <a:schemeClr val="tx1"/>
                </a:solidFill>
                <a:latin typeface="Arial" charset="0"/>
                <a:cs typeface="Geneva" charset="0"/>
              </a:rPr>
              <a:t>f</a:t>
            </a:r>
            <a:r>
              <a:rPr lang="en-US" sz="2200" b="0" i="0" dirty="0">
                <a:solidFill>
                  <a:schemeClr val="tx1"/>
                </a:solidFill>
                <a:latin typeface="Arial" charset="0"/>
                <a:cs typeface="Geneva" charset="0"/>
              </a:rPr>
              <a:t>, mode frequency       </a:t>
            </a:r>
            <a:r>
              <a:rPr lang="en-US" sz="2200" b="0" dirty="0">
                <a:solidFill>
                  <a:schemeClr val="tx1"/>
                </a:solidFill>
                <a:latin typeface="Arial" charset="0"/>
                <a:cs typeface="Geneva" charset="0"/>
              </a:rPr>
              <a:t>n</a:t>
            </a:r>
            <a:r>
              <a:rPr lang="en-US" sz="2200" b="0" i="0" dirty="0">
                <a:solidFill>
                  <a:schemeClr val="tx1"/>
                </a:solidFill>
                <a:latin typeface="Arial" charset="0"/>
                <a:cs typeface="Geneva" charset="0"/>
              </a:rPr>
              <a:t>, toroidal mode number</a:t>
            </a:r>
          </a:p>
        </p:txBody>
      </p:sp>
      <p:grpSp>
        <p:nvGrpSpPr>
          <p:cNvPr id="17423" name="Group 15"/>
          <p:cNvGrpSpPr>
            <a:grpSpLocks/>
          </p:cNvGrpSpPr>
          <p:nvPr/>
        </p:nvGrpSpPr>
        <p:grpSpPr bwMode="auto">
          <a:xfrm>
            <a:off x="609600" y="2182812"/>
            <a:ext cx="8299450" cy="484188"/>
            <a:chOff x="609600" y="1726065"/>
            <a:chExt cx="7545645" cy="426135"/>
          </a:xfrm>
        </p:grpSpPr>
        <p:pic>
          <p:nvPicPr>
            <p:cNvPr id="17425" name="Picture 11" descr="omP_nE_cons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752600"/>
              <a:ext cx="3296700" cy="39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13" descr="dP_dE_n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845" y="1726065"/>
              <a:ext cx="2819400" cy="42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7" name="Right Arrow 14"/>
            <p:cNvSpPr>
              <a:spLocks noChangeArrowheads="1"/>
            </p:cNvSpPr>
            <p:nvPr/>
          </p:nvSpPr>
          <p:spPr bwMode="auto">
            <a:xfrm>
              <a:off x="4217535" y="1828800"/>
              <a:ext cx="838200" cy="228600"/>
            </a:xfrm>
            <a:prstGeom prst="rightArrow">
              <a:avLst>
                <a:gd name="adj1" fmla="val 50000"/>
                <a:gd name="adj2" fmla="val 49992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pic>
        <p:nvPicPr>
          <p:cNvPr id="17424" name="Picture 1" descr="DEDP_nome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41704"/>
            <a:ext cx="52223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6687615"/>
            <a:ext cx="10058400" cy="779985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pPr algn="ctr">
              <a:defRPr/>
            </a:pPr>
            <a:r>
              <a:rPr lang="en-US" sz="2200" b="0" dirty="0" smtClean="0">
                <a:solidFill>
                  <a:srgbClr val="2D2DB9"/>
                </a:solidFill>
                <a:latin typeface="+mn-lt"/>
                <a:ea typeface="Arial" charset="0"/>
                <a:cs typeface="Arial" charset="0"/>
              </a:rPr>
              <a:t>Multiple modes, resonances can lead</a:t>
            </a:r>
          </a:p>
          <a:p>
            <a:pPr algn="ctr">
              <a:defRPr/>
            </a:pPr>
            <a:r>
              <a:rPr lang="en-US" sz="2200" b="0" dirty="0" smtClean="0">
                <a:solidFill>
                  <a:srgbClr val="2D2DB9"/>
                </a:solidFill>
                <a:latin typeface="+mn-lt"/>
                <a:ea typeface="Arial" charset="0"/>
                <a:cs typeface="Arial" charset="0"/>
              </a:rPr>
              <a:t>to complicated (</a:t>
            </a:r>
            <a:r>
              <a:rPr lang="en-US" sz="2200" b="0" dirty="0" err="1" smtClean="0">
                <a:solidFill>
                  <a:srgbClr val="2D2DB9"/>
                </a:solidFill>
                <a:latin typeface="Symbol" charset="2"/>
                <a:ea typeface="Arial" charset="0"/>
                <a:cs typeface="Symbol" charset="2"/>
              </a:rPr>
              <a:t>D</a:t>
            </a:r>
            <a:r>
              <a:rPr lang="en-US" sz="2200" b="0" dirty="0" err="1" smtClean="0">
                <a:solidFill>
                  <a:srgbClr val="2D2DB9"/>
                </a:solidFill>
                <a:latin typeface="+mn-lt"/>
                <a:ea typeface="Arial" charset="0"/>
                <a:cs typeface="Arial" charset="0"/>
              </a:rPr>
              <a:t>E,</a:t>
            </a:r>
            <a:r>
              <a:rPr lang="en-US" sz="2200" b="0" dirty="0" err="1" smtClean="0">
                <a:solidFill>
                  <a:srgbClr val="2D2DB9"/>
                </a:solidFill>
                <a:latin typeface="Symbol" charset="2"/>
                <a:ea typeface="Arial" charset="0"/>
                <a:cs typeface="Symbol" charset="2"/>
              </a:rPr>
              <a:t>D</a:t>
            </a:r>
            <a:r>
              <a:rPr lang="en-US" sz="2200" b="0" dirty="0" err="1" smtClean="0">
                <a:solidFill>
                  <a:srgbClr val="2D2DB9"/>
                </a:solidFill>
                <a:latin typeface="+mn-lt"/>
                <a:ea typeface="Arial" charset="0"/>
                <a:cs typeface="Arial" charset="0"/>
              </a:rPr>
              <a:t>P</a:t>
            </a:r>
            <a:r>
              <a:rPr lang="en-US" sz="2200" b="0" baseline="-25000" dirty="0" err="1" smtClean="0">
                <a:solidFill>
                  <a:srgbClr val="2D2DB9"/>
                </a:solidFill>
                <a:latin typeface="Symbol" charset="2"/>
                <a:ea typeface="Arial" charset="0"/>
                <a:cs typeface="Symbol" charset="2"/>
              </a:rPr>
              <a:t>z</a:t>
            </a:r>
            <a:r>
              <a:rPr lang="en-US" sz="2200" b="0" dirty="0" smtClean="0">
                <a:solidFill>
                  <a:srgbClr val="2D2DB9"/>
                </a:solidFill>
                <a:latin typeface="+mn-lt"/>
                <a:ea typeface="Arial" charset="0"/>
                <a:cs typeface="Arial" charset="0"/>
              </a:rPr>
              <a:t>) distributions</a:t>
            </a:r>
            <a:endParaRPr lang="en-US" sz="2200" dirty="0">
              <a:solidFill>
                <a:srgbClr val="2D2DB9"/>
              </a:solidFill>
              <a:latin typeface="+mn-lt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/>
          <a:lstStyle/>
          <a:p>
            <a:r>
              <a:rPr lang="en-US" altLang="ja-JP" sz="3200" dirty="0" smtClean="0">
                <a:latin typeface="Arial" charset="0"/>
                <a:cs typeface="Geneva" charset="0"/>
              </a:rPr>
              <a:t>New </a:t>
            </a:r>
            <a:r>
              <a:rPr lang="ja-JP" altLang="en-US" sz="3200" dirty="0" smtClean="0">
                <a:latin typeface="Arial" charset="0"/>
                <a:cs typeface="Geneva" charset="0"/>
              </a:rPr>
              <a:t>‘</a:t>
            </a:r>
            <a:r>
              <a:rPr lang="en-US" altLang="ja-JP" sz="3200" dirty="0" smtClean="0">
                <a:latin typeface="Arial" charset="0"/>
                <a:cs typeface="Geneva" charset="0"/>
              </a:rPr>
              <a:t>kick </a:t>
            </a:r>
            <a:r>
              <a:rPr lang="en-US" altLang="ja-JP" sz="3200" dirty="0">
                <a:latin typeface="Arial" charset="0"/>
                <a:cs typeface="Geneva" charset="0"/>
              </a:rPr>
              <a:t>m</a:t>
            </a:r>
            <a:r>
              <a:rPr lang="en-US" altLang="ja-JP" sz="3200" dirty="0" smtClean="0">
                <a:latin typeface="Arial" charset="0"/>
                <a:cs typeface="Geneva" charset="0"/>
              </a:rPr>
              <a:t>odel</a:t>
            </a:r>
            <a:r>
              <a:rPr lang="ja-JP" altLang="en-US" sz="3200" dirty="0">
                <a:latin typeface="Arial" charset="0"/>
                <a:cs typeface="Geneva" charset="0"/>
              </a:rPr>
              <a:t>’</a:t>
            </a:r>
            <a:r>
              <a:rPr lang="en-US" altLang="ja-JP" sz="3200" dirty="0">
                <a:latin typeface="Arial" charset="0"/>
                <a:cs typeface="Geneva" charset="0"/>
              </a:rPr>
              <a:t> is based on a </a:t>
            </a:r>
            <a:r>
              <a:rPr lang="en-US" altLang="ja-JP" sz="3200" i="1" dirty="0">
                <a:latin typeface="Arial" charset="0"/>
                <a:cs typeface="Geneva" charset="0"/>
              </a:rPr>
              <a:t>probability distribution function</a:t>
            </a:r>
            <a:r>
              <a:rPr lang="en-US" altLang="ja-JP" sz="3200" dirty="0">
                <a:latin typeface="Arial" charset="0"/>
                <a:cs typeface="Geneva" charset="0"/>
              </a:rPr>
              <a:t> for particle transport</a:t>
            </a:r>
            <a:endParaRPr lang="en-US" sz="3200" dirty="0">
              <a:latin typeface="Arial" charset="0"/>
              <a:cs typeface="Geneva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1"/>
            <a:ext cx="9829800" cy="2438399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Clr>
                <a:srgbClr val="010000"/>
              </a:buClr>
              <a:buFontTx/>
              <a:buNone/>
            </a:pPr>
            <a:r>
              <a:rPr lang="en-US" sz="3027" dirty="0">
                <a:latin typeface="Arial" charset="0"/>
                <a:cs typeface="Geneva" charset="0"/>
              </a:rPr>
              <a:t>For each</a:t>
            </a:r>
            <a:r>
              <a:rPr lang="en-US" sz="3027" dirty="0" smtClean="0">
                <a:latin typeface="Arial" charset="0"/>
                <a:cs typeface="Geneva" charset="0"/>
              </a:rPr>
              <a:t> “orbit” </a:t>
            </a:r>
            <a:r>
              <a:rPr lang="en-US" sz="3027" dirty="0">
                <a:latin typeface="Arial" charset="0"/>
                <a:cs typeface="Geneva" charset="0"/>
              </a:rPr>
              <a:t>in (</a:t>
            </a:r>
            <a:r>
              <a:rPr lang="en-US" sz="3027" dirty="0" err="1">
                <a:latin typeface="Arial" charset="0"/>
                <a:cs typeface="Geneva" charset="0"/>
              </a:rPr>
              <a:t>E,P</a:t>
            </a:r>
            <a:r>
              <a:rPr lang="en-US" sz="3027" baseline="-25000" dirty="0" err="1">
                <a:latin typeface="Symbol" charset="0"/>
                <a:cs typeface="Symbol" charset="0"/>
              </a:rPr>
              <a:t>z</a:t>
            </a:r>
            <a:r>
              <a:rPr lang="en-US" sz="3027" dirty="0" err="1">
                <a:latin typeface="Arial" charset="0"/>
                <a:cs typeface="Geneva" charset="0"/>
              </a:rPr>
              <a:t>,</a:t>
            </a:r>
            <a:r>
              <a:rPr lang="en-US" sz="3027" dirty="0" err="1">
                <a:latin typeface="Symbol" charset="0"/>
                <a:cs typeface="Symbol" charset="0"/>
              </a:rPr>
              <a:t>m</a:t>
            </a:r>
            <a:r>
              <a:rPr lang="en-US" sz="3027" dirty="0">
                <a:latin typeface="Arial" charset="0"/>
                <a:cs typeface="Geneva" charset="0"/>
              </a:rPr>
              <a:t>),</a:t>
            </a:r>
            <a:r>
              <a:rPr lang="en-US" sz="3027" dirty="0" smtClean="0">
                <a:latin typeface="Arial" charset="0"/>
                <a:cs typeface="Geneva" charset="0"/>
              </a:rPr>
              <a:t> describe steps </a:t>
            </a:r>
            <a:r>
              <a:rPr lang="en-US" sz="3027" dirty="0">
                <a:latin typeface="Arial" charset="0"/>
                <a:cs typeface="Geneva" charset="0"/>
              </a:rPr>
              <a:t>in </a:t>
            </a:r>
            <a:r>
              <a:rPr lang="en-US" sz="3027" dirty="0" err="1">
                <a:latin typeface="Symbol" charset="0"/>
                <a:cs typeface="Symbol" charset="0"/>
              </a:rPr>
              <a:t>D</a:t>
            </a:r>
            <a:r>
              <a:rPr lang="en-US" sz="3027" dirty="0" err="1">
                <a:latin typeface="Arial" charset="0"/>
                <a:cs typeface="Geneva" charset="0"/>
              </a:rPr>
              <a:t>E</a:t>
            </a:r>
            <a:r>
              <a:rPr lang="en-US" sz="3027" dirty="0" err="1" smtClean="0">
                <a:latin typeface="Arial" charset="0"/>
                <a:cs typeface="Geneva" charset="0"/>
              </a:rPr>
              <a:t>,</a:t>
            </a:r>
            <a:r>
              <a:rPr lang="en-US" sz="3027" dirty="0" err="1" smtClean="0">
                <a:latin typeface="Symbol" charset="0"/>
                <a:cs typeface="Symbol" charset="0"/>
              </a:rPr>
              <a:t>D</a:t>
            </a:r>
            <a:r>
              <a:rPr lang="en-US" sz="3027" dirty="0" err="1" smtClean="0">
                <a:latin typeface="Arial" charset="0"/>
                <a:cs typeface="Geneva" charset="0"/>
              </a:rPr>
              <a:t>P</a:t>
            </a:r>
            <a:r>
              <a:rPr lang="en-US" sz="3027" baseline="-25000" dirty="0" err="1" smtClean="0">
                <a:latin typeface="Symbol" charset="0"/>
                <a:cs typeface="Symbol" charset="0"/>
              </a:rPr>
              <a:t>z</a:t>
            </a:r>
            <a:r>
              <a:rPr lang="en-US" sz="3027" dirty="0" smtClean="0">
                <a:latin typeface="Arial" charset="0"/>
                <a:cs typeface="Geneva" charset="0"/>
              </a:rPr>
              <a:t> by</a:t>
            </a:r>
            <a:endParaRPr lang="en-US" sz="3027" dirty="0">
              <a:latin typeface="Arial" charset="0"/>
              <a:cs typeface="Geneva" charset="0"/>
            </a:endParaRPr>
          </a:p>
          <a:p>
            <a:pPr marL="0" indent="0">
              <a:spcAft>
                <a:spcPts val="600"/>
              </a:spcAft>
              <a:buClr>
                <a:srgbClr val="010000"/>
              </a:buClr>
              <a:buFontTx/>
              <a:buNone/>
            </a:pPr>
            <a:endParaRPr lang="en-US" sz="3027" dirty="0">
              <a:latin typeface="Arial" charset="0"/>
              <a:cs typeface="Geneva" charset="0"/>
            </a:endParaRPr>
          </a:p>
          <a:p>
            <a:pPr marL="0" indent="0">
              <a:spcAft>
                <a:spcPts val="600"/>
              </a:spcAft>
              <a:buClr>
                <a:srgbClr val="010000"/>
              </a:buClr>
              <a:buFontTx/>
              <a:buNone/>
            </a:pPr>
            <a:r>
              <a:rPr lang="en-US" sz="3027" dirty="0" smtClean="0">
                <a:latin typeface="Arial" charset="0"/>
                <a:cs typeface="Geneva" charset="0"/>
              </a:rPr>
              <a:t>which can include </a:t>
            </a:r>
            <a:r>
              <a:rPr lang="en-US" sz="3027" dirty="0">
                <a:latin typeface="Arial" charset="0"/>
                <a:cs typeface="Geneva" charset="0"/>
              </a:rPr>
              <a:t>the effects of </a:t>
            </a:r>
            <a:r>
              <a:rPr lang="en-US" sz="3027" u="sng" dirty="0" smtClean="0">
                <a:latin typeface="Arial" charset="0"/>
                <a:cs typeface="Geneva" charset="0"/>
              </a:rPr>
              <a:t>multiple</a:t>
            </a:r>
            <a:r>
              <a:rPr lang="en-US" sz="3027" dirty="0" smtClean="0">
                <a:latin typeface="Arial" charset="0"/>
                <a:cs typeface="Geneva" charset="0"/>
              </a:rPr>
              <a:t> modes, resonances: </a:t>
            </a:r>
            <a:r>
              <a:rPr lang="en-US" sz="3100" b="1" i="1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correlated </a:t>
            </a:r>
            <a:r>
              <a:rPr lang="en-US" sz="3100" b="1" i="1" dirty="0">
                <a:solidFill>
                  <a:schemeClr val="accent2"/>
                </a:solidFill>
                <a:latin typeface="Arial" charset="0"/>
                <a:cs typeface="Geneva" charset="0"/>
              </a:rPr>
              <a:t>random </a:t>
            </a:r>
            <a:r>
              <a:rPr lang="en-US" sz="3100" b="1" i="1" dirty="0" smtClean="0">
                <a:solidFill>
                  <a:schemeClr val="accent2"/>
                </a:solidFill>
                <a:latin typeface="Arial" charset="0"/>
                <a:cs typeface="Geneva" charset="0"/>
              </a:rPr>
              <a:t>walk in E, </a:t>
            </a:r>
            <a:r>
              <a:rPr lang="en-US" sz="3100" b="1" i="1" dirty="0" err="1" smtClean="0">
                <a:solidFill>
                  <a:schemeClr val="accent2"/>
                </a:solidFill>
                <a:latin typeface="Arial" charset="0"/>
                <a:cs typeface="Geneva" charset="0"/>
              </a:rPr>
              <a:t>P</a:t>
            </a:r>
            <a:r>
              <a:rPr lang="en-US" sz="3100" b="1" i="1" baseline="-250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z</a:t>
            </a:r>
            <a:endParaRPr lang="en-US" sz="3100" b="1" i="1" baseline="-25000" dirty="0">
              <a:solidFill>
                <a:schemeClr val="accent2"/>
              </a:solidFill>
              <a:latin typeface="Symbol" charset="2"/>
              <a:cs typeface="Symbol" charset="2"/>
            </a:endParaRPr>
          </a:p>
        </p:txBody>
      </p:sp>
      <p:sp>
        <p:nvSpPr>
          <p:cNvPr id="1741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85229DE-A2C0-1A42-BEA8-91F695D3871C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7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7421" name="Picture 31" descr="pDED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12904"/>
            <a:ext cx="508875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ex_DE_DP_contours_fi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429000"/>
            <a:ext cx="7354624" cy="30559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34020" y="6553200"/>
            <a:ext cx="8262380" cy="84154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pPr algn="ctr">
              <a:defRPr/>
            </a:pPr>
            <a:r>
              <a:rPr lang="en-US" sz="2200" b="0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In practice, will use the full 5D matrix for </a:t>
            </a:r>
            <a:r>
              <a:rPr lang="en-US" sz="2400" b="0" dirty="0" err="1">
                <a:solidFill>
                  <a:srgbClr val="FF0000"/>
                </a:solidFill>
                <a:cs typeface="Arial" charset="0"/>
              </a:rPr>
              <a:t>p(</a:t>
            </a:r>
            <a:r>
              <a:rPr lang="en-US" sz="2400" b="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D</a:t>
            </a:r>
            <a:r>
              <a:rPr lang="en-US" sz="2400" b="0" dirty="0" err="1">
                <a:solidFill>
                  <a:srgbClr val="FF0000"/>
                </a:solidFill>
                <a:cs typeface="Arial" charset="0"/>
              </a:rPr>
              <a:t>E,</a:t>
            </a:r>
            <a:r>
              <a:rPr lang="en-US" sz="2400" b="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D</a:t>
            </a:r>
            <a:r>
              <a:rPr lang="en-US" sz="2400" b="0" dirty="0" err="1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sz="2400" b="0" baseline="-250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z</a:t>
            </a:r>
            <a:r>
              <a:rPr lang="en-US" sz="2400" b="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|</a:t>
            </a:r>
            <a:r>
              <a:rPr lang="en-US" sz="2400" b="0" dirty="0" err="1">
                <a:solidFill>
                  <a:srgbClr val="FF0000"/>
                </a:solidFill>
                <a:cs typeface="Symbol" charset="0"/>
              </a:rPr>
              <a:t>P</a:t>
            </a:r>
            <a:r>
              <a:rPr lang="en-US" sz="2400" b="0" baseline="-250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z</a:t>
            </a:r>
            <a:r>
              <a:rPr lang="en-US" sz="2400" b="0" dirty="0" err="1">
                <a:solidFill>
                  <a:srgbClr val="FF0000"/>
                </a:solidFill>
                <a:cs typeface="Symbol" charset="0"/>
              </a:rPr>
              <a:t>,E,</a:t>
            </a:r>
            <a:r>
              <a:rPr lang="en-US" sz="2400" b="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  <a:r>
              <a:rPr lang="en-US" sz="2400" b="0" dirty="0" smtClean="0">
                <a:solidFill>
                  <a:srgbClr val="FF0000"/>
                </a:solidFill>
                <a:cs typeface="Arial" charset="0"/>
              </a:rPr>
              <a:t>) plus a time-dependent “mode amplitude scaling factor”</a:t>
            </a:r>
            <a:r>
              <a:rPr lang="en-US" sz="2200" dirty="0" smtClean="0">
                <a:latin typeface="+mn-lt"/>
                <a:ea typeface="Arial" charset="0"/>
                <a:cs typeface="Arial" charset="0"/>
              </a:rPr>
              <a:t> </a:t>
            </a:r>
            <a:endParaRPr lang="en-US" sz="22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1905000" y="3581400"/>
            <a:ext cx="16369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3 TAE modes</a:t>
            </a:r>
          </a:p>
          <a:p>
            <a:pPr eaLnBrk="1" hangingPunct="1"/>
            <a:r>
              <a:rPr lang="en-US" dirty="0" smtClean="0"/>
              <a:t>(ORBIT modeling)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ja-JP" altLang="en-US" sz="2800" dirty="0">
                <a:latin typeface="Arial" charset="0"/>
                <a:cs typeface="Geneva" charset="0"/>
              </a:rPr>
              <a:t>‘</a:t>
            </a:r>
            <a:r>
              <a:rPr lang="en-US" altLang="ja-JP" sz="2800" dirty="0">
                <a:latin typeface="Arial" charset="0"/>
                <a:cs typeface="Geneva" charset="0"/>
              </a:rPr>
              <a:t>Transport probability</a:t>
            </a:r>
            <a:r>
              <a:rPr lang="ja-JP" altLang="en-US" sz="2800" dirty="0">
                <a:latin typeface="Arial" charset="0"/>
                <a:cs typeface="Geneva" charset="0"/>
              </a:rPr>
              <a:t>’</a:t>
            </a:r>
            <a:r>
              <a:rPr lang="en-US" altLang="ja-JP" sz="2800" dirty="0">
                <a:latin typeface="Arial" charset="0"/>
                <a:cs typeface="Geneva" charset="0"/>
              </a:rPr>
              <a:t> </a:t>
            </a:r>
            <a:r>
              <a:rPr lang="en-US" altLang="ja-JP" sz="2800" dirty="0">
                <a:solidFill>
                  <a:srgbClr val="2D2DB9"/>
                </a:solidFill>
                <a:latin typeface="Arial" charset="0"/>
                <a:cs typeface="Geneva" charset="0"/>
              </a:rPr>
              <a:t>p(</a:t>
            </a:r>
            <a:r>
              <a:rPr lang="en-US" altLang="ja-JP" sz="28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altLang="ja-JP" sz="2800" dirty="0" err="1">
                <a:solidFill>
                  <a:srgbClr val="2D2DB9"/>
                </a:solidFill>
                <a:latin typeface="Arial" charset="0"/>
                <a:cs typeface="Geneva" charset="0"/>
              </a:rPr>
              <a:t>E,</a:t>
            </a:r>
            <a:r>
              <a:rPr lang="en-US" altLang="ja-JP" sz="28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altLang="ja-JP" sz="2800" dirty="0" err="1">
                <a:solidFill>
                  <a:srgbClr val="2D2DB9"/>
                </a:solidFill>
                <a:latin typeface="Arial" charset="0"/>
                <a:cs typeface="Geneva" charset="0"/>
              </a:rPr>
              <a:t>P</a:t>
            </a:r>
            <a:r>
              <a:rPr lang="en-US" altLang="ja-JP" sz="280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altLang="ja-JP" sz="28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|</a:t>
            </a:r>
            <a:r>
              <a:rPr lang="en-US" altLang="ja-JP" sz="2800" dirty="0" err="1">
                <a:solidFill>
                  <a:srgbClr val="2D2DB9"/>
                </a:solidFill>
                <a:latin typeface="Arial" charset="0"/>
                <a:cs typeface="Symbol" charset="0"/>
              </a:rPr>
              <a:t>P</a:t>
            </a:r>
            <a:r>
              <a:rPr lang="en-US" altLang="ja-JP" sz="280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altLang="ja-JP" sz="2800" dirty="0" err="1">
                <a:solidFill>
                  <a:srgbClr val="2D2DB9"/>
                </a:solidFill>
                <a:latin typeface="Arial" charset="0"/>
                <a:cs typeface="Symbol" charset="0"/>
              </a:rPr>
              <a:t>,E,</a:t>
            </a:r>
            <a:r>
              <a:rPr lang="en-US" altLang="ja-JP" sz="28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sz="2800" dirty="0">
                <a:solidFill>
                  <a:srgbClr val="2D2DB9"/>
                </a:solidFill>
                <a:latin typeface="Arial" charset="0"/>
                <a:cs typeface="Geneva" charset="0"/>
              </a:rPr>
              <a:t>) can be computed through numerical codes (e.g. ORBIT) or theory</a:t>
            </a:r>
            <a:endParaRPr lang="en-US" sz="2800" dirty="0">
              <a:latin typeface="Arial" charset="0"/>
              <a:cs typeface="Geneva" charset="0"/>
            </a:endParaRPr>
          </a:p>
        </p:txBody>
      </p:sp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C7AACB4-C8A7-A347-879F-77CC246D8828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8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5603" name="TextBox 21"/>
          <p:cNvSpPr txBox="1">
            <a:spLocks noChangeArrowheads="1"/>
          </p:cNvSpPr>
          <p:nvPr/>
        </p:nvSpPr>
        <p:spPr bwMode="auto">
          <a:xfrm>
            <a:off x="3886200" y="1524000"/>
            <a:ext cx="5867400" cy="544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marL="317500" indent="-3175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24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Compute modes, e.g. through NOVA + measurements</a:t>
            </a:r>
          </a:p>
          <a:p>
            <a:pPr eaLnBrk="1" hangingPunct="1">
              <a:spcAft>
                <a:spcPts val="24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Run </a:t>
            </a:r>
            <a:r>
              <a:rPr lang="en-US" sz="2700" b="0" i="0" dirty="0">
                <a:solidFill>
                  <a:srgbClr val="2D2DB9"/>
                </a:solidFill>
              </a:rPr>
              <a:t>ORBIT with </a:t>
            </a:r>
            <a:r>
              <a:rPr lang="en-US" sz="2700" b="0" i="0" dirty="0" err="1">
                <a:solidFill>
                  <a:srgbClr val="2D2DB9"/>
                </a:solidFill>
              </a:rPr>
              <a:t>A</a:t>
            </a:r>
            <a:r>
              <a:rPr lang="en-US" sz="2700" b="0" i="0" baseline="-25000" dirty="0" err="1">
                <a:solidFill>
                  <a:srgbClr val="2D2DB9"/>
                </a:solidFill>
              </a:rPr>
              <a:t>mode</a:t>
            </a:r>
            <a:r>
              <a:rPr lang="en-US" sz="2700" b="0" i="0" dirty="0">
                <a:solidFill>
                  <a:srgbClr val="2D2DB9"/>
                </a:solidFill>
              </a:rPr>
              <a:t>=1, constant</a:t>
            </a:r>
            <a:endParaRPr lang="en-US" sz="2700" b="0" i="0" dirty="0" smtClean="0">
              <a:solidFill>
                <a:srgbClr val="2D2DB9"/>
              </a:solidFill>
            </a:endParaRPr>
          </a:p>
          <a:p>
            <a:pPr eaLnBrk="1" hangingPunct="1">
              <a:spcAft>
                <a:spcPts val="24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Track </a:t>
            </a:r>
            <a:r>
              <a:rPr lang="en-US" sz="2700" b="0" i="0" dirty="0">
                <a:solidFill>
                  <a:srgbClr val="2D2DB9"/>
                </a:solidFill>
              </a:rPr>
              <a:t>(</a:t>
            </a:r>
            <a:r>
              <a:rPr lang="en-US" sz="2700" b="0" i="0" dirty="0" err="1">
                <a:solidFill>
                  <a:srgbClr val="2D2DB9"/>
                </a:solidFill>
                <a:cs typeface="Symbol" charset="0"/>
              </a:rPr>
              <a:t>P</a:t>
            </a:r>
            <a:r>
              <a:rPr lang="en-US" sz="2700" b="0" i="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sz="2700" b="0" i="0" dirty="0" err="1">
                <a:solidFill>
                  <a:srgbClr val="2D2DB9"/>
                </a:solidFill>
                <a:cs typeface="Symbol" charset="0"/>
              </a:rPr>
              <a:t>,E,</a:t>
            </a:r>
            <a:r>
              <a:rPr lang="en-US" sz="2700" b="0" i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sz="2700" b="0" i="0" dirty="0">
                <a:solidFill>
                  <a:srgbClr val="2D2DB9"/>
                </a:solidFill>
              </a:rPr>
              <a:t>) in time for each particle, steps </a:t>
            </a:r>
            <a:r>
              <a:rPr lang="en-US" sz="2700" b="0" i="0" dirty="0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sz="2700" b="0" i="0" dirty="0">
                <a:solidFill>
                  <a:srgbClr val="2D2DB9"/>
                </a:solidFill>
              </a:rPr>
              <a:t>t</a:t>
            </a:r>
            <a:r>
              <a:rPr lang="en-US" sz="2700" b="0" i="0" baseline="-25000" dirty="0">
                <a:solidFill>
                  <a:srgbClr val="2D2DB9"/>
                </a:solidFill>
              </a:rPr>
              <a:t>sim</a:t>
            </a:r>
            <a:r>
              <a:rPr lang="en-US" sz="2700" b="0" i="0" dirty="0">
                <a:solidFill>
                  <a:srgbClr val="2D2DB9"/>
                </a:solidFill>
              </a:rPr>
              <a:t>~25-50</a:t>
            </a:r>
            <a:r>
              <a:rPr lang="en-US" sz="2700" b="0" i="0" dirty="0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sz="2700" b="0" i="0" dirty="0">
                <a:solidFill>
                  <a:srgbClr val="2D2DB9"/>
                </a:solidFill>
              </a:rPr>
              <a:t>s</a:t>
            </a:r>
          </a:p>
          <a:p>
            <a:pPr eaLnBrk="1" hangingPunct="1">
              <a:spcAft>
                <a:spcPts val="2475"/>
              </a:spcAft>
              <a:buFont typeface="Lucida Grande" charset="0"/>
              <a:buChar char="-"/>
            </a:pPr>
            <a:r>
              <a:rPr lang="en-US" sz="2700" b="0" i="0" dirty="0" smtClean="0">
                <a:solidFill>
                  <a:srgbClr val="2D2DB9"/>
                </a:solidFill>
              </a:rPr>
              <a:t>Compute steps </a:t>
            </a:r>
            <a:r>
              <a:rPr lang="en-US" sz="2700" b="0" i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sz="2700" b="0" i="0" dirty="0" err="1">
                <a:solidFill>
                  <a:srgbClr val="2D2DB9"/>
                </a:solidFill>
              </a:rPr>
              <a:t>E,</a:t>
            </a:r>
            <a:r>
              <a:rPr lang="en-US" sz="2700" b="0" i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sz="2700" b="0" i="0" dirty="0" err="1">
                <a:solidFill>
                  <a:srgbClr val="2D2DB9"/>
                </a:solidFill>
              </a:rPr>
              <a:t>P</a:t>
            </a:r>
            <a:r>
              <a:rPr lang="en-US" sz="2700" b="0" i="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sz="2700" b="0" i="0" dirty="0" err="1">
                <a:solidFill>
                  <a:srgbClr val="2D2DB9"/>
                </a:solidFill>
              </a:rPr>
              <a:t>,</a:t>
            </a:r>
            <a:r>
              <a:rPr lang="en-US" sz="2700" b="0" i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Dm</a:t>
            </a:r>
            <a:endParaRPr lang="en-US" sz="2700" b="0" i="0" dirty="0">
              <a:solidFill>
                <a:srgbClr val="2D2DB9"/>
              </a:solidFill>
              <a:latin typeface="Symbol" charset="0"/>
              <a:cs typeface="Symbol" charset="0"/>
            </a:endParaRPr>
          </a:p>
          <a:p>
            <a:pPr eaLnBrk="1" hangingPunct="1">
              <a:spcAft>
                <a:spcPts val="2475"/>
              </a:spcAft>
              <a:buFont typeface="Lucida Grande" charset="0"/>
              <a:buChar char="-"/>
            </a:pPr>
            <a:r>
              <a:rPr lang="en-US" sz="2700" b="0" i="0" dirty="0">
                <a:solidFill>
                  <a:srgbClr val="2D2DB9"/>
                </a:solidFill>
              </a:rPr>
              <a:t>Re-bin over (</a:t>
            </a:r>
            <a:r>
              <a:rPr lang="en-US" sz="2700" b="0" i="0" dirty="0" err="1">
                <a:solidFill>
                  <a:srgbClr val="2D2DB9"/>
                </a:solidFill>
                <a:cs typeface="Symbol" charset="0"/>
              </a:rPr>
              <a:t>P</a:t>
            </a:r>
            <a:r>
              <a:rPr lang="en-US" sz="2700" b="0" i="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sz="2700" b="0" i="0" dirty="0" err="1">
                <a:solidFill>
                  <a:srgbClr val="2D2DB9"/>
                </a:solidFill>
                <a:cs typeface="Symbol" charset="0"/>
              </a:rPr>
              <a:t>,E,</a:t>
            </a:r>
            <a:r>
              <a:rPr lang="en-US" sz="2700" b="0" i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sz="2700" b="0" i="0" dirty="0">
                <a:solidFill>
                  <a:srgbClr val="2D2DB9"/>
                </a:solidFill>
              </a:rPr>
              <a:t>) space</a:t>
            </a:r>
            <a:endParaRPr lang="en-US" sz="2700" b="0" i="0" dirty="0" smtClean="0">
              <a:solidFill>
                <a:srgbClr val="2D2DB9"/>
              </a:solidFill>
            </a:endParaRPr>
          </a:p>
          <a:p>
            <a:pPr eaLnBrk="1" hangingPunct="1">
              <a:spcAft>
                <a:spcPts val="2475"/>
              </a:spcAft>
              <a:buFont typeface="Lucida Grande" charset="0"/>
              <a:buChar char="&gt;"/>
            </a:pPr>
            <a:r>
              <a:rPr lang="en-US" sz="2700" b="0" dirty="0" smtClean="0">
                <a:solidFill>
                  <a:srgbClr val="2D2DB9"/>
                </a:solidFill>
              </a:rPr>
              <a:t>Obtain </a:t>
            </a:r>
            <a:r>
              <a:rPr lang="en-US" sz="2700" b="0" dirty="0" err="1">
                <a:solidFill>
                  <a:srgbClr val="2D2DB9"/>
                </a:solidFill>
              </a:rPr>
              <a:t>p(</a:t>
            </a:r>
            <a:r>
              <a:rPr lang="en-US" sz="2700" b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sz="2700" b="0" dirty="0" err="1">
                <a:solidFill>
                  <a:srgbClr val="2D2DB9"/>
                </a:solidFill>
              </a:rPr>
              <a:t>E,</a:t>
            </a:r>
            <a:r>
              <a:rPr lang="en-US" sz="2700" b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D</a:t>
            </a:r>
            <a:r>
              <a:rPr lang="en-US" sz="2700" b="0" dirty="0" err="1">
                <a:solidFill>
                  <a:srgbClr val="2D2DB9"/>
                </a:solidFill>
              </a:rPr>
              <a:t>P</a:t>
            </a:r>
            <a:r>
              <a:rPr lang="en-US" sz="2700" b="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sz="2700" b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|</a:t>
            </a:r>
            <a:r>
              <a:rPr lang="en-US" sz="2700" b="0" dirty="0" err="1">
                <a:solidFill>
                  <a:srgbClr val="2D2DB9"/>
                </a:solidFill>
                <a:cs typeface="Symbol" charset="0"/>
              </a:rPr>
              <a:t>P</a:t>
            </a:r>
            <a:r>
              <a:rPr lang="en-US" sz="2700" b="0" baseline="-2500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z</a:t>
            </a:r>
            <a:r>
              <a:rPr lang="en-US" sz="2700" b="0" dirty="0" err="1">
                <a:solidFill>
                  <a:srgbClr val="2D2DB9"/>
                </a:solidFill>
                <a:cs typeface="Symbol" charset="0"/>
              </a:rPr>
              <a:t>,E,</a:t>
            </a:r>
            <a:r>
              <a:rPr lang="en-US" sz="2700" b="0" dirty="0" err="1">
                <a:solidFill>
                  <a:srgbClr val="2D2DB9"/>
                </a:solidFill>
                <a:latin typeface="Symbol" charset="0"/>
                <a:cs typeface="Symbol" charset="0"/>
              </a:rPr>
              <a:t>m</a:t>
            </a:r>
            <a:r>
              <a:rPr lang="en-US" sz="2700" b="0" dirty="0">
                <a:solidFill>
                  <a:srgbClr val="2D2DB9"/>
                </a:solidFill>
              </a:rPr>
              <a:t>) for each </a:t>
            </a:r>
            <a:r>
              <a:rPr lang="en-US" sz="2700" b="0" dirty="0" smtClean="0">
                <a:solidFill>
                  <a:srgbClr val="2D2DB9"/>
                </a:solidFill>
              </a:rPr>
              <a:t>bin in phase space</a:t>
            </a:r>
            <a:endParaRPr lang="en-US" sz="2700" b="0" dirty="0">
              <a:solidFill>
                <a:srgbClr val="2D2DB9"/>
              </a:solidFill>
            </a:endParaRPr>
          </a:p>
        </p:txBody>
      </p:sp>
      <p:pic>
        <p:nvPicPr>
          <p:cNvPr id="25604" name="Picture 6" descr="fig1_titl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4138" y="1422400"/>
            <a:ext cx="3354387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rn_amode_table_n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45354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63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charset="0"/>
                <a:cs typeface="Geneva" charset="0"/>
              </a:rPr>
              <a:t>Scaling factor </a:t>
            </a:r>
            <a:r>
              <a:rPr lang="en-US" sz="2800" i="1" dirty="0" err="1">
                <a:latin typeface="Arial" charset="0"/>
                <a:cs typeface="Geneva" charset="0"/>
              </a:rPr>
              <a:t>A</a:t>
            </a:r>
            <a:r>
              <a:rPr lang="en-US" sz="2800" i="1" baseline="-25000" dirty="0" err="1">
                <a:latin typeface="Arial" charset="0"/>
                <a:cs typeface="Geneva" charset="0"/>
              </a:rPr>
              <a:t>mode</a:t>
            </a:r>
            <a:r>
              <a:rPr lang="en-US" sz="2800" i="1" dirty="0" err="1">
                <a:latin typeface="Arial" charset="0"/>
                <a:cs typeface="Geneva" charset="0"/>
              </a:rPr>
              <a:t>(t</a:t>
            </a:r>
            <a:r>
              <a:rPr lang="en-US" sz="2800" i="1" dirty="0">
                <a:latin typeface="Arial" charset="0"/>
                <a:cs typeface="Geneva" charset="0"/>
              </a:rPr>
              <a:t>)</a:t>
            </a:r>
            <a:r>
              <a:rPr lang="en-US" sz="2800" dirty="0">
                <a:latin typeface="Arial" charset="0"/>
                <a:cs typeface="Geneva" charset="0"/>
              </a:rPr>
              <a:t> is obtained from measurements,</a:t>
            </a:r>
            <a:r>
              <a:rPr lang="en-US" sz="2800" dirty="0" smtClean="0">
                <a:latin typeface="Arial" charset="0"/>
                <a:cs typeface="Geneva" charset="0"/>
              </a:rPr>
              <a:t> or from other </a:t>
            </a:r>
            <a:r>
              <a:rPr lang="en-US" sz="2800" i="1" dirty="0" smtClean="0">
                <a:latin typeface="Arial" charset="0"/>
                <a:cs typeface="Geneva" charset="0"/>
              </a:rPr>
              <a:t>observables</a:t>
            </a:r>
            <a:r>
              <a:rPr lang="en-US" sz="2800" dirty="0" smtClean="0">
                <a:latin typeface="Arial" charset="0"/>
                <a:cs typeface="Geneva" charset="0"/>
              </a:rPr>
              <a:t> </a:t>
            </a:r>
            <a:r>
              <a:rPr lang="en-US" sz="2800" dirty="0">
                <a:latin typeface="Arial" charset="0"/>
                <a:cs typeface="Geneva" charset="0"/>
              </a:rPr>
              <a:t>such as neutron rate + modeling</a:t>
            </a:r>
            <a:endParaRPr lang="en-US" dirty="0">
              <a:latin typeface="Arial" charset="0"/>
              <a:cs typeface="Geneva" charset="0"/>
            </a:endParaRPr>
          </a:p>
        </p:txBody>
      </p:sp>
      <p:sp>
        <p:nvSpPr>
          <p:cNvPr id="2969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6C8F8BF-C0C4-1744-A1D5-C56EF4B08D76}" type="slidenum">
              <a:rPr lang="en-US" sz="1000" i="0">
                <a:solidFill>
                  <a:schemeClr val="accent2"/>
                </a:solidFill>
                <a:latin typeface="Arial" charset="0"/>
              </a:rPr>
              <a:pPr/>
              <a:t>9</a:t>
            </a:fld>
            <a:endParaRPr lang="en-US" sz="10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9700" name="TextBox 21"/>
          <p:cNvSpPr txBox="1">
            <a:spLocks noChangeArrowheads="1"/>
          </p:cNvSpPr>
          <p:nvPr/>
        </p:nvSpPr>
        <p:spPr bwMode="auto">
          <a:xfrm>
            <a:off x="4724400" y="2667000"/>
            <a:ext cx="51657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257175" indent="-257175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12763" indent="-168275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  <a:buFont typeface="Lucida Grande" charset="0"/>
              <a:buChar char="-"/>
            </a:pPr>
            <a:r>
              <a:rPr lang="en-US" sz="2700" i="0" dirty="0">
                <a:solidFill>
                  <a:srgbClr val="2D2DB9"/>
                </a:solidFill>
              </a:rPr>
              <a:t>Example: use measured neutron rate</a:t>
            </a:r>
          </a:p>
          <a:p>
            <a:pPr lvl="1" eaLnBrk="1" hangingPunct="1">
              <a:spcAft>
                <a:spcPts val="600"/>
              </a:spcAft>
              <a:buFont typeface="Lucida Grande" charset="0"/>
              <a:buChar char="-"/>
            </a:pPr>
            <a:r>
              <a:rPr lang="en-US" sz="2000" b="0" i="0" dirty="0">
                <a:solidFill>
                  <a:schemeClr val="tx1"/>
                </a:solidFill>
              </a:rPr>
              <a:t>Compute ideal modes through NOVA</a:t>
            </a:r>
          </a:p>
          <a:p>
            <a:pPr lvl="1" eaLnBrk="1" hangingPunct="1">
              <a:spcAft>
                <a:spcPts val="600"/>
              </a:spcAft>
              <a:buFont typeface="Lucida Grande" charset="0"/>
              <a:buChar char="-"/>
            </a:pPr>
            <a:r>
              <a:rPr lang="en-US" sz="2000" b="0" i="0" dirty="0">
                <a:solidFill>
                  <a:schemeClr val="tx1"/>
                </a:solidFill>
              </a:rPr>
              <a:t>Rescale relative amplitudes from NOVA according to</a:t>
            </a:r>
            <a:r>
              <a:rPr lang="en-US" sz="2000" b="0" i="0" dirty="0" smtClean="0">
                <a:solidFill>
                  <a:schemeClr val="tx1"/>
                </a:solidFill>
              </a:rPr>
              <a:t> </a:t>
            </a:r>
            <a:r>
              <a:rPr lang="en-US" sz="2000" b="0" i="0" dirty="0" err="1" smtClean="0">
                <a:solidFill>
                  <a:schemeClr val="tx1"/>
                </a:solidFill>
              </a:rPr>
              <a:t>reflectometers</a:t>
            </a:r>
            <a:endParaRPr lang="en-US" sz="2000" b="0" i="0" dirty="0" smtClean="0">
              <a:solidFill>
                <a:schemeClr val="tx1"/>
              </a:solidFill>
            </a:endParaRPr>
          </a:p>
          <a:p>
            <a:pPr lvl="1" eaLnBrk="1" hangingPunct="1">
              <a:spcAft>
                <a:spcPts val="600"/>
              </a:spcAft>
              <a:buFont typeface="Lucida Grande" charset="0"/>
              <a:buChar char="-"/>
            </a:pPr>
            <a:r>
              <a:rPr lang="en-US" sz="2000" b="0" i="0" dirty="0">
                <a:solidFill>
                  <a:schemeClr val="tx1"/>
                </a:solidFill>
              </a:rPr>
              <a:t>Rescale total amplitude based on computed neutron drop from ORBIT</a:t>
            </a:r>
          </a:p>
          <a:p>
            <a:pPr lvl="1" eaLnBrk="1" hangingPunct="1">
              <a:spcAft>
                <a:spcPts val="600"/>
              </a:spcAft>
              <a:buFont typeface="Lucida Grande" charset="0"/>
              <a:buChar char="-"/>
            </a:pPr>
            <a:r>
              <a:rPr lang="en-US" sz="2000" b="0" i="0" dirty="0">
                <a:solidFill>
                  <a:schemeClr val="tx1"/>
                </a:solidFill>
              </a:rPr>
              <a:t>Scan mode amplitude </a:t>
            </a:r>
            <a:r>
              <a:rPr lang="en-US" sz="2000" b="0" i="0" dirty="0" err="1">
                <a:solidFill>
                  <a:schemeClr val="tx1"/>
                </a:solidFill>
              </a:rPr>
              <a:t>w.r.t</a:t>
            </a:r>
            <a:r>
              <a:rPr lang="en-US" sz="2000" b="0" i="0" dirty="0">
                <a:solidFill>
                  <a:schemeClr val="tx1"/>
                </a:solidFill>
              </a:rPr>
              <a:t>. experimental one, </a:t>
            </a:r>
            <a:r>
              <a:rPr lang="en-US" sz="2000" b="0" dirty="0" err="1">
                <a:solidFill>
                  <a:schemeClr val="tx1"/>
                </a:solidFill>
              </a:rPr>
              <a:t>A</a:t>
            </a:r>
            <a:r>
              <a:rPr lang="en-US" sz="2000" b="0" baseline="-25000" dirty="0" err="1">
                <a:solidFill>
                  <a:schemeClr val="tx1"/>
                </a:solidFill>
              </a:rPr>
              <a:t>mode</a:t>
            </a:r>
            <a:r>
              <a:rPr lang="en-US" sz="2000" b="0" dirty="0">
                <a:solidFill>
                  <a:schemeClr val="tx1"/>
                </a:solidFill>
              </a:rPr>
              <a:t>=1</a:t>
            </a:r>
            <a:r>
              <a:rPr lang="en-US" sz="2000" b="0" i="0" dirty="0">
                <a:solidFill>
                  <a:schemeClr val="tx1"/>
                </a:solidFill>
              </a:rPr>
              <a:t>: get table</a:t>
            </a:r>
          </a:p>
          <a:p>
            <a:pPr lvl="1" eaLnBrk="1" hangingPunct="1">
              <a:spcAft>
                <a:spcPts val="600"/>
              </a:spcAft>
              <a:buFont typeface="Lucida Grande" charset="0"/>
              <a:buChar char="-"/>
            </a:pPr>
            <a:r>
              <a:rPr lang="en-US" sz="2000" b="0" i="0" dirty="0">
                <a:solidFill>
                  <a:schemeClr val="tx1"/>
                </a:solidFill>
              </a:rPr>
              <a:t>Build </a:t>
            </a:r>
            <a:r>
              <a:rPr lang="en-US" sz="2000" b="0" dirty="0" err="1">
                <a:solidFill>
                  <a:schemeClr val="tx1"/>
                </a:solidFill>
              </a:rPr>
              <a:t>A</a:t>
            </a:r>
            <a:r>
              <a:rPr lang="en-US" sz="2000" b="0" baseline="-25000" dirty="0" err="1">
                <a:solidFill>
                  <a:schemeClr val="tx1"/>
                </a:solidFill>
              </a:rPr>
              <a:t>mode</a:t>
            </a:r>
            <a:r>
              <a:rPr lang="en-US" sz="2000" b="0" dirty="0" err="1">
                <a:solidFill>
                  <a:schemeClr val="tx1"/>
                </a:solidFill>
              </a:rPr>
              <a:t>(t</a:t>
            </a:r>
            <a:r>
              <a:rPr lang="en-US" sz="2000" b="0" dirty="0">
                <a:solidFill>
                  <a:schemeClr val="tx1"/>
                </a:solidFill>
              </a:rPr>
              <a:t>)</a:t>
            </a:r>
            <a:r>
              <a:rPr lang="en-US" sz="2000" b="0" i="0" dirty="0">
                <a:solidFill>
                  <a:schemeClr val="tx1"/>
                </a:solidFill>
              </a:rPr>
              <a:t> from neutrons vs. time, table look-up</a:t>
            </a:r>
          </a:p>
        </p:txBody>
      </p:sp>
      <p:sp>
        <p:nvSpPr>
          <p:cNvPr id="29701" name="TextBox 21"/>
          <p:cNvSpPr txBox="1">
            <a:spLocks noChangeArrowheads="1"/>
          </p:cNvSpPr>
          <p:nvPr/>
        </p:nvSpPr>
        <p:spPr bwMode="auto">
          <a:xfrm>
            <a:off x="0" y="1066800"/>
            <a:ext cx="99060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marL="257175" indent="-257175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Lucida Grande" charset="0"/>
              <a:buChar char="-"/>
            </a:pPr>
            <a:r>
              <a:rPr lang="en-US" sz="2700" b="0" i="0" dirty="0">
                <a:solidFill>
                  <a:srgbClr val="2D2DB9"/>
                </a:solidFill>
              </a:rPr>
              <a:t>Best option: use experimental data (e.g. </a:t>
            </a:r>
            <a:r>
              <a:rPr lang="en-US" sz="2700" b="0" i="0" dirty="0" err="1">
                <a:solidFill>
                  <a:srgbClr val="2D2DB9"/>
                </a:solidFill>
              </a:rPr>
              <a:t>reflectometers</a:t>
            </a:r>
            <a:r>
              <a:rPr lang="en-US" sz="2700" b="0" i="0" dirty="0">
                <a:solidFill>
                  <a:srgbClr val="2D2DB9"/>
                </a:solidFill>
              </a:rPr>
              <a:t>, ECE)</a:t>
            </a:r>
          </a:p>
          <a:p>
            <a:pPr eaLnBrk="1" hangingPunct="1">
              <a:spcAft>
                <a:spcPts val="600"/>
              </a:spcAft>
              <a:buFont typeface="Lucida Grande" charset="0"/>
              <a:buChar char="-"/>
            </a:pPr>
            <a:r>
              <a:rPr lang="en-US" sz="2700" b="0" i="0" dirty="0">
                <a:solidFill>
                  <a:srgbClr val="2D2DB9"/>
                </a:solidFill>
              </a:rPr>
              <a:t>If </a:t>
            </a:r>
            <a:r>
              <a:rPr lang="en-US" sz="2700" b="0" i="0" dirty="0" smtClean="0">
                <a:solidFill>
                  <a:srgbClr val="2D2DB9"/>
                </a:solidFill>
              </a:rPr>
              <a:t>no mode data directly available, </a:t>
            </a:r>
            <a:r>
              <a:rPr lang="en-US" sz="2700" b="0" dirty="0" err="1">
                <a:solidFill>
                  <a:srgbClr val="2D2DB9"/>
                </a:solidFill>
              </a:rPr>
              <a:t>A</a:t>
            </a:r>
            <a:r>
              <a:rPr lang="en-US" sz="2700" b="0" baseline="-25000" dirty="0" err="1">
                <a:solidFill>
                  <a:srgbClr val="2D2DB9"/>
                </a:solidFill>
              </a:rPr>
              <a:t>mode</a:t>
            </a:r>
            <a:r>
              <a:rPr lang="en-US" sz="2700" b="0" i="0" dirty="0">
                <a:solidFill>
                  <a:srgbClr val="2D2DB9"/>
                </a:solidFill>
              </a:rPr>
              <a:t> can be estimated based on other measured quantities</a:t>
            </a:r>
          </a:p>
        </p:txBody>
      </p:sp>
      <p:sp>
        <p:nvSpPr>
          <p:cNvPr id="29702" name="Left Arrow 9"/>
          <p:cNvSpPr>
            <a:spLocks noChangeArrowheads="1"/>
          </p:cNvSpPr>
          <p:nvPr/>
        </p:nvSpPr>
        <p:spPr bwMode="auto">
          <a:xfrm>
            <a:off x="4495800" y="6172200"/>
            <a:ext cx="533400" cy="457200"/>
          </a:xfrm>
          <a:prstGeom prst="leftArrow">
            <a:avLst>
              <a:gd name="adj1" fmla="val 50000"/>
              <a:gd name="adj2" fmla="val 49999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200"/>
          </a:p>
        </p:txBody>
      </p:sp>
      <p:cxnSp>
        <p:nvCxnSpPr>
          <p:cNvPr id="13" name="Straight Arrow Connector 12"/>
          <p:cNvCxnSpPr>
            <a:stCxn id="29705" idx="2"/>
          </p:cNvCxnSpPr>
          <p:nvPr/>
        </p:nvCxnSpPr>
        <p:spPr bwMode="auto">
          <a:xfrm rot="16200000" flipH="1">
            <a:off x="2111375" y="4168775"/>
            <a:ext cx="346075" cy="1069975"/>
          </a:xfrm>
          <a:prstGeom prst="straightConnector1">
            <a:avLst/>
          </a:prstGeom>
          <a:noFill/>
          <a:ln w="158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704" name="Straight Arrow Connector 13"/>
          <p:cNvCxnSpPr>
            <a:cxnSpLocks noChangeShapeType="1"/>
          </p:cNvCxnSpPr>
          <p:nvPr/>
        </p:nvCxnSpPr>
        <p:spPr bwMode="auto">
          <a:xfrm flipH="1" flipV="1">
            <a:off x="2667000" y="5410200"/>
            <a:ext cx="609600" cy="7620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1066800" y="4038600"/>
            <a:ext cx="1365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ORBIT,</a:t>
            </a:r>
          </a:p>
          <a:p>
            <a:pPr eaLnBrk="1" hangingPunct="1"/>
            <a:r>
              <a:rPr lang="en-US" dirty="0"/>
              <a:t>constant </a:t>
            </a:r>
            <a:r>
              <a:rPr lang="en-US" dirty="0" err="1"/>
              <a:t>A</a:t>
            </a:r>
            <a:r>
              <a:rPr lang="en-US" baseline="-25000" dirty="0" err="1"/>
              <a:t>mode</a:t>
            </a:r>
            <a:endParaRPr lang="en-US" baseline="-25000" dirty="0"/>
          </a:p>
        </p:txBody>
      </p:sp>
      <p:sp>
        <p:nvSpPr>
          <p:cNvPr id="29706" name="TextBox 16"/>
          <p:cNvSpPr txBox="1">
            <a:spLocks noChangeArrowheads="1"/>
          </p:cNvSpPr>
          <p:nvPr/>
        </p:nvSpPr>
        <p:spPr bwMode="auto">
          <a:xfrm>
            <a:off x="2819400" y="6172200"/>
            <a:ext cx="12303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interpolation</a:t>
            </a:r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14400" y="2895600"/>
            <a:ext cx="21256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</a:rPr>
              <a:t>NSTX #139048, t~270ms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87109</TotalTime>
  <Words>4281</Words>
  <Application>Microsoft Macintosh PowerPoint</Application>
  <PresentationFormat>Custom</PresentationFormat>
  <Paragraphs>680</Paragraphs>
  <Slides>56</Slides>
  <Notes>56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Blank Presentation</vt:lpstr>
      <vt:lpstr>Slide 1</vt:lpstr>
      <vt:lpstr>New model introduces selectivity in phase space, generalizes ad-hoc (diffusive) models in TRANSP</vt:lpstr>
      <vt:lpstr>Outline</vt:lpstr>
      <vt:lpstr>Outline</vt:lpstr>
      <vt:lpstr>‘Constants of motion’ are the natural variables to describe resonant wave-particle interaction</vt:lpstr>
      <vt:lpstr>Resonances introduce fundamental constraints on particle’s trajectory in (E,Pz,m)</vt:lpstr>
      <vt:lpstr>New ‘kick model’ is based on a probability distribution function for particle transport</vt:lpstr>
      <vt:lpstr>‘Transport probability’ p(DE,DPz|Pz,E,m) can be computed through numerical codes (e.g. ORBIT) or theory</vt:lpstr>
      <vt:lpstr>Scaling factor Amode(t) is obtained from measurements, or from other observables such as neutron rate + modeling</vt:lpstr>
      <vt:lpstr>Scheme to advance fast ion variables according to transport probability in NUBEAM module of TRANSP</vt:lpstr>
      <vt:lpstr>Scheme to advance fast ion variables according to transport probability in NUBEAM module of TRANSP</vt:lpstr>
      <vt:lpstr>Outline</vt:lpstr>
      <vt:lpstr>Experimental scenario for initial verification: NSTX H-mode plasma with bursts of TAE activity</vt:lpstr>
      <vt:lpstr>Evolve Fnb from NUBEAM assuming fixed background, compare with ORBIT</vt:lpstr>
      <vt:lpstr>Change in orbit type observed for some particles: fast ions are kicked around in phase space by TAEs</vt:lpstr>
      <vt:lpstr>Good agreement with ORBIT is preserved when evolving Fnb over 5 ms, typical macro-step of NUBEAM</vt:lpstr>
      <vt:lpstr>Fnb after 5ms shows fast ion redistribution, only modest losses; NB driven “current” also affected.</vt:lpstr>
      <vt:lpstr>Outline</vt:lpstr>
      <vt:lpstr>Next step: use stand-alone NUBEAM and IDL scripts to simulate Fnb evolution for &gt;&gt;5 ms</vt:lpstr>
      <vt:lpstr>Reduced model reproduces neutron evolution for nominal Amode(t) from neutrons, Mirnovs</vt:lpstr>
      <vt:lpstr>Reduced model + NUBEAM reproduces fast ion redistribution; NB-driven current strongly affected, too</vt:lpstr>
      <vt:lpstr>Clear resonance patterns seen on Fnb modified through kick model – not seen in “standard” TRANSP</vt:lpstr>
      <vt:lpstr>The model has been recently improved to account for multiple “classes” of modes in same discharge</vt:lpstr>
      <vt:lpstr>Preliminary example: NSTX scenarios with simultaneous TAEs and kink-like modes</vt:lpstr>
      <vt:lpstr>Outline</vt:lpstr>
      <vt:lpstr>Summary</vt:lpstr>
      <vt:lpstr>Backup</vt:lpstr>
      <vt:lpstr>Four models are presently implemented in TRANSP for fast ion diffusion/convection coefficients, Db &amp; vb</vt:lpstr>
      <vt:lpstr>For low-frequency *AEs with w&lt;&lt;wci such as TAEs, magnetic moment m is conserved (...but maybe it’s not)</vt:lpstr>
      <vt:lpstr>Example for single-resonance case: analytical probability distribution function</vt:lpstr>
      <vt:lpstr>Single (isolated) resonances introduce fundamental constraints on particle’s trajectory in (E,Pz,m)</vt:lpstr>
      <vt:lpstr>An analytical formulation for p(DE,DPz|Pz,E,m) could be developed – but it would be quite unpractical</vt:lpstr>
      <vt:lpstr>Mode amplitude can evolve on time-scales shorter than typical TRANSP/NUBEAM steps of ~5-10 ms</vt:lpstr>
      <vt:lpstr>Example: Amode(t) computed from measured neutron rate or Mirnov coils’ signal</vt:lpstr>
      <vt:lpstr>Scheme to advance fast ion variables according to transport probability in NUBEAM module of TRANSP</vt:lpstr>
      <vt:lpstr>Scheme to evolve Fnb takes into account (in a semi-empirical way) constraints of resonant interaction</vt:lpstr>
      <vt:lpstr>Putting all together</vt:lpstr>
      <vt:lpstr>Discrete bins in (Pz,E,m) can contain both resonant and non-resonant particles</vt:lpstr>
      <vt:lpstr>p(DE,DPz|Pz,E,m) can be skewed to positive/negative DE,DPz, causing overall “drift” of Fnb(Pz,E,m)</vt:lpstr>
      <vt:lpstr>Only a few particles (~0.1%) are actually lost for the cases examined here; redistribution dominates</vt:lpstr>
      <vt:lpstr>Example: evolving Fnb over 270 ms in 5 sub-steps</vt:lpstr>
      <vt:lpstr>Reconstruction works for different classes: co-, counter-, trapped</vt:lpstr>
      <vt:lpstr>Reconstruction works at different sub-steps</vt:lpstr>
      <vt:lpstr>Good agreement with ORBIT is preserved when evolving Fnb over 5 ms, typical macro-step of NUBEAM</vt:lpstr>
      <vt:lpstr>Tests assuming different mode amplitudes are satisfactory, though not perfect...</vt:lpstr>
      <vt:lpstr>Tests assuming different mode amplitudes are satisfactory, though not perfect...</vt:lpstr>
      <vt:lpstr>Results are sensitive to input mode amplitude; time steps must be chosen to satisfy “statistical” approach</vt:lpstr>
      <vt:lpstr>Results are sensitive to input mode amplitude; time steps must be chosen to satisfy “statistical” approach</vt:lpstr>
      <vt:lpstr>Sensitivity study suggests fast ion density is good candidate for thorough model-experiment comparison</vt:lpstr>
      <vt:lpstr>Summary of sensitivity study – neutron rate</vt:lpstr>
      <vt:lpstr>Summary of sensitivity study – beam ion density</vt:lpstr>
      <vt:lpstr>Preliminary example: NSTX scenarios with simultaneous TAEs and kink-like modes</vt:lpstr>
      <vt:lpstr>Preliminary example: NSTX scenarios with simultaneous TAEs and kink-like modes</vt:lpstr>
      <vt:lpstr>Preliminary example: NSTX scenarios with simultaneous TAEs and kink-like modes</vt:lpstr>
      <vt:lpstr>Preliminary example: NSTX scenarios with simultaneous TAEs and kink-like modes</vt:lpstr>
      <vt:lpstr>Can the model be used in predictive mode?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Mario Podesta</cp:lastModifiedBy>
  <cp:revision>12783</cp:revision>
  <cp:lastPrinted>2014-04-17T20:49:30Z</cp:lastPrinted>
  <dcterms:created xsi:type="dcterms:W3CDTF">2014-04-17T14:10:33Z</dcterms:created>
  <dcterms:modified xsi:type="dcterms:W3CDTF">2014-04-17T21:07:19Z</dcterms:modified>
</cp:coreProperties>
</file>