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50" r:id="rId1"/>
    <p:sldMasterId id="2147483662" r:id="rId2"/>
  </p:sldMasterIdLst>
  <p:notesMasterIdLst>
    <p:notesMasterId r:id="rId46"/>
  </p:notesMasterIdLst>
  <p:handoutMasterIdLst>
    <p:handoutMasterId r:id="rId47"/>
  </p:handoutMasterIdLst>
  <p:sldIdLst>
    <p:sldId id="1407" r:id="rId3"/>
    <p:sldId id="1392" r:id="rId4"/>
    <p:sldId id="1286" r:id="rId5"/>
    <p:sldId id="1406" r:id="rId6"/>
    <p:sldId id="1451" r:id="rId7"/>
    <p:sldId id="1409" r:id="rId8"/>
    <p:sldId id="1398" r:id="rId9"/>
    <p:sldId id="1410" r:id="rId10"/>
    <p:sldId id="1413" r:id="rId11"/>
    <p:sldId id="1405" r:id="rId12"/>
    <p:sldId id="1411" r:id="rId13"/>
    <p:sldId id="1412" r:id="rId14"/>
    <p:sldId id="1424" r:id="rId15"/>
    <p:sldId id="1425" r:id="rId16"/>
    <p:sldId id="1426" r:id="rId17"/>
    <p:sldId id="1427" r:id="rId18"/>
    <p:sldId id="1428" r:id="rId19"/>
    <p:sldId id="1449" r:id="rId20"/>
    <p:sldId id="1432" r:id="rId21"/>
    <p:sldId id="1431" r:id="rId22"/>
    <p:sldId id="1430" r:id="rId23"/>
    <p:sldId id="1429" r:id="rId24"/>
    <p:sldId id="1414" r:id="rId25"/>
    <p:sldId id="1415" r:id="rId26"/>
    <p:sldId id="1416" r:id="rId27"/>
    <p:sldId id="1423" r:id="rId28"/>
    <p:sldId id="1433" r:id="rId29"/>
    <p:sldId id="1437" r:id="rId30"/>
    <p:sldId id="1439" r:id="rId31"/>
    <p:sldId id="1435" r:id="rId32"/>
    <p:sldId id="1440" r:id="rId33"/>
    <p:sldId id="1434" r:id="rId34"/>
    <p:sldId id="1450" r:id="rId35"/>
    <p:sldId id="1445" r:id="rId36"/>
    <p:sldId id="1446" r:id="rId37"/>
    <p:sldId id="1448" r:id="rId38"/>
    <p:sldId id="1394" r:id="rId39"/>
    <p:sldId id="1354" r:id="rId40"/>
    <p:sldId id="1441" r:id="rId41"/>
    <p:sldId id="1442" r:id="rId42"/>
    <p:sldId id="1443" r:id="rId43"/>
    <p:sldId id="1302" r:id="rId44"/>
    <p:sldId id="1400" r:id="rId45"/>
  </p:sldIdLst>
  <p:sldSz cx="9144000" cy="6858000" type="screen4x3"/>
  <p:notesSz cx="9601200" cy="7315200"/>
  <p:embeddedFontLst>
    <p:embeddedFont>
      <p:font typeface="Helvetica" pitchFamily="34" charset="0"/>
      <p:regular r:id="rId48"/>
      <p:bold r:id="rId49"/>
      <p:italic r:id="rId50"/>
      <p:boldItalic r:id="rId51"/>
    </p:embeddedFont>
    <p:embeddedFont>
      <p:font typeface="CMR10" pitchFamily="34" charset="0"/>
      <p:regular r:id="rId52"/>
    </p:embeddedFont>
    <p:embeddedFont>
      <p:font typeface="cmmi10" pitchFamily="34" charset="0"/>
      <p:regular r:id="rId53"/>
    </p:embeddedFont>
    <p:embeddedFont>
      <p:font typeface="cmsy10" pitchFamily="34" charset="0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6633"/>
    <a:srgbClr val="00FF00"/>
    <a:srgbClr val="FF0000"/>
    <a:srgbClr val="FF3300"/>
    <a:srgbClr val="9999FF"/>
    <a:srgbClr val="00CC66"/>
    <a:srgbClr val="8000FF"/>
    <a:srgbClr val="4C4C4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540" autoAdjust="0"/>
  </p:normalViewPr>
  <p:slideViewPr>
    <p:cSldViewPr snapToGrid="0">
      <p:cViewPr varScale="1">
        <p:scale>
          <a:sx n="97" d="100"/>
          <a:sy n="97" d="100"/>
        </p:scale>
        <p:origin x="-942" y="-12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562" y="-90"/>
      </p:cViewPr>
      <p:guideLst>
        <p:guide orient="horz" pos="2303"/>
        <p:guide pos="30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79" tIns="48341" rIns="96679" bIns="48341" numCol="1" anchor="t" anchorCtr="0" compatLnSpc="1">
            <a:prstTxWarp prst="textNoShape">
              <a:avLst/>
            </a:prstTxWarp>
          </a:bodyPr>
          <a:lstStyle>
            <a:lvl1pPr defTabSz="96713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79" tIns="48341" rIns="96679" bIns="48341" numCol="1" anchor="t" anchorCtr="0" compatLnSpc="1">
            <a:prstTxWarp prst="textNoShape">
              <a:avLst/>
            </a:prstTxWarp>
          </a:bodyPr>
          <a:lstStyle>
            <a:lvl1pPr algn="r" defTabSz="96713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79" tIns="48341" rIns="96679" bIns="48341" numCol="1" anchor="b" anchorCtr="0" compatLnSpc="1">
            <a:prstTxWarp prst="textNoShape">
              <a:avLst/>
            </a:prstTxWarp>
          </a:bodyPr>
          <a:lstStyle>
            <a:lvl1pPr defTabSz="96713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79" tIns="48341" rIns="96679" bIns="48341" numCol="1" anchor="b" anchorCtr="0" compatLnSpc="1">
            <a:prstTxWarp prst="textNoShape">
              <a:avLst/>
            </a:prstTxWarp>
          </a:bodyPr>
          <a:lstStyle>
            <a:lvl1pPr algn="r" defTabSz="96713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fld id="{5B22AFF0-4589-4703-AB68-233FC7BF4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14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6" tIns="47846" rIns="95696" bIns="4784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86400" y="0"/>
            <a:ext cx="4114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6" tIns="47846" rIns="95696" bIns="4784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9575" y="542925"/>
            <a:ext cx="3702050" cy="2776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68413" y="3500438"/>
            <a:ext cx="7064375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6" tIns="47846" rIns="95696" bIns="478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3725"/>
            <a:ext cx="4114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6" tIns="47846" rIns="95696" bIns="4784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86400" y="6943725"/>
            <a:ext cx="4114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6" tIns="47846" rIns="95696" bIns="4784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29" charset="0"/>
                <a:cs typeface="+mn-cs"/>
              </a:defRPr>
            </a:lvl1pPr>
          </a:lstStyle>
          <a:p>
            <a:pPr>
              <a:defRPr/>
            </a:pPr>
            <a:fld id="{83881461-DFFB-43FD-A332-AA090483F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29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29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29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29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29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54413-C94F-4AD5-9E66-CBAADD38CDFF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74A32753-FEF0-46E0-949E-489F56C22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12700"/>
            <a:ext cx="2286000" cy="6467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12700"/>
            <a:ext cx="6705600" cy="6467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251DF5BD-74AD-4791-B235-8451C6E43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6294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solidFill>
                  <a:srgbClr val="3333CC"/>
                </a:solidFill>
                <a:cs typeface="+mn-cs"/>
              </a:defRPr>
            </a:lvl1pPr>
          </a:lstStyle>
          <a:p>
            <a:pPr>
              <a:defRPr/>
            </a:pPr>
            <a:fld id="{ACA92484-4F3F-4F5F-A59F-CD7F933B5E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C84FD-0C81-4556-A008-886EC27CB490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07F3-489F-49B2-860F-67BD8A616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8CD5B-4FB9-48B2-AB92-17DDCFCE7DA9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91C71-BC63-4A57-A616-FD3CE284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02EF9-39DE-43B9-9553-C164BC097362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DD4F3-41E5-4681-A32D-F9DDCB0AA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5FFD6-3E83-4306-9F53-59492E257D58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62FFF-25CF-4538-8A62-23B067EC2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E18AD-99D5-431F-B2EA-2885D36C3B6D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0611-831D-45F4-8117-2E3C625DC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05713-CCB7-4CF5-B854-BCBB556E1E1D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6D9DB-FD62-4C5D-9626-D09022DCB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90358-2F82-482E-B2F8-03D297829F32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8721C-0892-494F-AF06-1DD040109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18C58-4EC9-4FF0-AC0D-6D4AE9A9B1A7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3B477-69AC-45C3-9B01-FA225AF6E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6FACA-2BFD-4CE4-949F-EB8D8DD24598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44D1C-C324-4974-973D-E33BFD09F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69863-B88A-47E4-8E53-6AB892EAEE72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51B9-C41E-4E98-A4F2-859A0DA49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EDEE3-C3A5-4214-804C-15971A077D85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6522F-719E-40A2-8A2D-1297FCDCE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46163"/>
            <a:ext cx="4305300" cy="540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46163"/>
            <a:ext cx="4305300" cy="540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46404F6E-362D-488A-9AB8-BC156D6E3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294E1021-E0E2-4C72-A26C-00F2847B3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128DAECA-6CC6-414C-98E0-97BA64B7D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38CD22AA-34AF-4923-90C3-C313B3767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16BFBDC2-4B75-4FDE-9156-43B36848D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8650" y="6705600"/>
            <a:ext cx="762000" cy="1524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cs typeface="+mn-cs"/>
              </a:defRPr>
            </a:lvl1pPr>
          </a:lstStyle>
          <a:p>
            <a:pPr>
              <a:defRPr/>
            </a:pPr>
            <a:fld id="{8168803C-4220-411F-84E1-6BEBC7837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1046163"/>
            <a:ext cx="876300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5245" name="Line 29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-29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25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3838" algn="l" rtl="0" eaLnBrk="0" fontAlgn="base" hangingPunct="0"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852488" indent="-166688" algn="l" rtl="0" eaLnBrk="0" fontAlgn="base" hangingPunct="0">
        <a:spcBef>
          <a:spcPct val="25000"/>
        </a:spcBef>
        <a:spcAft>
          <a:spcPct val="0"/>
        </a:spcAft>
        <a:buChar char="•"/>
        <a:defRPr>
          <a:solidFill>
            <a:srgbClr val="008080"/>
          </a:solidFill>
          <a:latin typeface="+mn-lt"/>
        </a:defRPr>
      </a:lvl3pPr>
      <a:lvl4pPr marL="1144588" indent="-177800" algn="l" rtl="0" eaLnBrk="0" fontAlgn="base" hangingPunct="0">
        <a:spcBef>
          <a:spcPct val="25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1482725" indent="-166688" algn="l" rtl="0" eaLnBrk="0" fontAlgn="base" hangingPunct="0">
        <a:spcBef>
          <a:spcPct val="2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1939925" indent="-166688" algn="l" rtl="0" eaLnBrk="0" fontAlgn="base" hangingPunct="0">
        <a:spcBef>
          <a:spcPct val="2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397125" indent="-166688" algn="l" rtl="0" eaLnBrk="0" fontAlgn="base" hangingPunct="0">
        <a:spcBef>
          <a:spcPct val="2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2854325" indent="-166688" algn="l" rtl="0" eaLnBrk="0" fontAlgn="base" hangingPunct="0">
        <a:spcBef>
          <a:spcPct val="2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311525" indent="-166688" algn="l" rtl="0" eaLnBrk="0" fontAlgn="base" hangingPunct="0">
        <a:spcBef>
          <a:spcPct val="2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20000"/>
              </a:spcBef>
              <a:buFontTx/>
              <a:buChar char="•"/>
              <a:defRPr sz="1200">
                <a:solidFill>
                  <a:schemeClr val="tx1">
                    <a:tint val="75000"/>
                  </a:schemeClr>
                </a:solidFill>
                <a:latin typeface="Helvetica" pitchFamily="-29" charset="0"/>
                <a:cs typeface="+mn-cs"/>
              </a:defRPr>
            </a:lvl1pPr>
          </a:lstStyle>
          <a:p>
            <a:pPr>
              <a:defRPr/>
            </a:pPr>
            <a:fld id="{AD96DE23-E4AA-4360-851F-BD8F28CE95BC}" type="datetimeFigureOut">
              <a:rPr lang="en-US"/>
              <a:pPr>
                <a:defRPr/>
              </a:pPr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20000"/>
              </a:spcBef>
              <a:buFontTx/>
              <a:buChar char="•"/>
              <a:defRPr sz="1200">
                <a:solidFill>
                  <a:schemeClr val="tx1">
                    <a:tint val="75000"/>
                  </a:schemeClr>
                </a:solidFill>
                <a:latin typeface="Helvetica" pitchFamily="-29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20000"/>
              </a:spcBef>
              <a:buFontTx/>
              <a:buChar char="•"/>
              <a:defRPr sz="1200">
                <a:solidFill>
                  <a:schemeClr val="tx1">
                    <a:tint val="75000"/>
                  </a:schemeClr>
                </a:solidFill>
                <a:latin typeface="Helvetica" pitchFamily="-29" charset="0"/>
                <a:cs typeface="+mn-cs"/>
              </a:defRPr>
            </a:lvl1pPr>
          </a:lstStyle>
          <a:p>
            <a:pPr>
              <a:defRPr/>
            </a:pPr>
            <a:fld id="{7CF445A6-DE8D-4DBA-9D5D-BB065620E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video" Target="file:///C:\Users\yren\Documents\presenation\nstx\2014\TTF\nstx_5_139442_349_351.avi" TargetMode="External"/><Relationship Id="rId7" Type="http://schemas.openxmlformats.org/officeDocument/2006/relationships/image" Target="../media/image4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2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15363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64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65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66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67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68" name="Rectangle 2"/>
          <p:cNvSpPr>
            <a:spLocks noChangeArrowheads="1"/>
          </p:cNvSpPr>
          <p:nvPr/>
        </p:nvSpPr>
        <p:spPr bwMode="auto">
          <a:xfrm>
            <a:off x="49213" y="1086412"/>
            <a:ext cx="9085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2800" i="0" dirty="0" smtClean="0"/>
              <a:t>Experimental Observation of High-k Turbulence Evolution across L-H Transition in NSTX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800" i="0" dirty="0" smtClean="0"/>
              <a:t> </a:t>
            </a:r>
            <a:endParaRPr lang="en-US" sz="2800" i="0" dirty="0"/>
          </a:p>
        </p:txBody>
      </p:sp>
      <p:cxnSp>
        <p:nvCxnSpPr>
          <p:cNvPr id="15369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70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1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372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73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4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37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7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7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8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8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8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8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8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15390" name="Picture 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1539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9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NSTX-U</a:t>
            </a:r>
          </a:p>
        </p:txBody>
      </p:sp>
      <p:cxnSp>
        <p:nvCxnSpPr>
          <p:cNvPr id="1539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9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39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rgbClr val="3333CC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1539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40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40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40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40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15404" name="Picture 53" descr="ppi224.tmp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40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40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1540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40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540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5410" name="Picture 3" descr="C:\Users\jmenard\Desktop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48" descr="ppi221.tmp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1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15413" name="Picture 5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14" name="Text Box 9"/>
          <p:cNvSpPr txBox="1">
            <a:spLocks noChangeArrowheads="1"/>
          </p:cNvSpPr>
          <p:nvPr/>
        </p:nvSpPr>
        <p:spPr bwMode="auto">
          <a:xfrm>
            <a:off x="1543665" y="1864442"/>
            <a:ext cx="6019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Y. Ren</a:t>
            </a:r>
            <a:r>
              <a:rPr lang="en-US" sz="2000" i="0" baseline="30000" dirty="0">
                <a:solidFill>
                  <a:schemeClr val="tx1"/>
                </a:solidFill>
                <a:latin typeface="Arial" charset="0"/>
              </a:rPr>
              <a:t>1</a:t>
            </a:r>
            <a:endParaRPr lang="en-US" sz="2000" i="0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1800" i="0" dirty="0">
                <a:solidFill>
                  <a:schemeClr val="tx1"/>
                </a:solidFill>
              </a:rPr>
              <a:t>R.E. Bell</a:t>
            </a:r>
            <a:r>
              <a:rPr lang="en-US" sz="1800" i="0" baseline="30000" dirty="0">
                <a:solidFill>
                  <a:schemeClr val="tx1"/>
                </a:solidFill>
              </a:rPr>
              <a:t>1</a:t>
            </a:r>
            <a:r>
              <a:rPr lang="en-US" sz="1800" i="0" dirty="0" smtClean="0">
                <a:solidFill>
                  <a:schemeClr val="tx1"/>
                </a:solidFill>
              </a:rPr>
              <a:t>, </a:t>
            </a:r>
            <a:r>
              <a:rPr lang="en-US" sz="1800" i="0" dirty="0" err="1" smtClean="0">
                <a:solidFill>
                  <a:schemeClr val="tx1"/>
                </a:solidFill>
              </a:rPr>
              <a:t>Linming</a:t>
            </a:r>
            <a:r>
              <a:rPr lang="en-US" sz="1800" i="0" dirty="0" smtClean="0">
                <a:solidFill>
                  <a:schemeClr val="tx1"/>
                </a:solidFill>
              </a:rPr>
              <a:t> Shao</a:t>
            </a:r>
            <a:r>
              <a:rPr lang="en-US" sz="1800" i="0" baseline="30000" dirty="0" smtClean="0">
                <a:solidFill>
                  <a:schemeClr val="tx1"/>
                </a:solidFill>
              </a:rPr>
              <a:t>2</a:t>
            </a:r>
            <a:r>
              <a:rPr lang="en-US" sz="1800" i="0" dirty="0" smtClean="0">
                <a:solidFill>
                  <a:schemeClr val="tx1"/>
                </a:solidFill>
              </a:rPr>
              <a:t>, D.R. Smith</a:t>
            </a:r>
            <a:r>
              <a:rPr lang="en-US" sz="1800" i="0" baseline="30000" dirty="0" smtClean="0">
                <a:solidFill>
                  <a:schemeClr val="tx1"/>
                </a:solidFill>
              </a:rPr>
              <a:t>3</a:t>
            </a:r>
            <a:r>
              <a:rPr lang="en-US" sz="1800" i="0" dirty="0" smtClean="0">
                <a:solidFill>
                  <a:schemeClr val="tx1"/>
                </a:solidFill>
              </a:rPr>
              <a:t>, S. Zwenben</a:t>
            </a:r>
            <a:r>
              <a:rPr lang="en-US" sz="1800" i="0" baseline="30000" dirty="0" smtClean="0">
                <a:solidFill>
                  <a:schemeClr val="tx1"/>
                </a:solidFill>
              </a:rPr>
              <a:t>1</a:t>
            </a:r>
            <a:r>
              <a:rPr lang="en-US" sz="1800" i="0" dirty="0" smtClean="0">
                <a:solidFill>
                  <a:schemeClr val="tx1"/>
                </a:solidFill>
              </a:rPr>
              <a:t>, W</a:t>
            </a:r>
            <a:r>
              <a:rPr lang="en-US" sz="1800" i="0" dirty="0">
                <a:solidFill>
                  <a:schemeClr val="tx1"/>
                </a:solidFill>
              </a:rPr>
              <a:t>. Guttenfelder</a:t>
            </a:r>
            <a:r>
              <a:rPr lang="en-US" sz="1800" i="0" baseline="30000" dirty="0">
                <a:solidFill>
                  <a:schemeClr val="tx1"/>
                </a:solidFill>
              </a:rPr>
              <a:t>1</a:t>
            </a:r>
            <a:r>
              <a:rPr lang="en-US" sz="1800" i="0" dirty="0">
                <a:solidFill>
                  <a:schemeClr val="tx1"/>
                </a:solidFill>
              </a:rPr>
              <a:t>, S.M. Kaye</a:t>
            </a:r>
            <a:r>
              <a:rPr lang="en-US" sz="1800" i="0" baseline="30000" dirty="0">
                <a:solidFill>
                  <a:schemeClr val="tx1"/>
                </a:solidFill>
              </a:rPr>
              <a:t>1</a:t>
            </a:r>
            <a:r>
              <a:rPr lang="en-US" sz="1800" i="0" dirty="0">
                <a:solidFill>
                  <a:schemeClr val="tx1"/>
                </a:solidFill>
              </a:rPr>
              <a:t>, B.P. LeBlanc</a:t>
            </a:r>
            <a:r>
              <a:rPr lang="en-US" sz="1800" i="0" baseline="30000" dirty="0">
                <a:solidFill>
                  <a:schemeClr val="tx1"/>
                </a:solidFill>
              </a:rPr>
              <a:t>1</a:t>
            </a:r>
            <a:r>
              <a:rPr lang="en-US" sz="1800" i="0" dirty="0">
                <a:solidFill>
                  <a:schemeClr val="tx1"/>
                </a:solidFill>
              </a:rPr>
              <a:t>, E. </a:t>
            </a:r>
            <a:r>
              <a:rPr lang="en-US" sz="1800" i="0" dirty="0" smtClean="0">
                <a:solidFill>
                  <a:schemeClr val="tx1"/>
                </a:solidFill>
              </a:rPr>
              <a:t>Mazzucato</a:t>
            </a:r>
            <a:r>
              <a:rPr lang="en-US" sz="1800" i="0" baseline="30000" dirty="0" smtClean="0">
                <a:solidFill>
                  <a:schemeClr val="tx1"/>
                </a:solidFill>
              </a:rPr>
              <a:t>1</a:t>
            </a:r>
            <a:r>
              <a:rPr lang="en-US" sz="1800" i="0" dirty="0" smtClean="0">
                <a:solidFill>
                  <a:schemeClr val="tx1"/>
                </a:solidFill>
              </a:rPr>
              <a:t>, K.C</a:t>
            </a:r>
            <a:r>
              <a:rPr lang="en-US" sz="1800" i="0" dirty="0">
                <a:solidFill>
                  <a:schemeClr val="tx1"/>
                </a:solidFill>
              </a:rPr>
              <a:t>. </a:t>
            </a:r>
            <a:r>
              <a:rPr lang="en-US" sz="1800" i="0" dirty="0" smtClean="0">
                <a:solidFill>
                  <a:schemeClr val="tx1"/>
                </a:solidFill>
              </a:rPr>
              <a:t>Lee</a:t>
            </a:r>
            <a:r>
              <a:rPr lang="en-US" sz="1800" i="0" baseline="30000" dirty="0" smtClean="0">
                <a:solidFill>
                  <a:schemeClr val="tx1"/>
                </a:solidFill>
              </a:rPr>
              <a:t>4</a:t>
            </a:r>
            <a:r>
              <a:rPr lang="en-US" sz="1800" i="0" dirty="0" smtClean="0">
                <a:solidFill>
                  <a:schemeClr val="tx1"/>
                </a:solidFill>
              </a:rPr>
              <a:t>, </a:t>
            </a:r>
            <a:r>
              <a:rPr lang="en-US" sz="1800" i="0" dirty="0">
                <a:solidFill>
                  <a:schemeClr val="tx1"/>
                </a:solidFill>
              </a:rPr>
              <a:t>C.W. </a:t>
            </a:r>
            <a:r>
              <a:rPr lang="en-US" sz="1800" i="0" dirty="0" smtClean="0">
                <a:solidFill>
                  <a:schemeClr val="tx1"/>
                </a:solidFill>
              </a:rPr>
              <a:t>Domier</a:t>
            </a:r>
            <a:r>
              <a:rPr lang="en-US" sz="1800" i="0" baseline="30000" dirty="0">
                <a:solidFill>
                  <a:schemeClr val="tx1"/>
                </a:solidFill>
              </a:rPr>
              <a:t>5</a:t>
            </a:r>
            <a:r>
              <a:rPr lang="en-US" sz="1800" i="0" dirty="0" smtClean="0">
                <a:solidFill>
                  <a:schemeClr val="tx1"/>
                </a:solidFill>
              </a:rPr>
              <a:t>, H</a:t>
            </a:r>
            <a:r>
              <a:rPr lang="en-US" sz="1800" i="0" dirty="0">
                <a:solidFill>
                  <a:schemeClr val="tx1"/>
                </a:solidFill>
              </a:rPr>
              <a:t>. </a:t>
            </a:r>
            <a:r>
              <a:rPr lang="en-US" sz="1800" i="0" dirty="0" smtClean="0">
                <a:solidFill>
                  <a:schemeClr val="tx1"/>
                </a:solidFill>
              </a:rPr>
              <a:t>Yuh</a:t>
            </a:r>
            <a:r>
              <a:rPr lang="en-US" sz="1800" i="0" baseline="30000" dirty="0" smtClean="0">
                <a:solidFill>
                  <a:schemeClr val="tx1"/>
                </a:solidFill>
              </a:rPr>
              <a:t>6</a:t>
            </a:r>
            <a:r>
              <a:rPr lang="en-US" sz="1800" i="0" dirty="0" smtClean="0">
                <a:solidFill>
                  <a:schemeClr val="tx1"/>
                </a:solidFill>
              </a:rPr>
              <a:t> </a:t>
            </a:r>
            <a:r>
              <a:rPr lang="en-US" sz="1800" i="0" dirty="0">
                <a:solidFill>
                  <a:schemeClr val="tx1"/>
                </a:solidFill>
              </a:rPr>
              <a:t>and the NSTX </a:t>
            </a:r>
            <a:r>
              <a:rPr lang="en-US" sz="1800" i="0" dirty="0" smtClean="0">
                <a:solidFill>
                  <a:schemeClr val="tx1"/>
                </a:solidFill>
              </a:rPr>
              <a:t>Team</a:t>
            </a:r>
          </a:p>
          <a:p>
            <a:pPr algn="ctr"/>
            <a:r>
              <a:rPr lang="en-US" sz="1800" i="0" dirty="0" smtClean="0">
                <a:solidFill>
                  <a:schemeClr val="tx1"/>
                </a:solidFill>
              </a:rPr>
              <a:t>1. PPPL  2. ASIPP 3. UW-Madison 4. NFRI 5. UC-Davis 6. Nova Photonics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5415" name="Text Box 10"/>
          <p:cNvSpPr txBox="1">
            <a:spLocks noChangeArrowheads="1"/>
          </p:cNvSpPr>
          <p:nvPr/>
        </p:nvSpPr>
        <p:spPr bwMode="auto">
          <a:xfrm>
            <a:off x="1676400" y="3991026"/>
            <a:ext cx="5829300" cy="34471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2563"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2014 U.S. Transport Task Force Workshop, San Antonio, Texas, April 22-25, 2014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r>
              <a:rPr lang="en-US" smtClean="0">
                <a:latin typeface="CMR10"/>
              </a:rPr>
              <a:t>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3" name="Picture 17" descr="C:\Users\yren\Documents\MATLAB\work_nstx\figure_save\139442_fspec_3tim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535" y="2213298"/>
            <a:ext cx="6041207" cy="4644702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31762" y="862118"/>
            <a:ext cx="9395695" cy="2192337"/>
          </a:xfrm>
        </p:spPr>
        <p:txBody>
          <a:bodyPr/>
          <a:lstStyle/>
          <a:p>
            <a:r>
              <a:rPr lang="en-US" sz="2000" dirty="0" smtClean="0"/>
              <a:t>Dithering in high-k spectral power observed after L-H transition</a:t>
            </a:r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1268925" y="2112709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0812" y="1828188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Clear Suppression of High-k Turbulence into L-H Transition from the High-k Scattering System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Arrow Connector 24"/>
          <p:cNvCxnSpPr>
            <a:cxnSpLocks noChangeShapeType="1"/>
          </p:cNvCxnSpPr>
          <p:nvPr/>
        </p:nvCxnSpPr>
        <p:spPr bwMode="auto">
          <a:xfrm flipV="1">
            <a:off x="1199537" y="3451123"/>
            <a:ext cx="934063" cy="19666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39328" y="3317159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L-H transition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2182761" y="6076335"/>
            <a:ext cx="560439" cy="383458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197509" y="4675238"/>
            <a:ext cx="560439" cy="383458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2753033" y="4454013"/>
            <a:ext cx="294967" cy="24580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2644878" y="4532671"/>
            <a:ext cx="432619" cy="150433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2777611" y="4246307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Dithering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 bwMode="auto">
          <a:xfrm>
            <a:off x="4626077" y="6091083"/>
            <a:ext cx="560439" cy="383458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640825" y="4689986"/>
            <a:ext cx="560439" cy="383458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5186517" y="4527755"/>
            <a:ext cx="294967" cy="24580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5078362" y="4606413"/>
            <a:ext cx="432619" cy="150433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5211095" y="4320049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Dithering</a:t>
            </a:r>
            <a:endParaRPr lang="en-US" dirty="0"/>
          </a:p>
        </p:txBody>
      </p:sp>
      <p:sp>
        <p:nvSpPr>
          <p:cNvPr id="21" name="TextBox 39"/>
          <p:cNvSpPr txBox="1">
            <a:spLocks noChangeArrowheads="1"/>
          </p:cNvSpPr>
          <p:nvPr/>
        </p:nvSpPr>
        <p:spPr bwMode="auto">
          <a:xfrm>
            <a:off x="7672388" y="2648002"/>
            <a:ext cx="1471612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Off-center peak denotes the scattered </a:t>
            </a:r>
            <a:r>
              <a:rPr lang="en-US" dirty="0" smtClean="0"/>
              <a:t>signal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>
              <a:spcBef>
                <a:spcPct val="20000"/>
              </a:spcBef>
            </a:pPr>
            <a:r>
              <a:rPr lang="en-US" dirty="0"/>
              <a:t>f=0 peak is from stray radiation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3" name="Picture 17" descr="C:\Users\yren\Documents\MATLAB\work_nstx\figure_save\139442_fspec_3tim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535" y="2213298"/>
            <a:ext cx="6041207" cy="4644702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31762" y="862118"/>
            <a:ext cx="9395695" cy="2192337"/>
          </a:xfrm>
        </p:spPr>
        <p:txBody>
          <a:bodyPr/>
          <a:lstStyle/>
          <a:p>
            <a:r>
              <a:rPr lang="en-US" sz="2000" dirty="0" smtClean="0"/>
              <a:t>Dithering in high-k spectral power observed after L-H transition</a:t>
            </a:r>
          </a:p>
          <a:p>
            <a:r>
              <a:rPr lang="en-US" sz="2000" dirty="0" smtClean="0"/>
              <a:t>Significant suppression of turbulence in 365&lt;t&lt;380 ms</a:t>
            </a:r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1268925" y="2112709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0812" y="1828188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Clear Suppression of High-k Turbulence into L-H Transition from the High-k Scattering System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Arrow Connector 24"/>
          <p:cNvCxnSpPr>
            <a:cxnSpLocks noChangeShapeType="1"/>
          </p:cNvCxnSpPr>
          <p:nvPr/>
        </p:nvCxnSpPr>
        <p:spPr bwMode="auto">
          <a:xfrm flipV="1">
            <a:off x="1199537" y="3451123"/>
            <a:ext cx="934063" cy="19666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39328" y="3317159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L-H transition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2782529" y="2497393"/>
            <a:ext cx="589936" cy="3932904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235678" y="2462980"/>
            <a:ext cx="589936" cy="3932904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4" name="TextBox 39"/>
          <p:cNvSpPr txBox="1">
            <a:spLocks noChangeArrowheads="1"/>
          </p:cNvSpPr>
          <p:nvPr/>
        </p:nvSpPr>
        <p:spPr bwMode="auto">
          <a:xfrm>
            <a:off x="7672388" y="2648002"/>
            <a:ext cx="1471612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Off-center peak denotes the scattered </a:t>
            </a:r>
            <a:r>
              <a:rPr lang="en-US" dirty="0" smtClean="0"/>
              <a:t>signal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>
              <a:spcBef>
                <a:spcPct val="20000"/>
              </a:spcBef>
            </a:pPr>
            <a:r>
              <a:rPr lang="en-US" dirty="0"/>
              <a:t>f=0 peak is from stray radiation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3" name="Picture 17" descr="C:\Users\yren\Documents\MATLAB\work_nstx\figure_save\139442_fspec_3tim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535" y="2213298"/>
            <a:ext cx="6041207" cy="4644702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31762" y="862118"/>
            <a:ext cx="9395695" cy="2192337"/>
          </a:xfrm>
        </p:spPr>
        <p:txBody>
          <a:bodyPr/>
          <a:lstStyle/>
          <a:p>
            <a:r>
              <a:rPr lang="en-US" sz="2000" dirty="0" smtClean="0"/>
              <a:t>Dithering in high-k spectral power observed after L-H transition</a:t>
            </a:r>
          </a:p>
          <a:p>
            <a:r>
              <a:rPr lang="en-US" sz="2000" dirty="0" smtClean="0"/>
              <a:t>Significant suppression of turbulence in 365&lt;t&lt;380 ms</a:t>
            </a:r>
          </a:p>
          <a:p>
            <a:r>
              <a:rPr lang="en-US" sz="2000" dirty="0" smtClean="0"/>
              <a:t>Some increase in turbulence  at t&gt;380 ms</a:t>
            </a:r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1268925" y="2171701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0812" y="1897012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Clear Suppression of High-k Turbulence into L-H Transition from the High-k Scattering System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472" name="TextBox 39"/>
          <p:cNvSpPr txBox="1">
            <a:spLocks noChangeArrowheads="1"/>
          </p:cNvSpPr>
          <p:nvPr/>
        </p:nvSpPr>
        <p:spPr bwMode="auto">
          <a:xfrm>
            <a:off x="7672388" y="2648002"/>
            <a:ext cx="1471612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Off-center peak denotes the scattered </a:t>
            </a:r>
            <a:r>
              <a:rPr lang="en-US" dirty="0" smtClean="0"/>
              <a:t>signal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>
              <a:spcBef>
                <a:spcPct val="20000"/>
              </a:spcBef>
            </a:pPr>
            <a:r>
              <a:rPr lang="en-US" dirty="0"/>
              <a:t>f=0 peak is from stray radiation </a:t>
            </a:r>
          </a:p>
        </p:txBody>
      </p:sp>
      <p:cxnSp>
        <p:nvCxnSpPr>
          <p:cNvPr id="18" name="Straight Arrow Connector 24"/>
          <p:cNvCxnSpPr>
            <a:cxnSpLocks noChangeShapeType="1"/>
          </p:cNvCxnSpPr>
          <p:nvPr/>
        </p:nvCxnSpPr>
        <p:spPr bwMode="auto">
          <a:xfrm flipV="1">
            <a:off x="1199537" y="3451123"/>
            <a:ext cx="934063" cy="19666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39328" y="3317159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L-H transition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 bwMode="auto">
          <a:xfrm flipH="1" flipV="1">
            <a:off x="3382297" y="2625213"/>
            <a:ext cx="19664" cy="3795252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ight Arrow 19"/>
          <p:cNvSpPr/>
          <p:nvPr/>
        </p:nvSpPr>
        <p:spPr bwMode="auto">
          <a:xfrm>
            <a:off x="3431458" y="4513006"/>
            <a:ext cx="304800" cy="167149"/>
          </a:xfrm>
          <a:prstGeom prst="rightArrow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 flipV="1">
            <a:off x="5835446" y="2600632"/>
            <a:ext cx="19664" cy="3795252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ight Arrow 21"/>
          <p:cNvSpPr/>
          <p:nvPr/>
        </p:nvSpPr>
        <p:spPr bwMode="auto">
          <a:xfrm>
            <a:off x="5884607" y="4488425"/>
            <a:ext cx="304800" cy="167149"/>
          </a:xfrm>
          <a:prstGeom prst="rightArrow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yren\Documents\MATLAB\work_nstx\figure_save\139442_fspec_1sttime_1_with_fdop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8152" y="1719552"/>
            <a:ext cx="6190936" cy="5118592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213989" y="1304570"/>
            <a:ext cx="2762863" cy="2618501"/>
          </a:xfrm>
        </p:spPr>
        <p:txBody>
          <a:bodyPr/>
          <a:lstStyle/>
          <a:p>
            <a:r>
              <a:rPr lang="en-US" sz="2000" dirty="0" smtClean="0"/>
              <a:t>Frequency spectra are shown for an exact Thomson time point: t=348 ms</a:t>
            </a:r>
          </a:p>
          <a:p>
            <a:r>
              <a:rPr lang="en-US" sz="2000" dirty="0" smtClean="0"/>
              <a:t>Mean real frequency much smaller than Doppler frequency shit </a:t>
            </a:r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482344" y="1552266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3225" y="1257913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Broad Band High-k Turbulence is Seen across       the  L-H Transition 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1671485" y="6312310"/>
            <a:ext cx="353960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986116" y="6351639"/>
            <a:ext cx="698090" cy="37362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605552" y="6639993"/>
            <a:ext cx="151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direction</a:t>
            </a:r>
            <a:endParaRPr lang="en-US" dirty="0"/>
          </a:p>
        </p:txBody>
      </p:sp>
      <p:pic>
        <p:nvPicPr>
          <p:cNvPr id="66562" name="Picture 2" descr="C:\Users\yren\Documents\MATLAB\work_nstx\figure_save\139442_tene_profiles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9838" y="4003010"/>
            <a:ext cx="1820355" cy="2673094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 bwMode="auto">
          <a:xfrm>
            <a:off x="4326194" y="6331974"/>
            <a:ext cx="196645" cy="1966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92206" y="6114844"/>
            <a:ext cx="550886" cy="177799"/>
          </a:xfrm>
          <a:prstGeom prst="rect">
            <a:avLst/>
          </a:prstGeom>
          <a:noFill/>
          <a:ln/>
          <a:effectLst/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1415845" y="2133600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908323" y="2148349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yren\Documents\MATLAB\work_nstx\figure_save\139442_tene_profiles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9792" y="4011561"/>
            <a:ext cx="1811780" cy="2660502"/>
          </a:xfrm>
          <a:prstGeom prst="rect">
            <a:avLst/>
          </a:prstGeom>
          <a:noFill/>
        </p:spPr>
      </p:pic>
      <p:pic>
        <p:nvPicPr>
          <p:cNvPr id="62466" name="Picture 2" descr="C:\Users\yren\Documents\MATLAB\work_nstx\figure_save\139442_fspec_2ndtime_1_with_fdop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7438" y="1724469"/>
            <a:ext cx="6184990" cy="5113676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482344" y="1552266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3225" y="1257913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>
                <a:solidFill>
                  <a:schemeClr val="accent2"/>
                </a:solidFill>
              </a:rPr>
              <a:t>Broad Band High-k Turbulence See across the L-H Transition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1769806" y="6272981"/>
            <a:ext cx="462118" cy="983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212258" y="6390968"/>
            <a:ext cx="471948" cy="33429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605552" y="6639993"/>
            <a:ext cx="151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direction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6213989" y="1304570"/>
            <a:ext cx="2762863" cy="261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Frequency spectra are shown for an exact Thomson time point: t=365 ms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Turbulence propagates in the electron diamagnetic direction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336026" y="6322142"/>
            <a:ext cx="383458" cy="983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21702" y="6134508"/>
            <a:ext cx="550886" cy="177799"/>
          </a:xfrm>
          <a:prstGeom prst="rect">
            <a:avLst/>
          </a:prstGeom>
          <a:noFill/>
          <a:ln/>
          <a:effectLst/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1415845" y="2133600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3908323" y="2148349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yren\Documents\MATLAB\work_nstx\figure_save\139442_fspec_3rdtime_1_with_fdop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441" y="1724469"/>
            <a:ext cx="6184990" cy="5113676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482344" y="1552266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3225" y="1257913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>
                <a:solidFill>
                  <a:schemeClr val="accent2"/>
                </a:solidFill>
              </a:rPr>
              <a:t>Broad Band High-k Turbulence See across the L-H Transition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094271" y="6302477"/>
            <a:ext cx="403124" cy="0"/>
          </a:xfrm>
          <a:prstGeom prst="straightConnector1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866968" y="6331976"/>
            <a:ext cx="186812" cy="33429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975126" y="6581001"/>
            <a:ext cx="151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direction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399936" y="6327058"/>
            <a:ext cx="491613" cy="9833"/>
          </a:xfrm>
          <a:prstGeom prst="straightConnector1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2" descr="C:\Users\yren\Documents\MATLAB\work_nstx\figure_save\139442_tene_profil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8312" y="4014329"/>
            <a:ext cx="1812646" cy="2661774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263149" y="1058762"/>
            <a:ext cx="2762863" cy="261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Frequency spectra are shown for an exact Thomson time point: t=382 ms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Real frequency distinguishable from the Doppler frequency shift for channel 3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415845" y="2133600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908323" y="2148349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C:\Users\yren\Documents\MATLAB\work_nstx\figure_save\139442_fspec_3times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40" y="1714450"/>
            <a:ext cx="6196880" cy="5123886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482344" y="1552266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3225" y="1257913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High-k Turbulence Changes in Amplitude and Frequency across the L-H Transition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yren\Documents\MATLAB\work_nstx\figure_save\139442_tene_profil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8312" y="4014329"/>
            <a:ext cx="1812646" cy="2661774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1415845" y="2133600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908323" y="2148349"/>
            <a:ext cx="9832" cy="246789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Drop of Spectral Power in Lower </a:t>
            </a:r>
            <a:r>
              <a:rPr lang="en-US" dirty="0" err="1" smtClean="0"/>
              <a:t>Wavenumber</a:t>
            </a:r>
            <a:r>
              <a:rPr lang="en-US" dirty="0" smtClean="0"/>
              <a:t> is Observed in the High-k Spectrum </a:t>
            </a:r>
          </a:p>
        </p:txBody>
      </p:sp>
      <p:pic>
        <p:nvPicPr>
          <p:cNvPr id="59394" name="Picture 2" descr="C:\Users\yren\Documents\MATLAB\work_nstx\figure_save\139442_kspectra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910" y="3050459"/>
            <a:ext cx="5032901" cy="3807541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1449" y="879019"/>
            <a:ext cx="8244964" cy="753140"/>
          </a:xfrm>
        </p:spPr>
        <p:txBody>
          <a:bodyPr/>
          <a:lstStyle/>
          <a:p>
            <a:r>
              <a:rPr lang="en-US" dirty="0" smtClean="0"/>
              <a:t>No large variation before the L-H transition</a:t>
            </a:r>
          </a:p>
          <a:p>
            <a:r>
              <a:rPr lang="en-US" dirty="0" smtClean="0"/>
              <a:t>Significant drop, i.e. a factor of about 7, in peak spectral power at t=365 ms after the L-H transition</a:t>
            </a:r>
          </a:p>
          <a:p>
            <a:pPr lvl="1"/>
            <a:r>
              <a:rPr lang="en-US" dirty="0" smtClean="0"/>
              <a:t>Even </a:t>
            </a:r>
            <a:r>
              <a:rPr lang="en-US" dirty="0" smtClean="0"/>
              <a:t>smaller </a:t>
            </a:r>
            <a:r>
              <a:rPr lang="en-US" dirty="0" smtClean="0"/>
              <a:t>at 382 ms</a:t>
            </a:r>
          </a:p>
        </p:txBody>
      </p:sp>
      <p:pic>
        <p:nvPicPr>
          <p:cNvPr id="69634" name="Picture 2" descr="C:\Users\yren\Documents\MATLAB\work_nstx\figure_save\139442_fspec_3times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799" y="3717850"/>
            <a:ext cx="3533201" cy="2921425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5919019" y="4041058"/>
            <a:ext cx="0" cy="1278194"/>
          </a:xfrm>
          <a:prstGeom prst="line">
            <a:avLst/>
          </a:prstGeom>
          <a:noFill/>
          <a:ln w="3175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909187" y="3342968"/>
            <a:ext cx="9832" cy="481780"/>
          </a:xfrm>
          <a:prstGeom prst="straightConnector1">
            <a:avLst/>
          </a:prstGeom>
          <a:noFill/>
          <a:ln w="31750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292645" y="3401961"/>
            <a:ext cx="0" cy="403123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685935" y="3392129"/>
            <a:ext cx="9833" cy="42278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108723" y="3362632"/>
            <a:ext cx="9832" cy="432620"/>
          </a:xfrm>
          <a:prstGeom prst="straightConnector1">
            <a:avLst/>
          </a:prstGeom>
          <a:noFill/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3608439" y="4611329"/>
            <a:ext cx="196645" cy="1710813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Drop of Spectral Power in Lower </a:t>
            </a:r>
            <a:r>
              <a:rPr lang="en-US" dirty="0" err="1" smtClean="0"/>
              <a:t>Wavenumber</a:t>
            </a:r>
            <a:r>
              <a:rPr lang="en-US" dirty="0" smtClean="0"/>
              <a:t> is Observed in the High-k Spectrum </a:t>
            </a:r>
          </a:p>
        </p:txBody>
      </p:sp>
      <p:pic>
        <p:nvPicPr>
          <p:cNvPr id="59394" name="Picture 2" descr="C:\Users\yren\Documents\MATLAB\work_nstx\figure_save\139442_kspectra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910" y="3050459"/>
            <a:ext cx="5032901" cy="3807541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1449" y="879019"/>
            <a:ext cx="8244964" cy="753140"/>
          </a:xfrm>
        </p:spPr>
        <p:txBody>
          <a:bodyPr/>
          <a:lstStyle/>
          <a:p>
            <a:r>
              <a:rPr lang="en-US" dirty="0" smtClean="0"/>
              <a:t>No large variation before the L-H transition</a:t>
            </a:r>
          </a:p>
          <a:p>
            <a:r>
              <a:rPr lang="en-US" dirty="0" smtClean="0"/>
              <a:t>Significant drop, i.e. a factor of about 7, in peak spectral power at t=365 ms after the L-H transition</a:t>
            </a:r>
          </a:p>
          <a:p>
            <a:pPr lvl="1"/>
            <a:r>
              <a:rPr lang="en-US" dirty="0" smtClean="0"/>
              <a:t>Even</a:t>
            </a:r>
            <a:r>
              <a:rPr lang="en-US" dirty="0" smtClean="0"/>
              <a:t> </a:t>
            </a:r>
            <a:r>
              <a:rPr lang="en-US" dirty="0" smtClean="0"/>
              <a:t>smaller at 382 ms</a:t>
            </a:r>
          </a:p>
          <a:p>
            <a:r>
              <a:rPr lang="en-US" dirty="0" smtClean="0"/>
              <a:t>The drop in spectral power only occurs at k</a:t>
            </a:r>
            <a:r>
              <a:rPr lang="en-US" baseline="-25000" dirty="0" smtClean="0">
                <a:cs typeface="Arial"/>
              </a:rPr>
              <a:t>┴</a:t>
            </a:r>
            <a:r>
              <a:rPr lang="el-GR" dirty="0" smtClean="0">
                <a:cs typeface="Arial"/>
              </a:rPr>
              <a:t>ρ</a:t>
            </a:r>
            <a:r>
              <a:rPr lang="en-US" baseline="-25000" dirty="0" smtClean="0">
                <a:cs typeface="Arial"/>
              </a:rPr>
              <a:t>s </a:t>
            </a:r>
            <a:r>
              <a:rPr lang="en-US" dirty="0" smtClean="0">
                <a:cs typeface="Arial"/>
              </a:rPr>
              <a:t>&lt;9-10 </a:t>
            </a:r>
            <a:endParaRPr lang="en-US" dirty="0" smtClean="0"/>
          </a:p>
        </p:txBody>
      </p:sp>
      <p:pic>
        <p:nvPicPr>
          <p:cNvPr id="69634" name="Picture 2" descr="C:\Users\yren\Documents\MATLAB\work_nstx\figure_save\139442_fspec_3times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799" y="3717850"/>
            <a:ext cx="3533201" cy="2921425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5919019" y="4041058"/>
            <a:ext cx="0" cy="1278194"/>
          </a:xfrm>
          <a:prstGeom prst="line">
            <a:avLst/>
          </a:prstGeom>
          <a:noFill/>
          <a:ln w="3175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909187" y="3342968"/>
            <a:ext cx="9832" cy="481780"/>
          </a:xfrm>
          <a:prstGeom prst="straightConnector1">
            <a:avLst/>
          </a:prstGeom>
          <a:noFill/>
          <a:ln w="31750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292645" y="3401961"/>
            <a:ext cx="0" cy="403123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685935" y="3392129"/>
            <a:ext cx="9833" cy="42278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108723" y="3362632"/>
            <a:ext cx="9832" cy="432620"/>
          </a:xfrm>
          <a:prstGeom prst="straightConnector1">
            <a:avLst/>
          </a:prstGeom>
          <a:noFill/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ight Arrow 11"/>
          <p:cNvSpPr/>
          <p:nvPr/>
        </p:nvSpPr>
        <p:spPr bwMode="auto">
          <a:xfrm rot="10800000">
            <a:off x="2792361" y="6007510"/>
            <a:ext cx="747252" cy="196645"/>
          </a:xfrm>
          <a:prstGeom prst="rightArrow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yren\Documents\MATLAB\work_nstx\figure_save\139442_kspectra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691" y="1288025"/>
            <a:ext cx="3674766" cy="2780071"/>
          </a:xfrm>
          <a:prstGeom prst="rect">
            <a:avLst/>
          </a:prstGeom>
          <a:noFill/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Observations in Spectral Power Drop in Lower </a:t>
            </a:r>
            <a:r>
              <a:rPr lang="en-US" dirty="0" err="1" smtClean="0"/>
              <a:t>Wavenumbers</a:t>
            </a:r>
            <a:r>
              <a:rPr lang="en-US" dirty="0" smtClean="0"/>
              <a:t> in Different NSTX Scenarios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101213" y="1750144"/>
            <a:ext cx="462116" cy="373626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877962" y="2507227"/>
            <a:ext cx="599768" cy="855405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pic>
        <p:nvPicPr>
          <p:cNvPr id="70658" name="Picture 2" descr="C:\Users\yren\Documents\MATLAB\work_nstx\figure_save\141716_ksecp_four_times_v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3425" y="1317062"/>
            <a:ext cx="3566343" cy="2751131"/>
          </a:xfrm>
          <a:prstGeom prst="rect">
            <a:avLst/>
          </a:prstGeom>
          <a:noFill/>
        </p:spPr>
      </p:pic>
      <p:cxnSp>
        <p:nvCxnSpPr>
          <p:cNvPr id="28" name="Straight Arrow Connector 27"/>
          <p:cNvCxnSpPr/>
          <p:nvPr/>
        </p:nvCxnSpPr>
        <p:spPr bwMode="auto">
          <a:xfrm flipH="1">
            <a:off x="1574310" y="1622323"/>
            <a:ext cx="175830" cy="24152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1592825" y="3264309"/>
            <a:ext cx="324465" cy="11798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680038" y="3316596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After L-H transition</a:t>
            </a:r>
            <a:endParaRPr lang="en-US" dirty="0"/>
          </a:p>
        </p:txBody>
      </p:sp>
      <p:sp>
        <p:nvSpPr>
          <p:cNvPr id="33" name="TextBox 39"/>
          <p:cNvSpPr txBox="1">
            <a:spLocks noChangeArrowheads="1"/>
          </p:cNvSpPr>
          <p:nvPr/>
        </p:nvSpPr>
        <p:spPr bwMode="auto">
          <a:xfrm>
            <a:off x="651109" y="1406490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Before L-H transition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978769" y="1820008"/>
            <a:ext cx="386861" cy="120454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5383545" y="2997236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Increase of </a:t>
            </a:r>
            <a:r>
              <a:rPr lang="en-US" dirty="0" err="1" smtClean="0"/>
              <a:t>ExB</a:t>
            </a:r>
            <a:r>
              <a:rPr lang="en-US" dirty="0" smtClean="0"/>
              <a:t> shear</a:t>
            </a:r>
            <a:endParaRPr lang="en-US" dirty="0"/>
          </a:p>
        </p:txBody>
      </p:sp>
      <p:sp>
        <p:nvSpPr>
          <p:cNvPr id="34" name="TextBox 39"/>
          <p:cNvSpPr txBox="1">
            <a:spLocks noChangeArrowheads="1"/>
          </p:cNvSpPr>
          <p:nvPr/>
        </p:nvSpPr>
        <p:spPr bwMode="auto">
          <a:xfrm>
            <a:off x="6382937" y="1174298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Ren et al., NF 2013</a:t>
            </a:r>
            <a:endParaRPr lang="en-US" dirty="0"/>
          </a:p>
        </p:txBody>
      </p:sp>
      <p:sp>
        <p:nvSpPr>
          <p:cNvPr id="39" name="TextBox 39"/>
          <p:cNvSpPr txBox="1">
            <a:spLocks noChangeArrowheads="1"/>
          </p:cNvSpPr>
          <p:nvPr/>
        </p:nvSpPr>
        <p:spPr bwMode="auto">
          <a:xfrm>
            <a:off x="8205877" y="1801482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NBI-heated L-mode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Highlights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2986" y="419819"/>
            <a:ext cx="8905875" cy="6359525"/>
          </a:xfrm>
        </p:spPr>
        <p:txBody>
          <a:bodyPr/>
          <a:lstStyle/>
          <a:p>
            <a:pPr>
              <a:buFontTx/>
              <a:buNone/>
            </a:pPr>
            <a:endParaRPr lang="en-US" sz="2400" dirty="0" smtClean="0"/>
          </a:p>
          <a:p>
            <a:r>
              <a:rPr lang="en-US" dirty="0" smtClean="0"/>
              <a:t>First detailed measurement of high-k (electron-scale) turbulence across L-H transition in NSTX</a:t>
            </a:r>
          </a:p>
          <a:p>
            <a:pPr lvl="1"/>
            <a:r>
              <a:rPr lang="en-US" dirty="0" smtClean="0"/>
              <a:t>L-H transition at current flattop </a:t>
            </a:r>
          </a:p>
          <a:p>
            <a:pPr lvl="1"/>
            <a:r>
              <a:rPr lang="en-US" dirty="0" smtClean="0"/>
              <a:t>Measuring 3 </a:t>
            </a:r>
            <a:r>
              <a:rPr lang="en-US" dirty="0" smtClean="0">
                <a:latin typeface="Arial"/>
                <a:cs typeface="Arial"/>
              </a:rPr>
              <a:t>≤ </a:t>
            </a:r>
            <a:r>
              <a:rPr lang="en-US" dirty="0" smtClean="0"/>
              <a:t>k</a:t>
            </a:r>
            <a:r>
              <a:rPr lang="en-US" baseline="-25000" dirty="0" smtClean="0">
                <a:latin typeface="Arial"/>
                <a:cs typeface="Arial"/>
              </a:rPr>
              <a:t>┴</a:t>
            </a:r>
            <a:r>
              <a:rPr lang="el-GR" dirty="0" smtClean="0">
                <a:latin typeface="Arial"/>
                <a:cs typeface="Arial"/>
              </a:rPr>
              <a:t>ρ</a:t>
            </a:r>
            <a:r>
              <a:rPr lang="en-US" baseline="-25000" dirty="0" smtClean="0">
                <a:latin typeface="Arial"/>
                <a:cs typeface="Arial"/>
              </a:rPr>
              <a:t>s </a:t>
            </a:r>
            <a:r>
              <a:rPr lang="en-US" dirty="0" smtClean="0">
                <a:cs typeface="Arial"/>
              </a:rPr>
              <a:t>≤ 12 </a:t>
            </a:r>
            <a:r>
              <a:rPr lang="en-US" dirty="0" smtClean="0"/>
              <a:t>in the core-edge transition region (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r/a ~ 0.7-0.8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High-k turbulence quasi-stationary before L-H transition, intermittent after L-H transition and significantly suppressed ~15 ms after L-H transition</a:t>
            </a:r>
          </a:p>
          <a:p>
            <a:pPr lvl="1"/>
            <a:r>
              <a:rPr lang="en-US" dirty="0" smtClean="0"/>
              <a:t>S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uppression of high-k turbulence at lower </a:t>
            </a:r>
            <a:r>
              <a:rPr lang="en-US" dirty="0" err="1" smtClean="0">
                <a:solidFill>
                  <a:schemeClr val="accent2"/>
                </a:solidFill>
                <a:latin typeface="+mn-lt"/>
              </a:rPr>
              <a:t>wavenubmer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, i.e. </a:t>
            </a:r>
            <a:r>
              <a:rPr lang="en-US" dirty="0" smtClean="0"/>
              <a:t>k</a:t>
            </a:r>
            <a:r>
              <a:rPr lang="en-US" baseline="-25000" dirty="0" smtClean="0">
                <a:cs typeface="Arial"/>
              </a:rPr>
              <a:t>┴</a:t>
            </a:r>
            <a:r>
              <a:rPr lang="el-GR" dirty="0" smtClean="0">
                <a:cs typeface="Arial"/>
              </a:rPr>
              <a:t>ρ</a:t>
            </a:r>
            <a:r>
              <a:rPr lang="en-US" baseline="-25000" dirty="0" smtClean="0">
                <a:cs typeface="Arial"/>
              </a:rPr>
              <a:t>s</a:t>
            </a:r>
            <a:r>
              <a:rPr lang="en-US" dirty="0" smtClean="0">
                <a:cs typeface="Arial"/>
              </a:rPr>
              <a:t> ≤ 9</a:t>
            </a:r>
          </a:p>
          <a:p>
            <a:r>
              <a:rPr lang="en-US" dirty="0" smtClean="0"/>
              <a:t>Low-k turbulence measured by GPI and BES at different radii but similar temporal behavior with high-k measurement </a:t>
            </a:r>
          </a:p>
          <a:p>
            <a:pPr lvl="1"/>
            <a:r>
              <a:rPr lang="en-US" dirty="0" smtClean="0"/>
              <a:t>Showing suppression of low-k turbulence into H-mode at r/a&gt;0.8</a:t>
            </a:r>
          </a:p>
          <a:p>
            <a:r>
              <a:rPr lang="en-US" dirty="0" smtClean="0"/>
              <a:t>Linear stability analysis using GS2 code showing some consistency with turbulence measurements</a:t>
            </a:r>
          </a:p>
          <a:p>
            <a:pPr lvl="1"/>
            <a:r>
              <a:rPr lang="en-US" dirty="0" smtClean="0"/>
              <a:t>Decreased ETG growth rate into H-mode </a:t>
            </a:r>
          </a:p>
          <a:p>
            <a:pPr lvl="1"/>
            <a:r>
              <a:rPr lang="en-US" dirty="0" smtClean="0"/>
              <a:t>Low-k turbulence more suppressed by </a:t>
            </a:r>
            <a:r>
              <a:rPr lang="en-US" dirty="0" err="1" smtClean="0"/>
              <a:t>ExB</a:t>
            </a:r>
            <a:r>
              <a:rPr lang="en-US" dirty="0" smtClean="0"/>
              <a:t> shear into H-mode</a:t>
            </a:r>
            <a:endParaRPr lang="en-US" sz="2400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6388" name="Equation" r:id="rId3" imgW="11412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Observations in Spectral Power Drop in Lower </a:t>
            </a:r>
            <a:r>
              <a:rPr lang="en-US" dirty="0" err="1" smtClean="0"/>
              <a:t>Wavenumbers</a:t>
            </a:r>
            <a:r>
              <a:rPr lang="en-US" dirty="0" smtClean="0"/>
              <a:t> in Different NSTX Scenarios</a:t>
            </a:r>
          </a:p>
        </p:txBody>
      </p:sp>
      <p:pic>
        <p:nvPicPr>
          <p:cNvPr id="70658" name="Picture 2" descr="C:\Users\yren\Documents\MATLAB\work_nstx\figure_save\141716_ksecp_four_times_ver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425" y="1317062"/>
            <a:ext cx="3566343" cy="2751131"/>
          </a:xfrm>
          <a:prstGeom prst="rect">
            <a:avLst/>
          </a:prstGeom>
          <a:noFill/>
        </p:spPr>
      </p:pic>
      <p:pic>
        <p:nvPicPr>
          <p:cNvPr id="70663" name="Picture 7" descr="C:\Users\yren\Documents\MATLAB\work_nstx\figure_save\140620_highk_spec_larger_fo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23" y="4113538"/>
            <a:ext cx="3529781" cy="2694912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/>
          <p:nvPr/>
        </p:nvCxnSpPr>
        <p:spPr bwMode="auto">
          <a:xfrm>
            <a:off x="5978769" y="1820008"/>
            <a:ext cx="386861" cy="120454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5383545" y="2997236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Increase of </a:t>
            </a:r>
            <a:r>
              <a:rPr lang="en-US" dirty="0" err="1" smtClean="0"/>
              <a:t>ExB</a:t>
            </a:r>
            <a:r>
              <a:rPr lang="en-US" dirty="0" smtClean="0"/>
              <a:t> shear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406769" y="5090747"/>
            <a:ext cx="17585" cy="84406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82601" y="5356505"/>
            <a:ext cx="1163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Increase of density gradient</a:t>
            </a:r>
            <a:endParaRPr lang="en-US" dirty="0"/>
          </a:p>
        </p:txBody>
      </p:sp>
      <p:sp>
        <p:nvSpPr>
          <p:cNvPr id="34" name="TextBox 39"/>
          <p:cNvSpPr txBox="1">
            <a:spLocks noChangeArrowheads="1"/>
          </p:cNvSpPr>
          <p:nvPr/>
        </p:nvSpPr>
        <p:spPr bwMode="auto">
          <a:xfrm>
            <a:off x="6382937" y="1174298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Ren et al., NF 2013</a:t>
            </a:r>
            <a:endParaRPr lang="en-US" dirty="0"/>
          </a:p>
        </p:txBody>
      </p:sp>
      <p:sp>
        <p:nvSpPr>
          <p:cNvPr id="38" name="TextBox 39"/>
          <p:cNvSpPr txBox="1">
            <a:spLocks noChangeArrowheads="1"/>
          </p:cNvSpPr>
          <p:nvPr/>
        </p:nvSpPr>
        <p:spPr bwMode="auto">
          <a:xfrm>
            <a:off x="1172029" y="3990767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Ren et al., PRL 2011</a:t>
            </a:r>
            <a:endParaRPr lang="en-US" dirty="0"/>
          </a:p>
        </p:txBody>
      </p:sp>
      <p:sp>
        <p:nvSpPr>
          <p:cNvPr id="39" name="TextBox 39"/>
          <p:cNvSpPr txBox="1">
            <a:spLocks noChangeArrowheads="1"/>
          </p:cNvSpPr>
          <p:nvPr/>
        </p:nvSpPr>
        <p:spPr bwMode="auto">
          <a:xfrm>
            <a:off x="8205877" y="1801482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NBI-heated L-mode</a:t>
            </a:r>
            <a:endParaRPr lang="en-US" dirty="0"/>
          </a:p>
        </p:txBody>
      </p:sp>
      <p:sp>
        <p:nvSpPr>
          <p:cNvPr id="41" name="TextBox 39"/>
          <p:cNvSpPr txBox="1">
            <a:spLocks noChangeArrowheads="1"/>
          </p:cNvSpPr>
          <p:nvPr/>
        </p:nvSpPr>
        <p:spPr bwMode="auto">
          <a:xfrm>
            <a:off x="3614025" y="4872928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NBI-heated H-mode</a:t>
            </a:r>
            <a:endParaRPr lang="en-US" dirty="0"/>
          </a:p>
        </p:txBody>
      </p:sp>
      <p:pic>
        <p:nvPicPr>
          <p:cNvPr id="20" name="Picture 2" descr="C:\Users\yren\Documents\MATLAB\work_nstx\figure_save\139442_kspectra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2691" y="1288025"/>
            <a:ext cx="3674766" cy="2780071"/>
          </a:xfrm>
          <a:prstGeom prst="rect">
            <a:avLst/>
          </a:prstGeom>
          <a:noFill/>
        </p:spPr>
      </p:pic>
      <p:sp>
        <p:nvSpPr>
          <p:cNvPr id="21" name="Oval 20"/>
          <p:cNvSpPr/>
          <p:nvPr/>
        </p:nvSpPr>
        <p:spPr bwMode="auto">
          <a:xfrm>
            <a:off x="1101213" y="1750144"/>
            <a:ext cx="462116" cy="373626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877962" y="2507227"/>
            <a:ext cx="599768" cy="855405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1574310" y="1622323"/>
            <a:ext cx="175830" cy="24152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1592825" y="3264309"/>
            <a:ext cx="324465" cy="11798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680038" y="3316596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After L-H transition</a:t>
            </a:r>
            <a:endParaRPr lang="en-US" dirty="0"/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651109" y="1406490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Before L-H transition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Observations in Spectral Power Drop in Lower </a:t>
            </a:r>
            <a:r>
              <a:rPr lang="en-US" dirty="0" err="1" smtClean="0"/>
              <a:t>Wavenumbers</a:t>
            </a:r>
            <a:r>
              <a:rPr lang="en-US" dirty="0" smtClean="0"/>
              <a:t> in Different NSTX Scenarios</a:t>
            </a:r>
          </a:p>
        </p:txBody>
      </p:sp>
      <p:pic>
        <p:nvPicPr>
          <p:cNvPr id="70658" name="Picture 2" descr="C:\Users\yren\Documents\MATLAB\work_nstx\figure_save\141716_ksecp_four_times_ver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425" y="1317062"/>
            <a:ext cx="3566343" cy="2751131"/>
          </a:xfrm>
          <a:prstGeom prst="rect">
            <a:avLst/>
          </a:prstGeom>
          <a:noFill/>
        </p:spPr>
      </p:pic>
      <p:pic>
        <p:nvPicPr>
          <p:cNvPr id="70661" name="Picture 5" descr="C:\Users\yren\Documents\MATLAB\work_nstx\figure_save\140301_kspect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515" y="3997171"/>
            <a:ext cx="3965394" cy="2890325"/>
          </a:xfrm>
          <a:prstGeom prst="rect">
            <a:avLst/>
          </a:prstGeom>
          <a:noFill/>
        </p:spPr>
      </p:pic>
      <p:pic>
        <p:nvPicPr>
          <p:cNvPr id="70663" name="Picture 7" descr="C:\Users\yren\Documents\MATLAB\work_nstx\figure_save\140620_highk_spec_larger_fo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23" y="4113538"/>
            <a:ext cx="3529781" cy="2694912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/>
          <p:nvPr/>
        </p:nvCxnSpPr>
        <p:spPr bwMode="auto">
          <a:xfrm>
            <a:off x="5978769" y="1820008"/>
            <a:ext cx="386861" cy="120454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5383545" y="2997236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Increase of </a:t>
            </a:r>
            <a:r>
              <a:rPr lang="en-US" dirty="0" err="1" smtClean="0"/>
              <a:t>ExB</a:t>
            </a:r>
            <a:r>
              <a:rPr lang="en-US" dirty="0" smtClean="0"/>
              <a:t> shear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1651819" y="5063613"/>
            <a:ext cx="19666" cy="65876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82601" y="5356505"/>
            <a:ext cx="1163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Increase of density gradient</a:t>
            </a:r>
            <a:endParaRPr lang="en-US" dirty="0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266324" y="5675959"/>
            <a:ext cx="11637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 bwMode="auto">
          <a:xfrm>
            <a:off x="5539157" y="5090749"/>
            <a:ext cx="518746" cy="501161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46" name="Straight Arrow Connector 45"/>
          <p:cNvCxnSpPr>
            <a:stCxn id="43" idx="0"/>
          </p:cNvCxnSpPr>
          <p:nvPr/>
        </p:nvCxnSpPr>
        <p:spPr bwMode="auto">
          <a:xfrm>
            <a:off x="5848222" y="5675959"/>
            <a:ext cx="16247" cy="41711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Box 39"/>
          <p:cNvSpPr txBox="1">
            <a:spLocks noChangeArrowheads="1"/>
          </p:cNvSpPr>
          <p:nvPr/>
        </p:nvSpPr>
        <p:spPr bwMode="auto">
          <a:xfrm>
            <a:off x="5289760" y="6007138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RF heating turned-off</a:t>
            </a:r>
            <a:endParaRPr lang="en-US" dirty="0"/>
          </a:p>
        </p:txBody>
      </p:sp>
      <p:sp>
        <p:nvSpPr>
          <p:cNvPr id="34" name="TextBox 39"/>
          <p:cNvSpPr txBox="1">
            <a:spLocks noChangeArrowheads="1"/>
          </p:cNvSpPr>
          <p:nvPr/>
        </p:nvSpPr>
        <p:spPr bwMode="auto">
          <a:xfrm>
            <a:off x="6382937" y="1174298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Ren et al., NF 2013</a:t>
            </a:r>
            <a:endParaRPr lang="en-US" dirty="0"/>
          </a:p>
        </p:txBody>
      </p:sp>
      <p:sp>
        <p:nvSpPr>
          <p:cNvPr id="38" name="TextBox 39"/>
          <p:cNvSpPr txBox="1">
            <a:spLocks noChangeArrowheads="1"/>
          </p:cNvSpPr>
          <p:nvPr/>
        </p:nvSpPr>
        <p:spPr bwMode="auto">
          <a:xfrm>
            <a:off x="1172029" y="3990767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Ren et al., PRL 2011</a:t>
            </a:r>
            <a:endParaRPr lang="en-US" dirty="0"/>
          </a:p>
        </p:txBody>
      </p:sp>
      <p:sp>
        <p:nvSpPr>
          <p:cNvPr id="39" name="TextBox 39"/>
          <p:cNvSpPr txBox="1">
            <a:spLocks noChangeArrowheads="1"/>
          </p:cNvSpPr>
          <p:nvPr/>
        </p:nvSpPr>
        <p:spPr bwMode="auto">
          <a:xfrm>
            <a:off x="8205877" y="1801482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NBI-heated L-mode</a:t>
            </a:r>
            <a:endParaRPr lang="en-US" dirty="0"/>
          </a:p>
        </p:txBody>
      </p:sp>
      <p:sp>
        <p:nvSpPr>
          <p:cNvPr id="41" name="TextBox 39"/>
          <p:cNvSpPr txBox="1">
            <a:spLocks noChangeArrowheads="1"/>
          </p:cNvSpPr>
          <p:nvPr/>
        </p:nvSpPr>
        <p:spPr bwMode="auto">
          <a:xfrm>
            <a:off x="3584529" y="4872928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NBI-heated H-mode</a:t>
            </a:r>
            <a:endParaRPr lang="en-US" dirty="0"/>
          </a:p>
        </p:txBody>
      </p:sp>
      <p:sp>
        <p:nvSpPr>
          <p:cNvPr id="42" name="TextBox 39"/>
          <p:cNvSpPr txBox="1">
            <a:spLocks noChangeArrowheads="1"/>
          </p:cNvSpPr>
          <p:nvPr/>
        </p:nvSpPr>
        <p:spPr bwMode="auto">
          <a:xfrm>
            <a:off x="8240670" y="4902236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RF-heated L-mode</a:t>
            </a:r>
            <a:endParaRPr lang="en-US" dirty="0"/>
          </a:p>
        </p:txBody>
      </p:sp>
      <p:pic>
        <p:nvPicPr>
          <p:cNvPr id="26" name="Picture 2" descr="C:\Users\yren\Documents\MATLAB\work_nstx\figure_save\139442_kspectra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2691" y="1288025"/>
            <a:ext cx="3674766" cy="2780071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 bwMode="auto">
          <a:xfrm>
            <a:off x="1101213" y="1750144"/>
            <a:ext cx="462116" cy="373626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877962" y="2507227"/>
            <a:ext cx="599768" cy="855405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1574310" y="1622323"/>
            <a:ext cx="175830" cy="24152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1592825" y="3264309"/>
            <a:ext cx="324465" cy="11798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39"/>
          <p:cNvSpPr txBox="1">
            <a:spLocks noChangeArrowheads="1"/>
          </p:cNvSpPr>
          <p:nvPr/>
        </p:nvSpPr>
        <p:spPr bwMode="auto">
          <a:xfrm>
            <a:off x="680038" y="3316596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After L-H transition</a:t>
            </a:r>
            <a:endParaRPr lang="en-US" dirty="0"/>
          </a:p>
        </p:txBody>
      </p:sp>
      <p:sp>
        <p:nvSpPr>
          <p:cNvPr id="49" name="TextBox 39"/>
          <p:cNvSpPr txBox="1">
            <a:spLocks noChangeArrowheads="1"/>
          </p:cNvSpPr>
          <p:nvPr/>
        </p:nvSpPr>
        <p:spPr bwMode="auto">
          <a:xfrm>
            <a:off x="651109" y="1406490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Before L-H transition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Observations in Spectral Power Drop in Lower </a:t>
            </a:r>
            <a:r>
              <a:rPr lang="en-US" dirty="0" err="1" smtClean="0"/>
              <a:t>Wavenumbers</a:t>
            </a:r>
            <a:r>
              <a:rPr lang="en-US" dirty="0" smtClean="0"/>
              <a:t> in Different NSTX Scenarios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2625" y="869187"/>
            <a:ext cx="8244964" cy="753140"/>
          </a:xfrm>
        </p:spPr>
        <p:txBody>
          <a:bodyPr/>
          <a:lstStyle/>
          <a:p>
            <a:r>
              <a:rPr lang="en-US" dirty="0" smtClean="0"/>
              <a:t>The drop in spectral power only occurs at k</a:t>
            </a:r>
            <a:r>
              <a:rPr lang="en-US" baseline="-25000" dirty="0" smtClean="0">
                <a:cs typeface="Arial"/>
              </a:rPr>
              <a:t>┴</a:t>
            </a:r>
            <a:r>
              <a:rPr lang="el-GR" dirty="0" smtClean="0">
                <a:cs typeface="Arial"/>
              </a:rPr>
              <a:t>ρ</a:t>
            </a:r>
            <a:r>
              <a:rPr lang="en-US" baseline="-25000" dirty="0" smtClean="0">
                <a:cs typeface="Arial"/>
              </a:rPr>
              <a:t>s </a:t>
            </a:r>
            <a:r>
              <a:rPr lang="en-US" dirty="0" smtClean="0">
                <a:cs typeface="Arial"/>
              </a:rPr>
              <a:t>&lt;9-10 </a:t>
            </a:r>
            <a:endParaRPr lang="en-US" dirty="0" smtClean="0"/>
          </a:p>
        </p:txBody>
      </p:sp>
      <p:pic>
        <p:nvPicPr>
          <p:cNvPr id="70658" name="Picture 2" descr="C:\Users\yren\Documents\MATLAB\work_nstx\figure_save\141716_ksecp_four_times_ver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425" y="1317062"/>
            <a:ext cx="3566343" cy="2751131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 bwMode="auto">
          <a:xfrm>
            <a:off x="2664541" y="2320411"/>
            <a:ext cx="19665" cy="1317522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0661" name="Picture 5" descr="C:\Users\yren\Documents\MATLAB\work_nstx\figure_save\140301_kspect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515" y="3997171"/>
            <a:ext cx="3965394" cy="2890325"/>
          </a:xfrm>
          <a:prstGeom prst="rect">
            <a:avLst/>
          </a:prstGeom>
          <a:noFill/>
        </p:spPr>
      </p:pic>
      <p:pic>
        <p:nvPicPr>
          <p:cNvPr id="70663" name="Picture 7" descr="C:\Users\yren\Documents\MATLAB\work_nstx\figure_save\140620_highk_spec_larger_fo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23" y="4113538"/>
            <a:ext cx="3529781" cy="2694912"/>
          </a:xfrm>
          <a:prstGeom prst="rect">
            <a:avLst/>
          </a:prstGeom>
          <a:noFill/>
        </p:spPr>
      </p:pic>
      <p:sp>
        <p:nvSpPr>
          <p:cNvPr id="20" name="Right Arrow 19"/>
          <p:cNvSpPr/>
          <p:nvPr/>
        </p:nvSpPr>
        <p:spPr bwMode="auto">
          <a:xfrm rot="10800000">
            <a:off x="1818968" y="3313471"/>
            <a:ext cx="825910" cy="334296"/>
          </a:xfrm>
          <a:prstGeom prst="rightArrow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823884" y="5127520"/>
            <a:ext cx="19665" cy="1317522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ight Arrow 21"/>
          <p:cNvSpPr/>
          <p:nvPr/>
        </p:nvSpPr>
        <p:spPr bwMode="auto">
          <a:xfrm rot="10800000">
            <a:off x="938981" y="6159909"/>
            <a:ext cx="825910" cy="334296"/>
          </a:xfrm>
          <a:prstGeom prst="rightArrow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7703574" y="5078360"/>
            <a:ext cx="19665" cy="1317522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ight Arrow 23"/>
          <p:cNvSpPr/>
          <p:nvPr/>
        </p:nvSpPr>
        <p:spPr bwMode="auto">
          <a:xfrm rot="10800000">
            <a:off x="6818671" y="6110749"/>
            <a:ext cx="825910" cy="334296"/>
          </a:xfrm>
          <a:prstGeom prst="rightArrow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7270954" y="2354824"/>
            <a:ext cx="19665" cy="1317522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ight Arrow 25"/>
          <p:cNvSpPr/>
          <p:nvPr/>
        </p:nvSpPr>
        <p:spPr bwMode="auto">
          <a:xfrm rot="10800000">
            <a:off x="6386051" y="3387213"/>
            <a:ext cx="825910" cy="334296"/>
          </a:xfrm>
          <a:prstGeom prst="rightArrow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266324" y="5675959"/>
            <a:ext cx="11637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Box 39"/>
          <p:cNvSpPr txBox="1">
            <a:spLocks noChangeArrowheads="1"/>
          </p:cNvSpPr>
          <p:nvPr/>
        </p:nvSpPr>
        <p:spPr bwMode="auto">
          <a:xfrm>
            <a:off x="6382937" y="1174298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Ren et al., NF 2013</a:t>
            </a:r>
            <a:endParaRPr lang="en-US" dirty="0"/>
          </a:p>
        </p:txBody>
      </p:sp>
      <p:sp>
        <p:nvSpPr>
          <p:cNvPr id="50" name="TextBox 39"/>
          <p:cNvSpPr txBox="1">
            <a:spLocks noChangeArrowheads="1"/>
          </p:cNvSpPr>
          <p:nvPr/>
        </p:nvSpPr>
        <p:spPr bwMode="auto">
          <a:xfrm>
            <a:off x="1172029" y="3990767"/>
            <a:ext cx="1866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Ren et al., PRL 2011</a:t>
            </a:r>
            <a:endParaRPr lang="en-US" dirty="0"/>
          </a:p>
        </p:txBody>
      </p:sp>
      <p:sp>
        <p:nvSpPr>
          <p:cNvPr id="51" name="TextBox 39"/>
          <p:cNvSpPr txBox="1">
            <a:spLocks noChangeArrowheads="1"/>
          </p:cNvSpPr>
          <p:nvPr/>
        </p:nvSpPr>
        <p:spPr bwMode="auto">
          <a:xfrm>
            <a:off x="8205877" y="1801482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NBI-heated L-mode</a:t>
            </a:r>
            <a:endParaRPr lang="en-US" dirty="0"/>
          </a:p>
        </p:txBody>
      </p:sp>
      <p:sp>
        <p:nvSpPr>
          <p:cNvPr id="52" name="TextBox 39"/>
          <p:cNvSpPr txBox="1">
            <a:spLocks noChangeArrowheads="1"/>
          </p:cNvSpPr>
          <p:nvPr/>
        </p:nvSpPr>
        <p:spPr bwMode="auto">
          <a:xfrm>
            <a:off x="3594361" y="4872928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NBI-heated H-mode</a:t>
            </a:r>
            <a:endParaRPr lang="en-US" dirty="0"/>
          </a:p>
        </p:txBody>
      </p:sp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8240670" y="4902236"/>
            <a:ext cx="1008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RF-heated L-mode</a:t>
            </a:r>
            <a:endParaRPr lang="en-US" dirty="0"/>
          </a:p>
        </p:txBody>
      </p:sp>
      <p:pic>
        <p:nvPicPr>
          <p:cNvPr id="28" name="Picture 2" descr="C:\Users\yren\Documents\MATLAB\work_nstx\figure_save\139442_kspectra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2691" y="1288025"/>
            <a:ext cx="3674766" cy="2780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C:\Users\yren\Documents\MATLAB\work_nstx\figure_save\139442_fspec_dalpha_fine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51" y="2183855"/>
            <a:ext cx="6972550" cy="4674145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21930" y="862118"/>
            <a:ext cx="9395695" cy="2192337"/>
          </a:xfrm>
        </p:spPr>
        <p:txBody>
          <a:bodyPr/>
          <a:lstStyle/>
          <a:p>
            <a:r>
              <a:rPr lang="en-US" sz="2000" dirty="0" smtClean="0"/>
              <a:t>Overall turbulence power decreases into H-mode</a:t>
            </a:r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905131" y="2201200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825" y="1926511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Large Intermittency (Dithering) in High-k Turbulence from t=350 to 365 ms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472" name="TextBox 39"/>
          <p:cNvSpPr txBox="1">
            <a:spLocks noChangeArrowheads="1"/>
          </p:cNvSpPr>
          <p:nvPr/>
        </p:nvSpPr>
        <p:spPr bwMode="auto">
          <a:xfrm>
            <a:off x="7534736" y="2795486"/>
            <a:ext cx="147161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dirty="0"/>
              <a:t>Off-center peak denotes the scattered signal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/>
              <a:t>f=0 peak is from stray radiation 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386348" y="4965290"/>
            <a:ext cx="2074607" cy="114054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4031226" y="4837471"/>
            <a:ext cx="2104103" cy="117987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1917290" y="5407742"/>
            <a:ext cx="216310" cy="894735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438400" y="5663381"/>
            <a:ext cx="186813" cy="688258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601497" y="5437239"/>
            <a:ext cx="245806" cy="865238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171768" y="5692877"/>
            <a:ext cx="137651" cy="619433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09251" y="5412659"/>
            <a:ext cx="216310" cy="894735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203290" y="5412659"/>
            <a:ext cx="216310" cy="894735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pic>
        <p:nvPicPr>
          <p:cNvPr id="58371" name="Picture 3" descr="C:\Users\yren\Documents\MATLAB\work_nstx\figure_save\139442_fspec_dalpha_fine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51" y="2183855"/>
            <a:ext cx="6972550" cy="4674145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21930" y="862118"/>
            <a:ext cx="9395695" cy="2192337"/>
          </a:xfrm>
        </p:spPr>
        <p:txBody>
          <a:bodyPr/>
          <a:lstStyle/>
          <a:p>
            <a:r>
              <a:rPr lang="en-US" sz="2000" dirty="0" smtClean="0"/>
              <a:t>Overall turbulence power decreases into H-mode</a:t>
            </a:r>
          </a:p>
          <a:p>
            <a:r>
              <a:rPr lang="en-US" sz="2000" dirty="0" smtClean="0"/>
              <a:t>Periods of minimum turbulence appear intermittently </a:t>
            </a:r>
            <a:r>
              <a:rPr lang="en-US" sz="2000" dirty="0" smtClean="0"/>
              <a:t>(~</a:t>
            </a:r>
            <a:r>
              <a:rPr lang="en-US" sz="2000" dirty="0" smtClean="0"/>
              <a:t>1</a:t>
            </a:r>
            <a:r>
              <a:rPr lang="en-US" sz="2000" dirty="0" smtClean="0"/>
              <a:t>-1.5 </a:t>
            </a:r>
            <a:r>
              <a:rPr lang="en-US" sz="2000" dirty="0" smtClean="0"/>
              <a:t>ms)</a:t>
            </a:r>
          </a:p>
          <a:p>
            <a:pPr lvl="1">
              <a:buNone/>
            </a:pPr>
            <a:endParaRPr lang="en-US" sz="1800" dirty="0" smtClean="0"/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905131" y="2201200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825" y="1926511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Large Intermittency (Dithering) in High-k Turbulence from t=350 to 365 ms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386348" y="4965290"/>
            <a:ext cx="2074607" cy="114054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4031226" y="4837471"/>
            <a:ext cx="2104103" cy="117987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2054940" y="5456903"/>
            <a:ext cx="137653" cy="894735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408904" y="5653548"/>
            <a:ext cx="117986" cy="688258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591664" y="5378247"/>
            <a:ext cx="137651" cy="973393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270091" y="5702710"/>
            <a:ext cx="68825" cy="619433"/>
          </a:xfrm>
          <a:prstGeom prst="rect">
            <a:avLst/>
          </a:prstGeom>
          <a:solidFill>
            <a:srgbClr val="FFC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pic>
        <p:nvPicPr>
          <p:cNvPr id="58371" name="Picture 3" descr="C:\Users\yren\Documents\MATLAB\work_nstx\figure_save\139442_fspec_dalpha_fine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51" y="2183855"/>
            <a:ext cx="6972550" cy="4674145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21930" y="862118"/>
            <a:ext cx="9395695" cy="2192337"/>
          </a:xfrm>
        </p:spPr>
        <p:txBody>
          <a:bodyPr/>
          <a:lstStyle/>
          <a:p>
            <a:r>
              <a:rPr lang="en-US" sz="2000" dirty="0" smtClean="0"/>
              <a:t>Overall turbulence power decreases into H-mode</a:t>
            </a:r>
          </a:p>
          <a:p>
            <a:r>
              <a:rPr lang="en-US" sz="2000" dirty="0" smtClean="0"/>
              <a:t>Periods of minimum turbulence appear </a:t>
            </a:r>
            <a:r>
              <a:rPr lang="en-US" sz="2000" smtClean="0"/>
              <a:t>intermittently </a:t>
            </a:r>
            <a:r>
              <a:rPr lang="en-US" sz="2000" smtClean="0"/>
              <a:t>(~</a:t>
            </a:r>
            <a:r>
              <a:rPr lang="en-US" sz="2000" smtClean="0"/>
              <a:t>1</a:t>
            </a:r>
            <a:r>
              <a:rPr lang="en-US" sz="2000" smtClean="0"/>
              <a:t>-1.5 </a:t>
            </a:r>
            <a:r>
              <a:rPr lang="en-US" sz="2000" dirty="0" smtClean="0"/>
              <a:t>ms)</a:t>
            </a:r>
          </a:p>
          <a:p>
            <a:pPr lvl="1"/>
            <a:r>
              <a:rPr lang="en-US" sz="1800" dirty="0" smtClean="0"/>
              <a:t> Fast decrease and rise of turbulence power in 0.5-1 ms </a:t>
            </a:r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905131" y="2201200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825" y="1926511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Large Intermittency (Dithering) in High-k Turbulence from t=350 to 365 ms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386348" y="4965290"/>
            <a:ext cx="2074607" cy="114054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4031226" y="4837471"/>
            <a:ext cx="2104103" cy="117987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yren\Documents\MATLAB\work_nstx\figure_save\139442_fspec_dalpha_f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33" y="2182761"/>
            <a:ext cx="6974182" cy="4675239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21931" y="862118"/>
            <a:ext cx="8412470" cy="2192337"/>
          </a:xfrm>
        </p:spPr>
        <p:txBody>
          <a:bodyPr/>
          <a:lstStyle/>
          <a:p>
            <a:r>
              <a:rPr lang="en-US" sz="2000" dirty="0" smtClean="0"/>
              <a:t>High-k turbulence intermittency is on the same time scale as the dithering of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 D</a:t>
            </a:r>
            <a:r>
              <a:rPr lang="en-US" sz="2000" baseline="-25000" dirty="0" smtClean="0">
                <a:sym typeface="Symbol"/>
              </a:rPr>
              <a:t></a:t>
            </a:r>
            <a:r>
              <a:rPr lang="en-US" sz="2000" dirty="0" smtClean="0">
                <a:sym typeface="Symbol"/>
              </a:rPr>
              <a:t> </a:t>
            </a:r>
          </a:p>
          <a:p>
            <a:r>
              <a:rPr lang="en-US" sz="2000" dirty="0" smtClean="0"/>
              <a:t>A definite correlation is not yet established</a:t>
            </a:r>
            <a:endParaRPr lang="en-US" sz="2000" baseline="-25000" dirty="0" smtClean="0"/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905131" y="2201200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825" y="1926511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22532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Large Intermittency (Dithering) in High-k Turbulence from t=350 to 365 ms is Similar to </a:t>
            </a:r>
            <a:r>
              <a:rPr lang="en-US" sz="2800" i="0" kern="0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Divertor</a:t>
            </a: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D</a:t>
            </a:r>
            <a:r>
              <a:rPr lang="en-US" sz="2800" baseline="-25000" dirty="0" smtClean="0">
                <a:sym typeface="Symbol"/>
              </a:rPr>
              <a:t>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yren\Documents\MATLAB\work_nstx\figure_save\139442_BES_highk_more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408" y="1807754"/>
            <a:ext cx="3930706" cy="505024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 bwMode="auto">
          <a:xfrm>
            <a:off x="7797521" y="2600686"/>
            <a:ext cx="90435" cy="3689582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pic>
        <p:nvPicPr>
          <p:cNvPr id="12" name="Picture 2" descr="C:\Users\yren\Documents\MATLAB\work_nstx\figure_save\139442_tene_profil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225" y="2266554"/>
            <a:ext cx="3034354" cy="4455787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0" y="911283"/>
            <a:ext cx="8412470" cy="2192337"/>
          </a:xfrm>
        </p:spPr>
        <p:txBody>
          <a:bodyPr/>
          <a:lstStyle/>
          <a:p>
            <a:r>
              <a:rPr lang="en-US" sz="2000" dirty="0" smtClean="0">
                <a:sym typeface="Symbol"/>
              </a:rPr>
              <a:t>High-k channel 3 measuring </a:t>
            </a:r>
            <a:r>
              <a:rPr lang="en-US" sz="2000" dirty="0" smtClean="0"/>
              <a:t>k</a:t>
            </a:r>
            <a:r>
              <a:rPr lang="en-US" sz="2000" baseline="-25000" dirty="0" smtClean="0">
                <a:cs typeface="Arial"/>
              </a:rPr>
              <a:t>┴</a:t>
            </a:r>
            <a:r>
              <a:rPr lang="el-GR" sz="2000" dirty="0" smtClean="0">
                <a:cs typeface="Arial"/>
              </a:rPr>
              <a:t>ρ</a:t>
            </a:r>
            <a:r>
              <a:rPr lang="en-US" sz="2000" baseline="-25000" dirty="0" smtClean="0">
                <a:cs typeface="Arial"/>
              </a:rPr>
              <a:t>s </a:t>
            </a:r>
            <a:r>
              <a:rPr lang="en-US" sz="2000" dirty="0" smtClean="0">
                <a:cs typeface="Arial"/>
              </a:rPr>
              <a:t>~6-7 is compared with BES measurement at R=142 cm (top of the H-mode </a:t>
            </a:r>
            <a:r>
              <a:rPr lang="en-US" sz="2000" dirty="0" err="1" smtClean="0">
                <a:cs typeface="Arial"/>
              </a:rPr>
              <a:t>pedetsal</a:t>
            </a:r>
            <a:r>
              <a:rPr lang="en-US" sz="2000" dirty="0" smtClean="0">
                <a:cs typeface="Arial"/>
              </a:rPr>
              <a:t>)</a:t>
            </a:r>
            <a:endParaRPr lang="en-US" sz="2000" dirty="0" smtClean="0"/>
          </a:p>
          <a:p>
            <a:endParaRPr lang="en-US" sz="2000" dirty="0" smtClean="0">
              <a:sym typeface="Symbol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Low-k Turbulence Measured by BES Shows Similar Temporal Behavior as High-k Turbulence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472" name="TextBox 39"/>
          <p:cNvSpPr txBox="1">
            <a:spLocks noChangeArrowheads="1"/>
          </p:cNvSpPr>
          <p:nvPr/>
        </p:nvSpPr>
        <p:spPr bwMode="auto">
          <a:xfrm>
            <a:off x="4063949" y="3847538"/>
            <a:ext cx="999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 BES channel at R=142 cm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907458" y="1799303"/>
            <a:ext cx="1248697" cy="1868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4088529" y="2348119"/>
            <a:ext cx="1230723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High-k channel 3</a:t>
            </a:r>
          </a:p>
          <a:p>
            <a:pPr>
              <a:spcBef>
                <a:spcPct val="20000"/>
              </a:spcBef>
            </a:pPr>
            <a:r>
              <a:rPr lang="en-US" dirty="0" smtClean="0"/>
              <a:t>k</a:t>
            </a:r>
            <a:r>
              <a:rPr lang="en-US" baseline="-25000" dirty="0" smtClean="0">
                <a:latin typeface="Arial"/>
                <a:cs typeface="Arial"/>
              </a:rPr>
              <a:t>┴</a:t>
            </a:r>
            <a:r>
              <a:rPr lang="el-GR" dirty="0" smtClean="0">
                <a:latin typeface="Arial"/>
                <a:cs typeface="Arial"/>
              </a:rPr>
              <a:t>ρ</a:t>
            </a:r>
            <a:r>
              <a:rPr lang="en-US" baseline="-25000" dirty="0" smtClean="0">
                <a:latin typeface="Arial"/>
                <a:cs typeface="Arial"/>
              </a:rPr>
              <a:t>s </a:t>
            </a:r>
            <a:r>
              <a:rPr lang="en-US" dirty="0" smtClean="0">
                <a:cs typeface="Arial"/>
              </a:rPr>
              <a:t>~6-7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cs typeface="Arial"/>
              </a:rPr>
              <a:t>R=135.5-140</a:t>
            </a:r>
            <a:endParaRPr lang="en-US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7579914" y="2147107"/>
            <a:ext cx="314633" cy="34412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39"/>
          <p:cNvSpPr txBox="1">
            <a:spLocks noChangeArrowheads="1"/>
          </p:cNvSpPr>
          <p:nvPr/>
        </p:nvSpPr>
        <p:spPr bwMode="auto">
          <a:xfrm>
            <a:off x="7817615" y="1903992"/>
            <a:ext cx="1326386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High-k measurement region</a:t>
            </a:r>
          </a:p>
          <a:p>
            <a:pPr>
              <a:spcBef>
                <a:spcPct val="20000"/>
              </a:spcBef>
            </a:pP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7886676" y="2618838"/>
            <a:ext cx="580103" cy="58010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8273846" y="3193690"/>
            <a:ext cx="1056968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BES channel location</a:t>
            </a:r>
          </a:p>
          <a:p>
            <a:pPr>
              <a:spcBef>
                <a:spcPct val="20000"/>
              </a:spcBef>
            </a:pP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956619" y="5928852"/>
            <a:ext cx="875071" cy="40312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1838632" y="1769806"/>
            <a:ext cx="629265" cy="26547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2382628" y="1625445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yren\Documents\MATLAB\work_nstx\figure_save\139442_BES_highk_more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08" y="1807754"/>
            <a:ext cx="3930706" cy="5050246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</a:rPr>
              <a:t>Low-k Turbulence Measured by BES Shows Similar Temporal Behavior as High-k Turbulence</a:t>
            </a:r>
            <a:endParaRPr lang="en-US" sz="2800" i="0" kern="0" dirty="0">
              <a:solidFill>
                <a:schemeClr val="accent2"/>
              </a:solidFill>
            </a:endParaRPr>
          </a:p>
        </p:txBody>
      </p:sp>
      <p:sp>
        <p:nvSpPr>
          <p:cNvPr id="19472" name="TextBox 39"/>
          <p:cNvSpPr txBox="1">
            <a:spLocks noChangeArrowheads="1"/>
          </p:cNvSpPr>
          <p:nvPr/>
        </p:nvSpPr>
        <p:spPr bwMode="auto">
          <a:xfrm>
            <a:off x="4063949" y="3847538"/>
            <a:ext cx="999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 BES channel at 142 cm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907458" y="1799303"/>
            <a:ext cx="1248697" cy="1868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4088529" y="2348119"/>
            <a:ext cx="99966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High-k channel 3</a:t>
            </a:r>
          </a:p>
          <a:p>
            <a:pPr>
              <a:spcBef>
                <a:spcPct val="20000"/>
              </a:spcBef>
            </a:pPr>
            <a:r>
              <a:rPr lang="en-US" dirty="0" smtClean="0"/>
              <a:t>k</a:t>
            </a:r>
            <a:r>
              <a:rPr lang="en-US" baseline="-25000" dirty="0" smtClean="0">
                <a:latin typeface="Arial"/>
                <a:cs typeface="Arial"/>
              </a:rPr>
              <a:t>┴</a:t>
            </a:r>
            <a:r>
              <a:rPr lang="el-GR" dirty="0" smtClean="0">
                <a:latin typeface="Arial"/>
                <a:cs typeface="Arial"/>
              </a:rPr>
              <a:t>ρ</a:t>
            </a:r>
            <a:r>
              <a:rPr lang="en-US" baseline="-25000" dirty="0" smtClean="0">
                <a:latin typeface="Arial"/>
                <a:cs typeface="Arial"/>
              </a:rPr>
              <a:t>s </a:t>
            </a:r>
            <a:r>
              <a:rPr lang="en-US" dirty="0" smtClean="0">
                <a:cs typeface="Arial"/>
              </a:rPr>
              <a:t>~6-7</a:t>
            </a:r>
            <a:endParaRPr lang="en-US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0" y="1029267"/>
            <a:ext cx="8412470" cy="799533"/>
          </a:xfrm>
        </p:spPr>
        <p:txBody>
          <a:bodyPr/>
          <a:lstStyle/>
          <a:p>
            <a:r>
              <a:rPr lang="en-US" sz="2000" dirty="0" smtClean="0">
                <a:sym typeface="Symbol"/>
              </a:rPr>
              <a:t>High-k channel 3 measuring </a:t>
            </a:r>
            <a:r>
              <a:rPr lang="en-US" sz="2000" dirty="0" smtClean="0"/>
              <a:t>k</a:t>
            </a:r>
            <a:r>
              <a:rPr lang="en-US" sz="2000" baseline="-25000" dirty="0" smtClean="0">
                <a:cs typeface="Arial"/>
              </a:rPr>
              <a:t>┴</a:t>
            </a:r>
            <a:r>
              <a:rPr lang="el-GR" sz="2000" dirty="0" smtClean="0">
                <a:cs typeface="Arial"/>
              </a:rPr>
              <a:t>ρ</a:t>
            </a:r>
            <a:r>
              <a:rPr lang="en-US" sz="2000" baseline="-25000" dirty="0" smtClean="0">
                <a:cs typeface="Arial"/>
              </a:rPr>
              <a:t>s </a:t>
            </a:r>
            <a:r>
              <a:rPr lang="en-US" sz="2000" dirty="0" smtClean="0">
                <a:cs typeface="Arial"/>
              </a:rPr>
              <a:t>~6-7 is compared with BES measurement at R=142 cm (top of the H-mode </a:t>
            </a:r>
            <a:r>
              <a:rPr lang="en-US" sz="2000" dirty="0" err="1" smtClean="0">
                <a:cs typeface="Arial"/>
              </a:rPr>
              <a:t>pedetsal</a:t>
            </a:r>
            <a:r>
              <a:rPr lang="en-US" sz="2000" dirty="0" smtClean="0">
                <a:cs typeface="Arial"/>
              </a:rPr>
              <a:t>)</a:t>
            </a:r>
            <a:endParaRPr lang="en-US" sz="2000" dirty="0" smtClean="0"/>
          </a:p>
          <a:p>
            <a:endParaRPr lang="en-US" sz="2000" dirty="0" smtClean="0">
              <a:sym typeface="Symbol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956619" y="5928852"/>
            <a:ext cx="875071" cy="40312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1838632" y="1769806"/>
            <a:ext cx="629265" cy="26547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2382628" y="1625445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26" name="Content Placeholder 6"/>
          <p:cNvSpPr txBox="1">
            <a:spLocks/>
          </p:cNvSpPr>
          <p:nvPr/>
        </p:nvSpPr>
        <p:spPr bwMode="auto">
          <a:xfrm>
            <a:off x="5279922" y="1763921"/>
            <a:ext cx="3274143" cy="461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lvl="0" indent="-233363" eaLnBrk="0" hangingPunct="0">
              <a:spcBef>
                <a:spcPct val="25000"/>
              </a:spcBef>
              <a:buFontTx/>
              <a:buChar char="•"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Quasi-stationary turbulence before the L-H transition</a:t>
            </a:r>
            <a:endParaRPr lang="en-US" sz="2200" b="0" i="0" kern="0" dirty="0" smtClean="0">
              <a:solidFill>
                <a:schemeClr val="tx1"/>
              </a:solidFill>
            </a:endParaRPr>
          </a:p>
          <a:p>
            <a:pPr marL="571500" marR="0" lvl="1" indent="-223838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                from BES  </a:t>
            </a:r>
          </a:p>
          <a:p>
            <a:pPr marL="571500" marR="0" lvl="1" indent="-223838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86580" y="2172929"/>
            <a:ext cx="953729" cy="274320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5961063" y="2760663"/>
          <a:ext cx="1054100" cy="654050"/>
        </p:xfrm>
        <a:graphic>
          <a:graphicData uri="http://schemas.openxmlformats.org/presentationml/2006/ole">
            <p:oleObj spid="_x0000_s48130" name="Equation" r:id="rId4" imgW="63468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yren\Documents\MATLAB\work_nstx\figure_save\139442_BES_highk_more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08" y="1807754"/>
            <a:ext cx="3930706" cy="5050246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</a:rPr>
              <a:t>Low-k Turbulence Measured by BES Shows Similar Temporal Behavior as High-k Turbulence</a:t>
            </a:r>
            <a:endParaRPr lang="en-US" sz="2800" i="0" kern="0" dirty="0">
              <a:solidFill>
                <a:schemeClr val="accent2"/>
              </a:solidFill>
            </a:endParaRPr>
          </a:p>
        </p:txBody>
      </p:sp>
      <p:sp>
        <p:nvSpPr>
          <p:cNvPr id="19472" name="TextBox 39"/>
          <p:cNvSpPr txBox="1">
            <a:spLocks noChangeArrowheads="1"/>
          </p:cNvSpPr>
          <p:nvPr/>
        </p:nvSpPr>
        <p:spPr bwMode="auto">
          <a:xfrm>
            <a:off x="4063949" y="3847538"/>
            <a:ext cx="999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 BES channel at 142 cm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907458" y="1799303"/>
            <a:ext cx="1248697" cy="1868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4088529" y="2348119"/>
            <a:ext cx="99966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High-k channel 3</a:t>
            </a:r>
          </a:p>
          <a:p>
            <a:pPr>
              <a:spcBef>
                <a:spcPct val="20000"/>
              </a:spcBef>
            </a:pPr>
            <a:r>
              <a:rPr lang="en-US" dirty="0" smtClean="0"/>
              <a:t>k</a:t>
            </a:r>
            <a:r>
              <a:rPr lang="en-US" baseline="-25000" dirty="0" smtClean="0">
                <a:latin typeface="Arial"/>
                <a:cs typeface="Arial"/>
              </a:rPr>
              <a:t>┴</a:t>
            </a:r>
            <a:r>
              <a:rPr lang="el-GR" dirty="0" smtClean="0">
                <a:latin typeface="Arial"/>
                <a:cs typeface="Arial"/>
              </a:rPr>
              <a:t>ρ</a:t>
            </a:r>
            <a:r>
              <a:rPr lang="en-US" baseline="-25000" dirty="0" smtClean="0">
                <a:latin typeface="Arial"/>
                <a:cs typeface="Arial"/>
              </a:rPr>
              <a:t>s </a:t>
            </a:r>
            <a:r>
              <a:rPr lang="en-US" dirty="0" smtClean="0">
                <a:cs typeface="Arial"/>
              </a:rPr>
              <a:t>~6-7</a:t>
            </a:r>
            <a:endParaRPr lang="en-US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0" y="1029267"/>
            <a:ext cx="8412470" cy="799533"/>
          </a:xfrm>
        </p:spPr>
        <p:txBody>
          <a:bodyPr/>
          <a:lstStyle/>
          <a:p>
            <a:r>
              <a:rPr lang="en-US" sz="2000" dirty="0" smtClean="0">
                <a:sym typeface="Symbol"/>
              </a:rPr>
              <a:t>High-k channel 3 measuring </a:t>
            </a:r>
            <a:r>
              <a:rPr lang="en-US" sz="2000" dirty="0" smtClean="0"/>
              <a:t>k</a:t>
            </a:r>
            <a:r>
              <a:rPr lang="en-US" sz="2000" baseline="-25000" dirty="0" smtClean="0">
                <a:cs typeface="Arial"/>
              </a:rPr>
              <a:t>┴</a:t>
            </a:r>
            <a:r>
              <a:rPr lang="el-GR" sz="2000" dirty="0" smtClean="0">
                <a:cs typeface="Arial"/>
              </a:rPr>
              <a:t>ρ</a:t>
            </a:r>
            <a:r>
              <a:rPr lang="en-US" sz="2000" baseline="-25000" dirty="0" smtClean="0">
                <a:cs typeface="Arial"/>
              </a:rPr>
              <a:t>s </a:t>
            </a:r>
            <a:r>
              <a:rPr lang="en-US" sz="2000" dirty="0" smtClean="0">
                <a:cs typeface="Arial"/>
              </a:rPr>
              <a:t>~6-7 is compared with BES measurement at R=142 cm (top of the H-mode </a:t>
            </a:r>
            <a:r>
              <a:rPr lang="en-US" sz="2000" dirty="0" err="1" smtClean="0">
                <a:cs typeface="Arial"/>
              </a:rPr>
              <a:t>pedetsal</a:t>
            </a:r>
            <a:r>
              <a:rPr lang="en-US" sz="2000" dirty="0" smtClean="0">
                <a:cs typeface="Arial"/>
              </a:rPr>
              <a:t>)</a:t>
            </a:r>
            <a:endParaRPr lang="en-US" sz="2000" dirty="0" smtClean="0"/>
          </a:p>
          <a:p>
            <a:endParaRPr lang="en-US" sz="2000" dirty="0" smtClean="0">
              <a:sym typeface="Symbol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956619" y="5928852"/>
            <a:ext cx="875071" cy="40312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1838632" y="1769806"/>
            <a:ext cx="629265" cy="26547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2382628" y="1625445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2674374" y="2153265"/>
            <a:ext cx="1347020" cy="274320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6" name="Content Placeholder 6"/>
          <p:cNvSpPr txBox="1">
            <a:spLocks/>
          </p:cNvSpPr>
          <p:nvPr/>
        </p:nvSpPr>
        <p:spPr bwMode="auto">
          <a:xfrm>
            <a:off x="5279923" y="1763921"/>
            <a:ext cx="3352800" cy="461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lvl="0" indent="-233363" eaLnBrk="0" hangingPunct="0">
              <a:spcBef>
                <a:spcPct val="25000"/>
              </a:spcBef>
              <a:buFontTx/>
              <a:buChar char="•"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Semi-stationary turbulence before the L-H transition</a:t>
            </a:r>
            <a:endParaRPr lang="en-US" sz="2200" b="0" i="0" kern="0" dirty="0" smtClean="0">
              <a:solidFill>
                <a:schemeClr val="tx1"/>
              </a:solidFill>
            </a:endParaRPr>
          </a:p>
          <a:p>
            <a:pPr marL="571500" marR="0" lvl="1" indent="-223838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                from BES</a:t>
            </a:r>
          </a:p>
          <a:p>
            <a:pPr marL="225425" indent="-215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</a:rPr>
              <a:t>Reduced turbulence    into H-mode</a:t>
            </a:r>
          </a:p>
          <a:p>
            <a:pPr marL="511175" lvl="1" indent="-163513" eaLnBrk="0" hangingPunct="0">
              <a:spcBef>
                <a:spcPct val="25000"/>
              </a:spcBef>
              <a:buFontTx/>
              <a:buChar char="−"/>
            </a:pPr>
            <a:r>
              <a:rPr lang="en-US" sz="2000" b="0" i="0" kern="0" dirty="0" smtClean="0">
                <a:solidFill>
                  <a:srgbClr val="3333CC"/>
                </a:solidFill>
                <a:latin typeface="Arial"/>
              </a:rPr>
              <a:t>                   from BES</a:t>
            </a:r>
            <a:endParaRPr lang="en-US" sz="2200" b="0" i="0" kern="0" dirty="0" smtClean="0">
              <a:solidFill>
                <a:schemeClr val="tx1"/>
              </a:solidFill>
              <a:latin typeface="+mn-lt"/>
            </a:endParaRPr>
          </a:p>
          <a:p>
            <a:pPr marL="511175" lvl="3" indent="-163513" eaLnBrk="0" hangingPunct="0">
              <a:spcBef>
                <a:spcPct val="25000"/>
              </a:spcBef>
              <a:buFontTx/>
              <a:buChar char="−"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961063" y="2711450"/>
          <a:ext cx="1054100" cy="654050"/>
        </p:xfrm>
        <a:graphic>
          <a:graphicData uri="http://schemas.openxmlformats.org/presentationml/2006/ole">
            <p:oleObj spid="_x0000_s49156" name="Equation" r:id="rId4" imgW="634680" imgH="393480" progId="Equation.3">
              <p:embed/>
            </p:oleObj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5951642" y="3856909"/>
          <a:ext cx="1181100" cy="654050"/>
        </p:xfrm>
        <a:graphic>
          <a:graphicData uri="http://schemas.openxmlformats.org/presentationml/2006/ole">
            <p:oleObj spid="_x0000_s49157" name="Equation" r:id="rId5" imgW="71100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High-k Microwave Scattering System was Used to Measure Electron-Scale Turbulence </a:t>
            </a:r>
          </a:p>
        </p:txBody>
      </p:sp>
      <p:sp>
        <p:nvSpPr>
          <p:cNvPr id="1029" name="TextBox 20"/>
          <p:cNvSpPr txBox="1">
            <a:spLocks noChangeArrowheads="1"/>
          </p:cNvSpPr>
          <p:nvPr/>
        </p:nvSpPr>
        <p:spPr bwMode="auto">
          <a:xfrm>
            <a:off x="257175" y="4905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    </a:t>
            </a:r>
          </a:p>
        </p:txBody>
      </p:sp>
      <p:sp>
        <p:nvSpPr>
          <p:cNvPr id="1030" name="Rectangle 24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pic>
        <p:nvPicPr>
          <p:cNvPr id="103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1028700"/>
            <a:ext cx="2695575" cy="47021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</p:pic>
      <p:sp>
        <p:nvSpPr>
          <p:cNvPr id="1032" name="TextBox 16"/>
          <p:cNvSpPr txBox="1">
            <a:spLocks noChangeArrowheads="1"/>
          </p:cNvSpPr>
          <p:nvPr/>
        </p:nvSpPr>
        <p:spPr bwMode="auto">
          <a:xfrm>
            <a:off x="657225" y="4838700"/>
            <a:ext cx="1133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Probe beam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0900" y="1104900"/>
            <a:ext cx="5876925" cy="5946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dirty="0">
                <a:latin typeface="+mn-lt"/>
                <a:cs typeface="+mn-cs"/>
              </a:rPr>
              <a:t>280 GHz microwave is launched as the probe beam. </a:t>
            </a: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dirty="0">
                <a:latin typeface="+mn-lt"/>
                <a:cs typeface="+mn-cs"/>
              </a:rPr>
              <a:t>Coherent scattering by plasma density fluctuations occurs when the three-wave coupling condition is satisfied: </a:t>
            </a: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endParaRPr lang="en-US" sz="1800" b="0" i="0" dirty="0">
              <a:latin typeface="+mn-lt"/>
              <a:cs typeface="+mn-cs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dirty="0">
                <a:latin typeface="+mn-lt"/>
                <a:cs typeface="+mn-cs"/>
              </a:rPr>
              <a:t>Bragg condition determines k</a:t>
            </a:r>
            <a:r>
              <a:rPr lang="en-US" sz="1800" b="0" i="0" baseline="-25000" dirty="0">
                <a:latin typeface="+mn-lt"/>
                <a:cs typeface="+mn-cs"/>
              </a:rPr>
              <a:t>p</a:t>
            </a:r>
            <a:r>
              <a:rPr lang="en-US" sz="1800" b="0" i="0" dirty="0">
                <a:latin typeface="+mn-lt"/>
                <a:cs typeface="+mn-cs"/>
              </a:rPr>
              <a:t>:</a:t>
            </a:r>
          </a:p>
          <a:p>
            <a:pPr marL="228600" indent="-228600">
              <a:spcBef>
                <a:spcPct val="20000"/>
              </a:spcBef>
              <a:defRPr/>
            </a:pPr>
            <a:r>
              <a:rPr lang="en-US" sz="1800" b="0" i="0" dirty="0">
                <a:latin typeface="+mn-lt"/>
                <a:cs typeface="+mn-cs"/>
              </a:rPr>
              <a:t>                             k</a:t>
            </a:r>
            <a:r>
              <a:rPr lang="en-US" sz="1800" b="0" i="0" baseline="-25000" dirty="0">
                <a:latin typeface="+mn-lt"/>
                <a:cs typeface="+mn-cs"/>
              </a:rPr>
              <a:t>p</a:t>
            </a:r>
            <a:r>
              <a:rPr lang="en-US" sz="1800" b="0" i="0" dirty="0">
                <a:latin typeface="+mn-lt"/>
                <a:cs typeface="+mn-cs"/>
              </a:rPr>
              <a:t>=2k</a:t>
            </a:r>
            <a:r>
              <a:rPr lang="en-US" sz="1800" b="0" i="0" baseline="-25000" dirty="0">
                <a:latin typeface="+mn-lt"/>
                <a:cs typeface="+mn-cs"/>
              </a:rPr>
              <a:t>i</a:t>
            </a:r>
            <a:r>
              <a:rPr lang="en-US" sz="1800" b="0" i="0" dirty="0">
                <a:latin typeface="+mn-lt"/>
                <a:cs typeface="+mn-cs"/>
              </a:rPr>
              <a:t>sin(</a:t>
            </a:r>
            <a:r>
              <a:rPr lang="el-GR" sz="1800" b="0" i="0" dirty="0">
                <a:latin typeface="+mn-lt"/>
                <a:cs typeface="+mn-cs"/>
              </a:rPr>
              <a:t>θ</a:t>
            </a:r>
            <a:r>
              <a:rPr lang="en-US" sz="1800" b="0" i="0" baseline="-25000" dirty="0">
                <a:latin typeface="+mn-lt"/>
                <a:cs typeface="+mn-cs"/>
              </a:rPr>
              <a:t>s</a:t>
            </a:r>
            <a:r>
              <a:rPr lang="en-US" sz="1800" b="0" i="0" dirty="0">
                <a:latin typeface="+mn-lt"/>
                <a:cs typeface="+mn-cs"/>
              </a:rPr>
              <a:t>/2)</a:t>
            </a: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dirty="0">
                <a:latin typeface="+mn-lt"/>
                <a:cs typeface="+mn-cs"/>
              </a:rPr>
              <a:t>The scattered light has a frequency of:</a:t>
            </a:r>
          </a:p>
          <a:p>
            <a:pPr marL="228600" indent="-228600">
              <a:spcBef>
                <a:spcPct val="20000"/>
              </a:spcBef>
              <a:defRPr/>
            </a:pPr>
            <a:r>
              <a:rPr lang="en-US" sz="1800" b="0" i="0" dirty="0">
                <a:latin typeface="+mn-lt"/>
                <a:cs typeface="+mn-cs"/>
              </a:rPr>
              <a:t>                              </a:t>
            </a:r>
            <a:r>
              <a:rPr lang="el-GR" sz="1800" b="0" i="0" dirty="0">
                <a:solidFill>
                  <a:srgbClr val="FF0000"/>
                </a:solidFill>
                <a:latin typeface="+mn-lt"/>
                <a:cs typeface="+mn-cs"/>
              </a:rPr>
              <a:t>ω</a:t>
            </a:r>
            <a:r>
              <a:rPr lang="en-US" sz="1800" b="0" i="0" baseline="-25000" dirty="0">
                <a:solidFill>
                  <a:srgbClr val="FF0000"/>
                </a:solidFill>
                <a:latin typeface="+mn-lt"/>
                <a:cs typeface="+mn-cs"/>
              </a:rPr>
              <a:t>s</a:t>
            </a:r>
            <a:r>
              <a:rPr lang="en-US" sz="1800" b="0" i="0" dirty="0">
                <a:latin typeface="+mn-lt"/>
                <a:cs typeface="+mn-cs"/>
              </a:rPr>
              <a:t>=</a:t>
            </a:r>
            <a:r>
              <a:rPr lang="el-GR" sz="1800" b="0" i="0" dirty="0">
                <a:latin typeface="+mn-lt"/>
                <a:cs typeface="+mn-cs"/>
              </a:rPr>
              <a:t>ω</a:t>
            </a:r>
            <a:r>
              <a:rPr lang="en-US" sz="1800" b="0" i="0" baseline="-25000" dirty="0">
                <a:latin typeface="+mn-lt"/>
                <a:cs typeface="+mn-cs"/>
              </a:rPr>
              <a:t>p</a:t>
            </a:r>
            <a:r>
              <a:rPr lang="en-US" sz="1800" b="0" i="0" dirty="0">
                <a:cs typeface="+mn-cs"/>
              </a:rPr>
              <a:t>+</a:t>
            </a:r>
            <a:r>
              <a:rPr lang="el-GR" sz="1800" b="0" i="0" dirty="0">
                <a:solidFill>
                  <a:schemeClr val="tx1"/>
                </a:solidFill>
                <a:cs typeface="+mn-cs"/>
              </a:rPr>
              <a:t>ω</a:t>
            </a:r>
            <a:r>
              <a:rPr lang="en-US" sz="1800" b="0" i="0" baseline="-2500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</a:p>
          <a:p>
            <a:pPr marL="228600" indent="-228600">
              <a:spcBef>
                <a:spcPct val="20000"/>
              </a:spcBef>
              <a:defRPr/>
            </a:pPr>
            <a:r>
              <a:rPr lang="en-US" sz="1800" b="0" i="0" dirty="0">
                <a:solidFill>
                  <a:schemeClr val="tx1"/>
                </a:solidFill>
                <a:latin typeface="+mn-lt"/>
                <a:cs typeface="+mn-cs"/>
              </a:rPr>
              <a:t>     with </a:t>
            </a:r>
            <a:r>
              <a:rPr lang="el-GR" sz="1800" b="0" i="0" dirty="0">
                <a:solidFill>
                  <a:srgbClr val="FF0000"/>
                </a:solidFill>
                <a:cs typeface="+mn-cs"/>
              </a:rPr>
              <a:t>ω</a:t>
            </a:r>
            <a:r>
              <a:rPr lang="en-US" sz="1800" b="0" i="0" baseline="-25000" dirty="0">
                <a:solidFill>
                  <a:srgbClr val="FF0000"/>
                </a:solidFill>
                <a:cs typeface="+mn-cs"/>
              </a:rPr>
              <a:t>s </a:t>
            </a:r>
            <a:r>
              <a:rPr lang="en-US" sz="1800" b="0" i="0" dirty="0">
                <a:solidFill>
                  <a:schemeClr val="tx1"/>
                </a:solidFill>
                <a:cs typeface="+mn-cs"/>
              </a:rPr>
              <a:t>and </a:t>
            </a:r>
            <a:r>
              <a:rPr lang="el-GR" sz="1800" b="0" i="0" dirty="0">
                <a:solidFill>
                  <a:schemeClr val="tx1"/>
                </a:solidFill>
                <a:cs typeface="+mn-cs"/>
              </a:rPr>
              <a:t>ω</a:t>
            </a:r>
            <a:r>
              <a:rPr lang="en-US" sz="1800" b="0" i="0" baseline="-25000" dirty="0">
                <a:solidFill>
                  <a:schemeClr val="tx1"/>
                </a:solidFill>
                <a:cs typeface="+mn-cs"/>
              </a:rPr>
              <a:t>i </a:t>
            </a:r>
            <a:r>
              <a:rPr lang="en-US" sz="1800" b="0" i="0" dirty="0">
                <a:cs typeface="+mn-cs"/>
              </a:rPr>
              <a:t>&gt;&gt; </a:t>
            </a:r>
            <a:r>
              <a:rPr lang="el-GR" sz="1800" b="0" i="0" dirty="0">
                <a:cs typeface="+mn-cs"/>
              </a:rPr>
              <a:t>ω</a:t>
            </a:r>
            <a:r>
              <a:rPr lang="en-US" sz="1800" b="0" i="0" baseline="-25000" dirty="0">
                <a:cs typeface="+mn-cs"/>
              </a:rPr>
              <a:t>p</a:t>
            </a:r>
          </a:p>
          <a:p>
            <a:pPr marL="228600" indent="-228600" eaLnBrk="0" hangingPunct="0">
              <a:buFontTx/>
              <a:buChar char="•"/>
              <a:defRPr/>
            </a:pPr>
            <a:r>
              <a:rPr lang="en-US" sz="1800" b="0" i="0" baseline="-250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800" b="0" i="0" dirty="0">
                <a:solidFill>
                  <a:schemeClr val="tx1"/>
                </a:solidFill>
                <a:latin typeface="+mn-lt"/>
                <a:cs typeface="+mn-cs"/>
              </a:rPr>
              <a:t>The scattering system characteristics are: </a:t>
            </a: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sz="1400" i="0" dirty="0">
                <a:latin typeface="Arial" pitchFamily="34" charset="0"/>
                <a:cs typeface="Times New Roman" pitchFamily="18" charset="0"/>
              </a:rPr>
              <a:t>Frequency bandwidth: 5 MHz</a:t>
            </a: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sz="1400" i="0" dirty="0">
                <a:latin typeface="Arial" pitchFamily="34" charset="0"/>
                <a:cs typeface="Times New Roman" pitchFamily="18" charset="0"/>
              </a:rPr>
              <a:t>Heterodyne receiver: Wave propagation direction resolved</a:t>
            </a: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sz="1400" i="0" dirty="0">
                <a:latin typeface="Arial" pitchFamily="34" charset="0"/>
                <a:cs typeface="Times New Roman" pitchFamily="18" charset="0"/>
              </a:rPr>
              <a:t>Measurement: k</a:t>
            </a:r>
            <a:r>
              <a:rPr lang="en-US" sz="1400" i="0" baseline="-25000" dirty="0">
                <a:latin typeface="Arial" pitchFamily="34" charset="0"/>
                <a:cs typeface="Times New Roman" pitchFamily="18" charset="0"/>
              </a:rPr>
              <a:t>r</a:t>
            </a:r>
            <a:r>
              <a:rPr lang="en-US" sz="1400" i="0" dirty="0">
                <a:latin typeface="Arial" pitchFamily="34" charset="0"/>
                <a:cs typeface="Times New Roman" pitchFamily="18" charset="0"/>
              </a:rPr>
              <a:t> spectrum</a:t>
            </a: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sz="1400" i="0" dirty="0" err="1">
                <a:latin typeface="Arial" pitchFamily="34" charset="0"/>
                <a:cs typeface="Times New Roman" pitchFamily="18" charset="0"/>
              </a:rPr>
              <a:t>Wavenumber</a:t>
            </a:r>
            <a:r>
              <a:rPr lang="en-US" sz="1400" i="0" dirty="0">
                <a:latin typeface="Arial" pitchFamily="34" charset="0"/>
                <a:cs typeface="Times New Roman" pitchFamily="18" charset="0"/>
              </a:rPr>
              <a:t> resolution: 0.7 cm</a:t>
            </a:r>
            <a:r>
              <a:rPr lang="en-US" sz="1400" i="0" baseline="30000" dirty="0">
                <a:latin typeface="Arial" pitchFamily="34" charset="0"/>
                <a:cs typeface="Times New Roman" pitchFamily="18" charset="0"/>
              </a:rPr>
              <a:t>-1</a:t>
            </a:r>
            <a:r>
              <a:rPr lang="en-US" sz="1400" i="0" dirty="0">
                <a:latin typeface="Arial" pitchFamily="34" charset="0"/>
                <a:cs typeface="Times New Roman" pitchFamily="18" charset="0"/>
              </a:rPr>
              <a:t> (2/a with a ≈ 3 cm)</a:t>
            </a:r>
            <a:endParaRPr lang="en-US" sz="1400" i="0" baseline="30000" dirty="0">
              <a:latin typeface="Arial" pitchFamily="34" charset="0"/>
              <a:cs typeface="Times New Roman" pitchFamily="18" charset="0"/>
            </a:endParaRP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altLang="zh-CN" sz="1400" dirty="0" err="1">
                <a:latin typeface="Arial" pitchFamily="34" charset="0"/>
                <a:ea typeface="宋体" pitchFamily="2" charset="-122"/>
                <a:cs typeface="+mn-cs"/>
              </a:rPr>
              <a:t>Wavenumber</a:t>
            </a:r>
            <a:r>
              <a:rPr lang="en-US" altLang="zh-CN" sz="1400" dirty="0">
                <a:latin typeface="Arial" pitchFamily="34" charset="0"/>
                <a:ea typeface="宋体" pitchFamily="2" charset="-122"/>
                <a:cs typeface="+mn-cs"/>
              </a:rPr>
              <a:t> range (k</a:t>
            </a:r>
            <a:r>
              <a:rPr lang="en-US" altLang="zh-CN" sz="1400" baseline="-30000" dirty="0">
                <a:latin typeface="Arial" pitchFamily="34" charset="0"/>
                <a:ea typeface="宋体" pitchFamily="2" charset="-122"/>
                <a:cs typeface="+mn-cs"/>
              </a:rPr>
              <a:t>r</a:t>
            </a:r>
            <a:r>
              <a:rPr lang="en-US" altLang="zh-CN" sz="1400" dirty="0">
                <a:latin typeface="Arial" pitchFamily="34" charset="0"/>
                <a:ea typeface="宋体" pitchFamily="2" charset="-122"/>
                <a:cs typeface="+mn-cs"/>
              </a:rPr>
              <a:t>): 5-30 cm</a:t>
            </a:r>
            <a:r>
              <a:rPr lang="en-US" altLang="zh-CN" sz="1400" baseline="30000" dirty="0">
                <a:latin typeface="Arial" pitchFamily="34" charset="0"/>
                <a:ea typeface="宋体" pitchFamily="2" charset="-122"/>
                <a:cs typeface="+mn-cs"/>
              </a:rPr>
              <a:t>-1</a:t>
            </a:r>
            <a:r>
              <a:rPr lang="en-US" altLang="zh-CN" sz="1400" dirty="0">
                <a:latin typeface="Arial" pitchFamily="34" charset="0"/>
                <a:ea typeface="宋体" pitchFamily="2" charset="-122"/>
                <a:cs typeface="+mn-cs"/>
              </a:rPr>
              <a:t> (~5-30      )</a:t>
            </a:r>
            <a:endParaRPr lang="en-US" sz="1400" i="0" baseline="30000" dirty="0">
              <a:latin typeface="Arial" pitchFamily="34" charset="0"/>
              <a:cs typeface="+mn-cs"/>
            </a:endParaRPr>
          </a:p>
          <a:p>
            <a:pPr marL="685800" lvl="1" indent="-2286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zh-CN" sz="1400" i="0" dirty="0">
                <a:latin typeface="Arial" pitchFamily="34" charset="0"/>
                <a:ea typeface="宋体" pitchFamily="2" charset="-122"/>
                <a:cs typeface="+mn-cs"/>
              </a:rPr>
              <a:t>Radial resolution: ±2 cm</a:t>
            </a: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altLang="zh-CN" sz="1400" i="0" dirty="0">
                <a:latin typeface="Arial" pitchFamily="34" charset="0"/>
                <a:ea typeface="宋体" pitchFamily="2" charset="-122"/>
                <a:cs typeface="+mn-cs"/>
              </a:rPr>
              <a:t>Tangential resolution: 5-15 cm</a:t>
            </a: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altLang="zh-CN" sz="1400" i="0" dirty="0">
                <a:latin typeface="Arial" pitchFamily="34" charset="0"/>
                <a:ea typeface="宋体" pitchFamily="2" charset="-122"/>
                <a:cs typeface="+mn-cs"/>
              </a:rPr>
              <a:t>Radial range: R=106 – 144 cm</a:t>
            </a:r>
          </a:p>
          <a:p>
            <a:pPr marL="685800" lvl="1" indent="-228600" eaLnBrk="0" hangingPunct="0">
              <a:buFont typeface="Wingdings" pitchFamily="2" charset="2"/>
              <a:buChar char="§"/>
              <a:defRPr/>
            </a:pPr>
            <a:r>
              <a:rPr lang="en-US" altLang="zh-CN" sz="1400" i="0" dirty="0">
                <a:latin typeface="Arial" pitchFamily="34" charset="0"/>
                <a:ea typeface="宋体" pitchFamily="2" charset="-122"/>
                <a:cs typeface="+mn-cs"/>
              </a:rPr>
              <a:t>Minimal detectable density fluctuation: </a:t>
            </a: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endParaRPr lang="en-US" sz="1800" b="0" i="0" baseline="-25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cxnSp>
        <p:nvCxnSpPr>
          <p:cNvPr id="103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2714625" y="2990850"/>
            <a:ext cx="1000125" cy="25717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5" name="Straight Arrow Connector 23"/>
          <p:cNvCxnSpPr>
            <a:cxnSpLocks noChangeShapeType="1"/>
          </p:cNvCxnSpPr>
          <p:nvPr/>
        </p:nvCxnSpPr>
        <p:spPr bwMode="auto">
          <a:xfrm rot="16200000" flipV="1">
            <a:off x="2414588" y="2967037"/>
            <a:ext cx="971550" cy="31432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36" name="Straight Arrow Connector 27"/>
          <p:cNvCxnSpPr>
            <a:cxnSpLocks noChangeShapeType="1"/>
          </p:cNvCxnSpPr>
          <p:nvPr/>
        </p:nvCxnSpPr>
        <p:spPr bwMode="auto">
          <a:xfrm rot="10800000" flipV="1">
            <a:off x="2743200" y="2628900"/>
            <a:ext cx="590550" cy="19050"/>
          </a:xfrm>
          <a:prstGeom prst="straightConnector1">
            <a:avLst/>
          </a:prstGeom>
          <a:noFill/>
          <a:ln w="31750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40" name="Arc 39"/>
          <p:cNvSpPr/>
          <p:nvPr/>
        </p:nvSpPr>
        <p:spPr bwMode="auto">
          <a:xfrm rot="18066413">
            <a:off x="1019175" y="4486275"/>
            <a:ext cx="323850" cy="304800"/>
          </a:xfrm>
          <a:prstGeom prst="arc">
            <a:avLst>
              <a:gd name="adj1" fmla="val 13763922"/>
              <a:gd name="adj2" fmla="val 0"/>
            </a:avLst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-29" charset="0"/>
              <a:cs typeface="+mn-cs"/>
            </a:endParaRPr>
          </a:p>
        </p:txBody>
      </p:sp>
      <p:sp>
        <p:nvSpPr>
          <p:cNvPr id="1038" name="TextBox 40"/>
          <p:cNvSpPr txBox="1">
            <a:spLocks noChangeArrowheads="1"/>
          </p:cNvSpPr>
          <p:nvPr/>
        </p:nvSpPr>
        <p:spPr bwMode="auto">
          <a:xfrm>
            <a:off x="371475" y="2057400"/>
            <a:ext cx="828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000"/>
              <a:t>Scattered light</a:t>
            </a:r>
          </a:p>
        </p:txBody>
      </p:sp>
      <p:sp>
        <p:nvSpPr>
          <p:cNvPr id="1039" name="TextBox 41"/>
          <p:cNvSpPr txBox="1">
            <a:spLocks noChangeArrowheads="1"/>
          </p:cNvSpPr>
          <p:nvPr/>
        </p:nvSpPr>
        <p:spPr bwMode="auto">
          <a:xfrm>
            <a:off x="990600" y="1266825"/>
            <a:ext cx="828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000"/>
              <a:t>Spherical mirror</a:t>
            </a:r>
          </a:p>
        </p:txBody>
      </p:sp>
      <p:sp>
        <p:nvSpPr>
          <p:cNvPr id="1040" name="TextBox 44"/>
          <p:cNvSpPr txBox="1">
            <a:spLocks noChangeArrowheads="1"/>
          </p:cNvSpPr>
          <p:nvPr/>
        </p:nvSpPr>
        <p:spPr bwMode="auto">
          <a:xfrm>
            <a:off x="2790825" y="2257425"/>
            <a:ext cx="714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k</a:t>
            </a:r>
            <a:r>
              <a:rPr lang="en-US" sz="1600" baseline="-25000"/>
              <a:t>p</a:t>
            </a:r>
          </a:p>
        </p:txBody>
      </p:sp>
      <p:cxnSp>
        <p:nvCxnSpPr>
          <p:cNvPr id="1041" name="Straight Arrow Connector 50"/>
          <p:cNvCxnSpPr>
            <a:cxnSpLocks noChangeShapeType="1"/>
          </p:cNvCxnSpPr>
          <p:nvPr/>
        </p:nvCxnSpPr>
        <p:spPr bwMode="auto">
          <a:xfrm>
            <a:off x="2876550" y="2305050"/>
            <a:ext cx="219075" cy="1588"/>
          </a:xfrm>
          <a:prstGeom prst="straightConnector1">
            <a:avLst/>
          </a:prstGeom>
          <a:noFill/>
          <a:ln w="15875" algn="ctr">
            <a:solidFill>
              <a:schemeClr val="accent2"/>
            </a:solidFill>
            <a:round/>
            <a:headEnd/>
            <a:tailEnd type="arrow" w="sm" len="sm"/>
          </a:ln>
        </p:spPr>
      </p:cxnSp>
      <p:grpSp>
        <p:nvGrpSpPr>
          <p:cNvPr id="1042" name="Group 56"/>
          <p:cNvGrpSpPr>
            <a:grpSpLocks/>
          </p:cNvGrpSpPr>
          <p:nvPr/>
        </p:nvGrpSpPr>
        <p:grpSpPr bwMode="auto">
          <a:xfrm>
            <a:off x="2533650" y="3124200"/>
            <a:ext cx="714375" cy="338138"/>
            <a:chOff x="3876675" y="4210050"/>
            <a:chExt cx="714375" cy="338554"/>
          </a:xfrm>
        </p:grpSpPr>
        <p:sp>
          <p:nvSpPr>
            <p:cNvPr id="1066" name="TextBox 52"/>
            <p:cNvSpPr txBox="1">
              <a:spLocks noChangeArrowheads="1"/>
            </p:cNvSpPr>
            <p:nvPr/>
          </p:nvSpPr>
          <p:spPr bwMode="auto">
            <a:xfrm>
              <a:off x="3876675" y="4210050"/>
              <a:ext cx="7143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k</a:t>
              </a:r>
              <a:r>
                <a:rPr lang="en-US" sz="1600" baseline="-25000">
                  <a:solidFill>
                    <a:srgbClr val="FF0000"/>
                  </a:solidFill>
                </a:rPr>
                <a:t>s</a:t>
              </a:r>
            </a:p>
          </p:txBody>
        </p:sp>
        <p:cxnSp>
          <p:nvCxnSpPr>
            <p:cNvPr id="1067" name="Straight Arrow Connector 53"/>
            <p:cNvCxnSpPr>
              <a:cxnSpLocks noChangeShapeType="1"/>
            </p:cNvCxnSpPr>
            <p:nvPr/>
          </p:nvCxnSpPr>
          <p:spPr bwMode="auto">
            <a:xfrm>
              <a:off x="3943350" y="4267200"/>
              <a:ext cx="219075" cy="1588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sm" len="sm"/>
            </a:ln>
          </p:spPr>
        </p:cxnSp>
      </p:grpSp>
      <p:sp>
        <p:nvSpPr>
          <p:cNvPr id="59" name="Rectangle 58"/>
          <p:cNvSpPr/>
          <p:nvPr/>
        </p:nvSpPr>
        <p:spPr bwMode="auto">
          <a:xfrm>
            <a:off x="2781300" y="3619500"/>
            <a:ext cx="123825" cy="2066925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760000"/>
            </a:camera>
            <a:lightRig rig="threePt" dir="t"/>
          </a:scene3d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-29" charset="0"/>
              <a:cs typeface="+mn-cs"/>
            </a:endParaRPr>
          </a:p>
        </p:txBody>
      </p:sp>
      <p:cxnSp>
        <p:nvCxnSpPr>
          <p:cNvPr id="1044" name="Straight Arrow Connector 60"/>
          <p:cNvCxnSpPr>
            <a:cxnSpLocks noChangeShapeType="1"/>
          </p:cNvCxnSpPr>
          <p:nvPr/>
        </p:nvCxnSpPr>
        <p:spPr bwMode="auto">
          <a:xfrm>
            <a:off x="2705100" y="4010025"/>
            <a:ext cx="200025" cy="5715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45" name="Straight Arrow Connector 62"/>
          <p:cNvCxnSpPr>
            <a:cxnSpLocks noChangeShapeType="1"/>
          </p:cNvCxnSpPr>
          <p:nvPr/>
        </p:nvCxnSpPr>
        <p:spPr bwMode="auto">
          <a:xfrm rot="10800000">
            <a:off x="3028950" y="4105275"/>
            <a:ext cx="190500" cy="4762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46" name="TextBox 63"/>
          <p:cNvSpPr txBox="1">
            <a:spLocks noChangeArrowheads="1"/>
          </p:cNvSpPr>
          <p:nvPr/>
        </p:nvSpPr>
        <p:spPr bwMode="auto">
          <a:xfrm>
            <a:off x="2495550" y="3752850"/>
            <a:ext cx="466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2a</a:t>
            </a:r>
          </a:p>
        </p:txBody>
      </p:sp>
      <p:sp>
        <p:nvSpPr>
          <p:cNvPr id="1047" name="TextBox 64"/>
          <p:cNvSpPr txBox="1">
            <a:spLocks noChangeArrowheads="1"/>
          </p:cNvSpPr>
          <p:nvPr/>
        </p:nvSpPr>
        <p:spPr bwMode="auto">
          <a:xfrm>
            <a:off x="2628900" y="5200650"/>
            <a:ext cx="1133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Probe beam</a:t>
            </a:r>
          </a:p>
        </p:txBody>
      </p:sp>
      <p:grpSp>
        <p:nvGrpSpPr>
          <p:cNvPr id="1048" name="Group 79"/>
          <p:cNvGrpSpPr>
            <a:grpSpLocks/>
          </p:cNvGrpSpPr>
          <p:nvPr/>
        </p:nvGrpSpPr>
        <p:grpSpPr bwMode="auto">
          <a:xfrm>
            <a:off x="5257800" y="2324100"/>
            <a:ext cx="1714500" cy="366713"/>
            <a:chOff x="4276725" y="2152650"/>
            <a:chExt cx="1714500" cy="367129"/>
          </a:xfrm>
        </p:grpSpPr>
        <p:grpSp>
          <p:nvGrpSpPr>
            <p:cNvPr id="1055" name="Group 72"/>
            <p:cNvGrpSpPr>
              <a:grpSpLocks/>
            </p:cNvGrpSpPr>
            <p:nvPr/>
          </p:nvGrpSpPr>
          <p:grpSpPr bwMode="auto">
            <a:xfrm>
              <a:off x="5276850" y="2181225"/>
              <a:ext cx="714375" cy="338554"/>
              <a:chOff x="3200400" y="6343650"/>
              <a:chExt cx="714375" cy="338554"/>
            </a:xfrm>
          </p:grpSpPr>
          <p:sp>
            <p:nvSpPr>
              <p:cNvPr id="1064" name="TextBox 73"/>
              <p:cNvSpPr txBox="1">
                <a:spLocks noChangeArrowheads="1"/>
              </p:cNvSpPr>
              <p:nvPr/>
            </p:nvSpPr>
            <p:spPr bwMode="auto">
              <a:xfrm>
                <a:off x="3200400" y="6343650"/>
                <a:ext cx="71437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k</a:t>
                </a:r>
                <a:r>
                  <a:rPr lang="en-US" sz="1600" baseline="-25000">
                    <a:solidFill>
                      <a:schemeClr val="tx1"/>
                    </a:solidFill>
                  </a:rPr>
                  <a:t>i</a:t>
                </a:r>
              </a:p>
            </p:txBody>
          </p:sp>
          <p:cxnSp>
            <p:nvCxnSpPr>
              <p:cNvPr id="1065" name="Straight Arrow Connector 74"/>
              <p:cNvCxnSpPr>
                <a:cxnSpLocks noChangeShapeType="1"/>
              </p:cNvCxnSpPr>
              <p:nvPr/>
            </p:nvCxnSpPr>
            <p:spPr bwMode="auto">
              <a:xfrm>
                <a:off x="3286125" y="6391275"/>
                <a:ext cx="219075" cy="1588"/>
              </a:xfrm>
              <a:prstGeom prst="straightConnector1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 type="arrow" w="sm" len="sm"/>
              </a:ln>
            </p:spPr>
          </p:cxnSp>
        </p:grpSp>
        <p:grpSp>
          <p:nvGrpSpPr>
            <p:cNvPr id="1056" name="Group 78"/>
            <p:cNvGrpSpPr>
              <a:grpSpLocks/>
            </p:cNvGrpSpPr>
            <p:nvPr/>
          </p:nvGrpSpPr>
          <p:grpSpPr bwMode="auto">
            <a:xfrm>
              <a:off x="4276725" y="2152650"/>
              <a:ext cx="1266825" cy="357604"/>
              <a:chOff x="4276725" y="2152650"/>
              <a:chExt cx="1266825" cy="357604"/>
            </a:xfrm>
          </p:grpSpPr>
          <p:grpSp>
            <p:nvGrpSpPr>
              <p:cNvPr id="1057" name="Group 66"/>
              <p:cNvGrpSpPr>
                <a:grpSpLocks/>
              </p:cNvGrpSpPr>
              <p:nvPr/>
            </p:nvGrpSpPr>
            <p:grpSpPr bwMode="auto">
              <a:xfrm>
                <a:off x="4276725" y="2152650"/>
                <a:ext cx="714375" cy="338554"/>
                <a:chOff x="3876675" y="4210050"/>
                <a:chExt cx="714375" cy="338554"/>
              </a:xfrm>
            </p:grpSpPr>
            <p:sp>
              <p:nvSpPr>
                <p:cNvPr id="1062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3876675" y="4210050"/>
                  <a:ext cx="714375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1600" dirty="0" err="1">
                      <a:solidFill>
                        <a:srgbClr val="FF0000"/>
                      </a:solidFill>
                    </a:rPr>
                    <a:t>k</a:t>
                  </a:r>
                  <a:r>
                    <a:rPr lang="en-US" sz="1600" baseline="-25000" dirty="0" err="1">
                      <a:solidFill>
                        <a:srgbClr val="FF0000"/>
                      </a:solidFill>
                    </a:rPr>
                    <a:t>s</a:t>
                  </a:r>
                  <a:endParaRPr lang="en-US" sz="1600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063" name="Straight Arrow Connector 68"/>
                <p:cNvCxnSpPr>
                  <a:cxnSpLocks noChangeShapeType="1"/>
                </p:cNvCxnSpPr>
                <p:nvPr/>
              </p:nvCxnSpPr>
              <p:spPr bwMode="auto">
                <a:xfrm>
                  <a:off x="3943350" y="4267200"/>
                  <a:ext cx="219075" cy="1588"/>
                </a:xfrm>
                <a:prstGeom prst="straightConnector1">
                  <a:avLst/>
                </a:prstGeom>
                <a:noFill/>
                <a:ln w="15875" algn="ctr">
                  <a:solidFill>
                    <a:srgbClr val="FF0000"/>
                  </a:solidFill>
                  <a:round/>
                  <a:headEnd/>
                  <a:tailEnd type="arrow" w="sm" len="sm"/>
                </a:ln>
              </p:spPr>
            </p:cxnSp>
          </p:grpSp>
          <p:sp>
            <p:nvSpPr>
              <p:cNvPr id="1058" name="TextBox 70"/>
              <p:cNvSpPr txBox="1">
                <a:spLocks noChangeArrowheads="1"/>
              </p:cNvSpPr>
              <p:nvPr/>
            </p:nvSpPr>
            <p:spPr bwMode="auto">
              <a:xfrm>
                <a:off x="4829175" y="2162175"/>
                <a:ext cx="71437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/>
                  <a:t>k</a:t>
                </a:r>
                <a:r>
                  <a:rPr lang="en-US" sz="1600" baseline="-25000"/>
                  <a:t>p</a:t>
                </a:r>
              </a:p>
            </p:txBody>
          </p:sp>
          <p:cxnSp>
            <p:nvCxnSpPr>
              <p:cNvPr id="1059" name="Straight Arrow Connector 71"/>
              <p:cNvCxnSpPr>
                <a:cxnSpLocks noChangeShapeType="1"/>
              </p:cNvCxnSpPr>
              <p:nvPr/>
            </p:nvCxnSpPr>
            <p:spPr bwMode="auto">
              <a:xfrm>
                <a:off x="4914900" y="2209800"/>
                <a:ext cx="219075" cy="1588"/>
              </a:xfrm>
              <a:prstGeom prst="straightConnector1">
                <a:avLst/>
              </a:prstGeom>
              <a:noFill/>
              <a:ln w="15875" algn="ctr">
                <a:solidFill>
                  <a:schemeClr val="accent2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060" name="TextBox 75"/>
              <p:cNvSpPr txBox="1">
                <a:spLocks noChangeArrowheads="1"/>
              </p:cNvSpPr>
              <p:nvPr/>
            </p:nvSpPr>
            <p:spPr bwMode="auto">
              <a:xfrm>
                <a:off x="4581525" y="2171700"/>
                <a:ext cx="29527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/>
                  <a:t>=</a:t>
                </a:r>
              </a:p>
            </p:txBody>
          </p:sp>
          <p:sp>
            <p:nvSpPr>
              <p:cNvPr id="1061" name="TextBox 76"/>
              <p:cNvSpPr txBox="1">
                <a:spLocks noChangeArrowheads="1"/>
              </p:cNvSpPr>
              <p:nvPr/>
            </p:nvSpPr>
            <p:spPr bwMode="auto">
              <a:xfrm>
                <a:off x="5086350" y="2162175"/>
                <a:ext cx="29527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/>
                  <a:t>+</a:t>
                </a:r>
              </a:p>
            </p:txBody>
          </p:sp>
        </p:grpSp>
      </p:grpSp>
      <p:sp>
        <p:nvSpPr>
          <p:cNvPr id="81" name="Arc 80"/>
          <p:cNvSpPr/>
          <p:nvPr/>
        </p:nvSpPr>
        <p:spPr bwMode="auto">
          <a:xfrm>
            <a:off x="2800350" y="3181350"/>
            <a:ext cx="381000" cy="46038"/>
          </a:xfrm>
          <a:prstGeom prst="arc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-29" charset="0"/>
              <a:cs typeface="+mn-cs"/>
            </a:endParaRPr>
          </a:p>
        </p:txBody>
      </p:sp>
      <p:sp>
        <p:nvSpPr>
          <p:cNvPr id="1050" name="TextBox 81"/>
          <p:cNvSpPr txBox="1">
            <a:spLocks noChangeArrowheads="1"/>
          </p:cNvSpPr>
          <p:nvPr/>
        </p:nvSpPr>
        <p:spPr bwMode="auto">
          <a:xfrm>
            <a:off x="2905125" y="2857500"/>
            <a:ext cx="819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l-GR"/>
              <a:t>θ</a:t>
            </a:r>
            <a:r>
              <a:rPr lang="en-US" baseline="-25000"/>
              <a:t>s</a:t>
            </a:r>
          </a:p>
        </p:txBody>
      </p:sp>
      <p:grpSp>
        <p:nvGrpSpPr>
          <p:cNvPr id="1051" name="Group 85"/>
          <p:cNvGrpSpPr>
            <a:grpSpLocks/>
          </p:cNvGrpSpPr>
          <p:nvPr/>
        </p:nvGrpSpPr>
        <p:grpSpPr bwMode="auto">
          <a:xfrm>
            <a:off x="3171825" y="3267075"/>
            <a:ext cx="714375" cy="338138"/>
            <a:chOff x="3200400" y="6343650"/>
            <a:chExt cx="714375" cy="338554"/>
          </a:xfrm>
        </p:grpSpPr>
        <p:sp>
          <p:nvSpPr>
            <p:cNvPr id="1053" name="TextBox 86"/>
            <p:cNvSpPr txBox="1">
              <a:spLocks noChangeArrowheads="1"/>
            </p:cNvSpPr>
            <p:nvPr/>
          </p:nvSpPr>
          <p:spPr bwMode="auto">
            <a:xfrm>
              <a:off x="3200400" y="6343650"/>
              <a:ext cx="7143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>
                  <a:solidFill>
                    <a:schemeClr val="tx1"/>
                  </a:solidFill>
                </a:rPr>
                <a:t>k</a:t>
              </a:r>
              <a:r>
                <a:rPr lang="en-US" sz="1600" baseline="-25000">
                  <a:solidFill>
                    <a:schemeClr val="tx1"/>
                  </a:solidFill>
                </a:rPr>
                <a:t>i</a:t>
              </a:r>
            </a:p>
          </p:txBody>
        </p:sp>
        <p:cxnSp>
          <p:nvCxnSpPr>
            <p:cNvPr id="1054" name="Straight Arrow Connector 87"/>
            <p:cNvCxnSpPr>
              <a:cxnSpLocks noChangeShapeType="1"/>
            </p:cNvCxnSpPr>
            <p:nvPr/>
          </p:nvCxnSpPr>
          <p:spPr bwMode="auto">
            <a:xfrm>
              <a:off x="3286125" y="6391275"/>
              <a:ext cx="219075" cy="1588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arrow" w="sm" len="sm"/>
            </a:ln>
          </p:spPr>
        </p:cxnSp>
      </p:grpSp>
      <p:graphicFrame>
        <p:nvGraphicFramePr>
          <p:cNvPr id="1026" name="Object 18"/>
          <p:cNvGraphicFramePr>
            <a:graphicFrameLocks noChangeAspect="1"/>
          </p:cNvGraphicFramePr>
          <p:nvPr/>
        </p:nvGraphicFramePr>
        <p:xfrm>
          <a:off x="7518400" y="6257925"/>
          <a:ext cx="1539875" cy="306388"/>
        </p:xfrm>
        <a:graphic>
          <a:graphicData uri="http://schemas.openxmlformats.org/presentationml/2006/ole">
            <p:oleObj spid="_x0000_s1026" name="Equation" r:id="rId4" imgW="1384200" imgH="27936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594600" y="5375275"/>
          <a:ext cx="282575" cy="282575"/>
        </p:xfrm>
        <a:graphic>
          <a:graphicData uri="http://schemas.openxmlformats.org/presentationml/2006/ole">
            <p:oleObj spid="_x0000_s1027" name="Equation" r:id="rId5" imgW="241200" imgH="241200" progId="Equation.3">
              <p:embed/>
            </p:oleObj>
          </a:graphicData>
        </a:graphic>
      </p:graphicFrame>
      <p:sp>
        <p:nvSpPr>
          <p:cNvPr id="1052" name="TextBox 45"/>
          <p:cNvSpPr txBox="1">
            <a:spLocks noChangeArrowheads="1"/>
          </p:cNvSpPr>
          <p:nvPr/>
        </p:nvSpPr>
        <p:spPr bwMode="auto">
          <a:xfrm>
            <a:off x="0" y="5629275"/>
            <a:ext cx="2428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D.R. Smith, PhD thesis,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:\Users\yren\Documents\MATLAB\work_nstx\figure_save\139442_BES_highk_more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968" y="1806540"/>
            <a:ext cx="3931651" cy="5051460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</a:rPr>
              <a:t>Low-k Turbulence Measured by BES Shows Similar Temporal Behavior as High-k Turbulence</a:t>
            </a:r>
            <a:endParaRPr lang="en-US" sz="2800" i="0" kern="0" dirty="0">
              <a:solidFill>
                <a:schemeClr val="accent2"/>
              </a:solidFill>
            </a:endParaRPr>
          </a:p>
        </p:txBody>
      </p:sp>
      <p:sp>
        <p:nvSpPr>
          <p:cNvPr id="19472" name="TextBox 39"/>
          <p:cNvSpPr txBox="1">
            <a:spLocks noChangeArrowheads="1"/>
          </p:cNvSpPr>
          <p:nvPr/>
        </p:nvSpPr>
        <p:spPr bwMode="auto">
          <a:xfrm>
            <a:off x="4063949" y="3847538"/>
            <a:ext cx="999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 BES channel at 142 cm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907458" y="1799303"/>
            <a:ext cx="1248697" cy="1868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4088529" y="2348119"/>
            <a:ext cx="99966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High-k channel 3</a:t>
            </a:r>
          </a:p>
          <a:p>
            <a:pPr>
              <a:spcBef>
                <a:spcPct val="20000"/>
              </a:spcBef>
            </a:pPr>
            <a:r>
              <a:rPr lang="en-US" dirty="0" smtClean="0"/>
              <a:t>k</a:t>
            </a:r>
            <a:r>
              <a:rPr lang="en-US" baseline="-25000" dirty="0" smtClean="0">
                <a:latin typeface="Arial"/>
                <a:cs typeface="Arial"/>
              </a:rPr>
              <a:t>┴</a:t>
            </a:r>
            <a:r>
              <a:rPr lang="el-GR" dirty="0" smtClean="0">
                <a:latin typeface="Arial"/>
                <a:cs typeface="Arial"/>
              </a:rPr>
              <a:t>ρ</a:t>
            </a:r>
            <a:r>
              <a:rPr lang="en-US" baseline="-25000" dirty="0" smtClean="0">
                <a:latin typeface="Arial"/>
                <a:cs typeface="Arial"/>
              </a:rPr>
              <a:t>s </a:t>
            </a:r>
            <a:r>
              <a:rPr lang="en-US" dirty="0" smtClean="0">
                <a:cs typeface="Arial"/>
              </a:rPr>
              <a:t>~6-7</a:t>
            </a:r>
            <a:endParaRPr lang="en-US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1029267"/>
            <a:ext cx="8412470" cy="7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High-k channel 3 measuring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┴</a:t>
            </a:r>
            <a:r>
              <a:rPr kumimoji="0" lang="el-G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ρ</a:t>
            </a:r>
            <a:r>
              <a:rPr kumimoji="0" lang="en-US" sz="2000" b="0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~6-7 is compared with BES measurement at R=142 cm (top of the H-mode pedetsal)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 bwMode="auto">
          <a:xfrm>
            <a:off x="5279923" y="1763921"/>
            <a:ext cx="3254477" cy="509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lvl="0" indent="-233363" eaLnBrk="0" hangingPunct="0">
              <a:spcBef>
                <a:spcPct val="25000"/>
              </a:spcBef>
              <a:buFontTx/>
              <a:buChar char="•"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Semi-stationary turbulence before the L-H transition</a:t>
            </a:r>
            <a:endParaRPr lang="en-US" sz="2200" b="0" i="0" kern="0" dirty="0" smtClean="0">
              <a:solidFill>
                <a:schemeClr val="tx1"/>
              </a:solidFill>
            </a:endParaRPr>
          </a:p>
          <a:p>
            <a:pPr marL="571500" marR="0" lvl="1" indent="-223838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                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from BES</a:t>
            </a:r>
          </a:p>
          <a:p>
            <a:pPr marL="225425" indent="-215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</a:rPr>
              <a:t>Reduced turbulence    into H-mode</a:t>
            </a:r>
          </a:p>
          <a:p>
            <a:pPr marL="511175" lvl="1" indent="-163513" eaLnBrk="0" hangingPunct="0">
              <a:spcBef>
                <a:spcPct val="25000"/>
              </a:spcBef>
              <a:buFontTx/>
              <a:buChar char="−"/>
            </a:pPr>
            <a:r>
              <a:rPr lang="en-US" sz="2000" b="0" i="0" kern="0" dirty="0" smtClean="0">
                <a:solidFill>
                  <a:srgbClr val="3333CC"/>
                </a:solidFill>
                <a:latin typeface="Arial"/>
              </a:rPr>
              <a:t>                   </a:t>
            </a:r>
            <a:r>
              <a:rPr lang="en-US" sz="1800" b="0" i="0" kern="0" dirty="0" smtClean="0">
                <a:solidFill>
                  <a:srgbClr val="3333CC"/>
                </a:solidFill>
                <a:latin typeface="Arial"/>
              </a:rPr>
              <a:t>from BES</a:t>
            </a:r>
            <a:endParaRPr lang="en-US" sz="1800" b="0" i="0" kern="0" dirty="0" smtClean="0">
              <a:solidFill>
                <a:schemeClr val="tx1"/>
              </a:solidFill>
              <a:latin typeface="+mn-lt"/>
            </a:endParaRPr>
          </a:p>
          <a:p>
            <a:pPr marL="225425" lvl="0" indent="-215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200" b="0" i="0" kern="0" dirty="0" smtClean="0">
                <a:solidFill>
                  <a:srgbClr val="000000"/>
                </a:solidFill>
                <a:latin typeface="Arial"/>
              </a:rPr>
              <a:t>Intermittent turbulence right after the L-H transition</a:t>
            </a:r>
          </a:p>
          <a:p>
            <a:pPr marL="511175" lvl="3" indent="-163513" eaLnBrk="0" hangingPunct="0">
              <a:spcBef>
                <a:spcPct val="25000"/>
              </a:spcBef>
              <a:buFontTx/>
              <a:buChar char="−"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t ~ 350-365 ms</a:t>
            </a:r>
          </a:p>
          <a:p>
            <a:pPr marL="511175" lvl="3" indent="-163513" eaLnBrk="0" hangingPunct="0">
              <a:spcBef>
                <a:spcPct val="25000"/>
              </a:spcBef>
              <a:buFontTx/>
              <a:buChar char="−"/>
            </a:pPr>
            <a:r>
              <a:rPr lang="en-US" sz="1800" b="0" i="0" kern="0" noProof="0" dirty="0" smtClean="0">
                <a:solidFill>
                  <a:schemeClr val="accent2"/>
                </a:solidFill>
                <a:latin typeface="+mn-lt"/>
              </a:rPr>
              <a:t>Similar temporal intermittency in low-k and high-k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961063" y="2711450"/>
          <a:ext cx="1054100" cy="654050"/>
        </p:xfrm>
        <a:graphic>
          <a:graphicData uri="http://schemas.openxmlformats.org/presentationml/2006/ole">
            <p:oleObj spid="_x0000_s50178" name="Equation" r:id="rId4" imgW="634680" imgH="393480" progId="Equation.3">
              <p:embed/>
            </p:oleObj>
          </a:graphicData>
        </a:graphic>
      </p:graphicFrame>
      <p:graphicFrame>
        <p:nvGraphicFramePr>
          <p:cNvPr id="24" name="Object 3"/>
          <p:cNvGraphicFramePr>
            <a:graphicFrameLocks noChangeAspect="1"/>
          </p:cNvGraphicFramePr>
          <p:nvPr/>
        </p:nvGraphicFramePr>
        <p:xfrm>
          <a:off x="5951642" y="3856909"/>
          <a:ext cx="1181100" cy="654050"/>
        </p:xfrm>
        <a:graphic>
          <a:graphicData uri="http://schemas.openxmlformats.org/presentationml/2006/ole">
            <p:oleObj spid="_x0000_s50179" name="Equation" r:id="rId5" imgW="711000" imgH="393480" progId="Equation.3">
              <p:embed/>
            </p:oleObj>
          </a:graphicData>
        </a:graphic>
      </p:graphicFrame>
      <p:sp>
        <p:nvSpPr>
          <p:cNvPr id="25" name="Rectangle 24"/>
          <p:cNvSpPr/>
          <p:nvPr/>
        </p:nvSpPr>
        <p:spPr bwMode="auto">
          <a:xfrm>
            <a:off x="1868129" y="2054943"/>
            <a:ext cx="845574" cy="43753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C:\Users\yren\Documents\MATLAB\work_nstx\figure_save\139442_BES_highk_mor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7412" y="1807872"/>
            <a:ext cx="3930706" cy="5050011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</a:rPr>
              <a:t>Low-k Turbulence Measured by BES Shows Similar Temporal Behavior as High-k Turbulence</a:t>
            </a:r>
            <a:endParaRPr lang="en-US" sz="2800" i="0" kern="0" dirty="0">
              <a:solidFill>
                <a:schemeClr val="accent2"/>
              </a:solidFill>
            </a:endParaRPr>
          </a:p>
        </p:txBody>
      </p:sp>
      <p:sp>
        <p:nvSpPr>
          <p:cNvPr id="19472" name="TextBox 39"/>
          <p:cNvSpPr txBox="1">
            <a:spLocks noChangeArrowheads="1"/>
          </p:cNvSpPr>
          <p:nvPr/>
        </p:nvSpPr>
        <p:spPr bwMode="auto">
          <a:xfrm>
            <a:off x="4063949" y="3847538"/>
            <a:ext cx="999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 BES channel at 142 cm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907458" y="1799303"/>
            <a:ext cx="1248697" cy="1868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4088529" y="2348119"/>
            <a:ext cx="99966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High-k channel 3</a:t>
            </a:r>
          </a:p>
          <a:p>
            <a:pPr>
              <a:spcBef>
                <a:spcPct val="20000"/>
              </a:spcBef>
            </a:pPr>
            <a:r>
              <a:rPr lang="en-US" dirty="0" smtClean="0"/>
              <a:t>k</a:t>
            </a:r>
            <a:r>
              <a:rPr lang="en-US" baseline="-25000" dirty="0" smtClean="0">
                <a:latin typeface="Arial"/>
                <a:cs typeface="Arial"/>
              </a:rPr>
              <a:t>┴</a:t>
            </a:r>
            <a:r>
              <a:rPr lang="el-GR" dirty="0" smtClean="0">
                <a:latin typeface="Arial"/>
                <a:cs typeface="Arial"/>
              </a:rPr>
              <a:t>ρ</a:t>
            </a:r>
            <a:r>
              <a:rPr lang="en-US" baseline="-25000" dirty="0" smtClean="0">
                <a:latin typeface="Arial"/>
                <a:cs typeface="Arial"/>
              </a:rPr>
              <a:t>s </a:t>
            </a:r>
            <a:r>
              <a:rPr lang="en-US" dirty="0" smtClean="0">
                <a:cs typeface="Arial"/>
              </a:rPr>
              <a:t>~6-7</a:t>
            </a:r>
            <a:endParaRPr lang="en-US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1029267"/>
            <a:ext cx="8412470" cy="7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High-k channel 3 measuring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┴</a:t>
            </a:r>
            <a:r>
              <a:rPr kumimoji="0" lang="el-G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ρ</a:t>
            </a:r>
            <a:r>
              <a:rPr kumimoji="0" lang="en-US" sz="2000" b="0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~6-7 is compared with BES measurement at R=142 cm (top of the H-mode pedetsal)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 bwMode="auto">
          <a:xfrm>
            <a:off x="5279923" y="1763921"/>
            <a:ext cx="3254477" cy="509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lvl="0" indent="-233363" eaLnBrk="0" hangingPunct="0">
              <a:spcBef>
                <a:spcPct val="25000"/>
              </a:spcBef>
              <a:buFontTx/>
              <a:buChar char="•"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Semi-stationary turbulence before the L-H transition</a:t>
            </a:r>
            <a:endParaRPr lang="en-US" sz="2200" b="0" i="0" kern="0" dirty="0" smtClean="0">
              <a:solidFill>
                <a:schemeClr val="tx1"/>
              </a:solidFill>
            </a:endParaRPr>
          </a:p>
          <a:p>
            <a:pPr marL="571500" marR="0" lvl="1" indent="-223838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                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from BES</a:t>
            </a:r>
          </a:p>
          <a:p>
            <a:pPr marL="225425" indent="-215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</a:rPr>
              <a:t>Reduced turbulence    into H-mode</a:t>
            </a:r>
          </a:p>
          <a:p>
            <a:pPr marL="511175" lvl="1" indent="-163513" eaLnBrk="0" hangingPunct="0">
              <a:spcBef>
                <a:spcPct val="25000"/>
              </a:spcBef>
              <a:buFontTx/>
              <a:buChar char="−"/>
            </a:pPr>
            <a:r>
              <a:rPr lang="en-US" sz="2000" b="0" i="0" kern="0" dirty="0" smtClean="0">
                <a:solidFill>
                  <a:srgbClr val="3333CC"/>
                </a:solidFill>
                <a:latin typeface="Arial"/>
              </a:rPr>
              <a:t>                   </a:t>
            </a:r>
            <a:r>
              <a:rPr lang="en-US" sz="1800" b="0" i="0" kern="0" dirty="0" smtClean="0">
                <a:solidFill>
                  <a:srgbClr val="3333CC"/>
                </a:solidFill>
                <a:latin typeface="Arial"/>
              </a:rPr>
              <a:t>from BES</a:t>
            </a:r>
            <a:endParaRPr lang="en-US" sz="1800" b="0" i="0" kern="0" dirty="0" smtClean="0">
              <a:solidFill>
                <a:schemeClr val="tx1"/>
              </a:solidFill>
              <a:latin typeface="+mn-lt"/>
            </a:endParaRPr>
          </a:p>
          <a:p>
            <a:pPr marL="225425" lvl="0" indent="-215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200" b="0" i="0" kern="0" dirty="0" smtClean="0">
                <a:solidFill>
                  <a:srgbClr val="000000"/>
                </a:solidFill>
                <a:latin typeface="Arial"/>
              </a:rPr>
              <a:t>Intermittent turbulence right after the L-H transition</a:t>
            </a:r>
          </a:p>
          <a:p>
            <a:pPr marL="511175" lvl="3" indent="-163513" eaLnBrk="0" hangingPunct="0">
              <a:spcBef>
                <a:spcPct val="25000"/>
              </a:spcBef>
              <a:buFontTx/>
              <a:buChar char="−"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t ~ 350-365 ms</a:t>
            </a:r>
          </a:p>
          <a:p>
            <a:pPr marL="511175" lvl="3" indent="-163513" eaLnBrk="0" hangingPunct="0">
              <a:spcBef>
                <a:spcPct val="25000"/>
              </a:spcBef>
              <a:buFontTx/>
              <a:buChar char="−"/>
            </a:pPr>
            <a:r>
              <a:rPr lang="en-US" sz="1800" b="0" i="0" kern="0" noProof="0" dirty="0" smtClean="0">
                <a:solidFill>
                  <a:schemeClr val="accent2"/>
                </a:solidFill>
                <a:latin typeface="+mn-lt"/>
              </a:rPr>
              <a:t>Similar temporal intermittency in low-k and high-k</a:t>
            </a:r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5961063" y="2711450"/>
          <a:ext cx="1054100" cy="654050"/>
        </p:xfrm>
        <a:graphic>
          <a:graphicData uri="http://schemas.openxmlformats.org/presentationml/2006/ole">
            <p:oleObj spid="_x0000_s51205" name="Equation" r:id="rId4" imgW="634680" imgH="393480" progId="Equation.3">
              <p:embed/>
            </p:oleObj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5951538" y="3857625"/>
          <a:ext cx="1181100" cy="654050"/>
        </p:xfrm>
        <a:graphic>
          <a:graphicData uri="http://schemas.openxmlformats.org/presentationml/2006/ole">
            <p:oleObj spid="_x0000_s51206" name="Equation" r:id="rId5" imgW="71100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2546555" y="4375355"/>
            <a:ext cx="117987" cy="1995948"/>
          </a:xfrm>
          <a:prstGeom prst="rect">
            <a:avLst/>
          </a:prstGeom>
          <a:solidFill>
            <a:srgbClr val="FFC00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pic>
        <p:nvPicPr>
          <p:cNvPr id="54274" name="Picture 2" descr="C:\Users\yren\Documents\MATLAB\work_nstx\figure_save\139442_fspec_GPI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8236" y="1987088"/>
            <a:ext cx="4444641" cy="4870912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 bwMode="auto">
          <a:xfrm flipV="1">
            <a:off x="2605548" y="2389239"/>
            <a:ext cx="0" cy="3903406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GPI Measurements also Show </a:t>
            </a:r>
            <a:r>
              <a:rPr lang="en-US" sz="2800" i="0" kern="0" dirty="0" smtClean="0">
                <a:solidFill>
                  <a:schemeClr val="accent2"/>
                </a:solidFill>
              </a:rPr>
              <a:t>Similar </a:t>
            </a: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Overall </a:t>
            </a:r>
            <a:r>
              <a:rPr lang="en-US" sz="2800" i="0" kern="0" dirty="0" smtClean="0">
                <a:solidFill>
                  <a:schemeClr val="accent2"/>
                </a:solidFill>
              </a:rPr>
              <a:t>Temporal Behavior as the High-k Turbulence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2888995" y="4589876"/>
            <a:ext cx="237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dirty="0" smtClean="0"/>
              <a:t>GPI emission at R=144 cm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222090" y="1927123"/>
            <a:ext cx="353962" cy="23597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730808" y="1763096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30" name="TextBox 39"/>
          <p:cNvSpPr txBox="1">
            <a:spLocks noChangeArrowheads="1"/>
          </p:cNvSpPr>
          <p:nvPr/>
        </p:nvSpPr>
        <p:spPr bwMode="auto">
          <a:xfrm>
            <a:off x="5981239" y="4132672"/>
            <a:ext cx="3300413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     </a:t>
            </a:r>
            <a:r>
              <a:rPr lang="en-US" sz="1600" b="0" i="0" dirty="0" smtClean="0">
                <a:solidFill>
                  <a:schemeClr val="tx1"/>
                </a:solidFill>
              </a:rPr>
              <a:t>is the RMS value of the GPI emission fluctuation over every 0.13 ms 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b="0" i="0" dirty="0" smtClean="0">
                <a:solidFill>
                  <a:schemeClr val="tx1"/>
                </a:solidFill>
              </a:rPr>
              <a:t>      is the mean of the GPI emission over every 0.13 ms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31" name="Picture 3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6213325" y="4118896"/>
            <a:ext cx="214116" cy="305619"/>
          </a:xfrm>
          <a:prstGeom prst="rect">
            <a:avLst/>
          </a:prstGeom>
        </p:spPr>
      </p:pic>
      <p:pic>
        <p:nvPicPr>
          <p:cNvPr id="32" name="Picture 3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188487" y="4910392"/>
            <a:ext cx="234549" cy="300704"/>
          </a:xfrm>
          <a:prstGeom prst="rect">
            <a:avLst/>
          </a:prstGeom>
          <a:noFill/>
          <a:ln/>
          <a:effectLst/>
        </p:spPr>
      </p:pic>
      <p:pic>
        <p:nvPicPr>
          <p:cNvPr id="16" name="nstx_5_139442_349_351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5968180" y="1512017"/>
            <a:ext cx="3048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41595" y="1009602"/>
            <a:ext cx="8412470" cy="2192337"/>
          </a:xfrm>
        </p:spPr>
        <p:txBody>
          <a:bodyPr/>
          <a:lstStyle/>
          <a:p>
            <a:r>
              <a:rPr lang="en-US" sz="2400" dirty="0" smtClean="0">
                <a:sym typeface="Symbol"/>
              </a:rPr>
              <a:t>Quasi-stationary turbulence before the L-H transition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GPI Measurements also Show </a:t>
            </a:r>
            <a:r>
              <a:rPr lang="en-US" sz="2800" i="0" kern="0" dirty="0" smtClean="0">
                <a:solidFill>
                  <a:schemeClr val="accent2"/>
                </a:solidFill>
              </a:rPr>
              <a:t>Similar </a:t>
            </a: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Overall </a:t>
            </a:r>
            <a:r>
              <a:rPr lang="en-US" sz="2800" i="0" kern="0" dirty="0" smtClean="0">
                <a:solidFill>
                  <a:schemeClr val="accent2"/>
                </a:solidFill>
              </a:rPr>
              <a:t>Temporal Behavior as the High-k Turbulence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274" name="Picture 2" descr="C:\Users\yren\Documents\MATLAB\work_nstx\figure_save\139442_fspec_GPI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8236" y="1987088"/>
            <a:ext cx="4444641" cy="4870912"/>
          </a:xfrm>
          <a:prstGeom prst="rect">
            <a:avLst/>
          </a:prstGeom>
          <a:noFill/>
        </p:spPr>
      </p:pic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5671521" y="6172868"/>
            <a:ext cx="237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dirty="0" smtClean="0"/>
              <a:t>GPI emission at R=144 cm 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605548" y="2389239"/>
            <a:ext cx="0" cy="3903406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222090" y="1927123"/>
            <a:ext cx="353962" cy="23597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730808" y="1763096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956619" y="2281084"/>
            <a:ext cx="580103" cy="409021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1995948" y="5653548"/>
            <a:ext cx="511278" cy="0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39"/>
          <p:cNvSpPr txBox="1">
            <a:spLocks noChangeArrowheads="1"/>
          </p:cNvSpPr>
          <p:nvPr/>
        </p:nvSpPr>
        <p:spPr bwMode="auto">
          <a:xfrm>
            <a:off x="5981239" y="4132672"/>
            <a:ext cx="3300413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     </a:t>
            </a:r>
            <a:r>
              <a:rPr lang="en-US" sz="1600" b="0" i="0" dirty="0" smtClean="0">
                <a:solidFill>
                  <a:schemeClr val="tx1"/>
                </a:solidFill>
              </a:rPr>
              <a:t>is the RMS value of the GPI emission fluctuation over every 0.13 ms 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b="0" i="0" dirty="0" smtClean="0">
                <a:solidFill>
                  <a:schemeClr val="tx1"/>
                </a:solidFill>
              </a:rPr>
              <a:t>      is the mean of the GPI emission over every 0.13 ms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31" name="Picture 3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213325" y="4118896"/>
            <a:ext cx="214116" cy="305619"/>
          </a:xfrm>
          <a:prstGeom prst="rect">
            <a:avLst/>
          </a:prstGeom>
        </p:spPr>
      </p:pic>
      <p:pic>
        <p:nvPicPr>
          <p:cNvPr id="32" name="Picture 3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188487" y="4910392"/>
            <a:ext cx="234549" cy="3007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41595" y="1009602"/>
            <a:ext cx="8412470" cy="2192337"/>
          </a:xfrm>
        </p:spPr>
        <p:txBody>
          <a:bodyPr/>
          <a:lstStyle/>
          <a:p>
            <a:r>
              <a:rPr lang="en-US" sz="2400" dirty="0" smtClean="0">
                <a:sym typeface="Symbol"/>
              </a:rPr>
              <a:t>Intermittent and decreasing turbulence right after the L-H transition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GPI Measurements also Show </a:t>
            </a:r>
            <a:r>
              <a:rPr lang="en-US" sz="2800" i="0" kern="0" dirty="0" smtClean="0">
                <a:solidFill>
                  <a:schemeClr val="accent2"/>
                </a:solidFill>
              </a:rPr>
              <a:t>Similar</a:t>
            </a: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Overall </a:t>
            </a:r>
            <a:r>
              <a:rPr lang="en-US" sz="2800" i="0" kern="0" dirty="0" smtClean="0">
                <a:solidFill>
                  <a:schemeClr val="accent2"/>
                </a:solidFill>
              </a:rPr>
              <a:t>Temporal Behavior as the High-k Turbulence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274" name="Picture 2" descr="C:\Users\yren\Documents\MATLAB\work_nstx\figure_save\139442_fspec_GPI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8236" y="1987088"/>
            <a:ext cx="4444641" cy="4870912"/>
          </a:xfrm>
          <a:prstGeom prst="rect">
            <a:avLst/>
          </a:prstGeom>
          <a:noFill/>
        </p:spPr>
      </p:pic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5671521" y="6172868"/>
            <a:ext cx="237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dirty="0" smtClean="0"/>
              <a:t>GPI emission at R=144 cm 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605548" y="2389239"/>
            <a:ext cx="0" cy="3903406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222090" y="1927123"/>
            <a:ext cx="353962" cy="23597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730808" y="1763096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2664543" y="2251587"/>
            <a:ext cx="983226" cy="409021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995948" y="5653548"/>
            <a:ext cx="511278" cy="0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753033" y="5594555"/>
            <a:ext cx="865238" cy="45228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5981239" y="4132672"/>
            <a:ext cx="3300413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     </a:t>
            </a:r>
            <a:r>
              <a:rPr lang="en-US" sz="1600" b="0" i="0" dirty="0" smtClean="0">
                <a:solidFill>
                  <a:schemeClr val="tx1"/>
                </a:solidFill>
              </a:rPr>
              <a:t>is the RMS value of the GPI emission fluctuation over every 0.13 ms 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b="0" i="0" dirty="0" smtClean="0">
                <a:solidFill>
                  <a:schemeClr val="tx1"/>
                </a:solidFill>
              </a:rPr>
              <a:t>      is the mean of the GPI emission over every 0.13 ms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33" name="Picture 3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213325" y="4118896"/>
            <a:ext cx="214116" cy="305619"/>
          </a:xfrm>
          <a:prstGeom prst="rect">
            <a:avLst/>
          </a:prstGeom>
        </p:spPr>
      </p:pic>
      <p:pic>
        <p:nvPicPr>
          <p:cNvPr id="34" name="Picture 3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188487" y="4910392"/>
            <a:ext cx="234549" cy="3007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41595" y="1009602"/>
            <a:ext cx="8412470" cy="2192337"/>
          </a:xfrm>
        </p:spPr>
        <p:txBody>
          <a:bodyPr/>
          <a:lstStyle/>
          <a:p>
            <a:r>
              <a:rPr lang="en-US" sz="2400" dirty="0" smtClean="0">
                <a:sym typeface="Symbol"/>
              </a:rPr>
              <a:t>Suppressed turbulence in 365 ms&lt;t&lt;380 ms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GPI Measurements also Show </a:t>
            </a:r>
            <a:r>
              <a:rPr lang="en-US" sz="2800" i="0" kern="0" dirty="0" smtClean="0">
                <a:solidFill>
                  <a:schemeClr val="accent2"/>
                </a:solidFill>
              </a:rPr>
              <a:t>Similar Overall Temporal Behavior as the High-k Turbulence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274" name="Picture 2" descr="C:\Users\yren\Documents\MATLAB\work_nstx\figure_save\139442_fspec_GPI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8236" y="1987088"/>
            <a:ext cx="4444641" cy="4870912"/>
          </a:xfrm>
          <a:prstGeom prst="rect">
            <a:avLst/>
          </a:prstGeom>
          <a:noFill/>
        </p:spPr>
      </p:pic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5671521" y="6172868"/>
            <a:ext cx="237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dirty="0" smtClean="0"/>
              <a:t>GPI emission at R=144 cm 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605548" y="2389239"/>
            <a:ext cx="0" cy="3903406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222090" y="1927123"/>
            <a:ext cx="353962" cy="23597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730808" y="1763096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3637936" y="2300748"/>
            <a:ext cx="1032388" cy="409021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995948" y="5653548"/>
            <a:ext cx="511278" cy="0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753033" y="5594555"/>
            <a:ext cx="865238" cy="45228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755923" y="6037006"/>
            <a:ext cx="884903" cy="0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5981239" y="4132672"/>
            <a:ext cx="3300413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     </a:t>
            </a:r>
            <a:r>
              <a:rPr lang="en-US" sz="1600" b="0" i="0" dirty="0" smtClean="0">
                <a:solidFill>
                  <a:schemeClr val="tx1"/>
                </a:solidFill>
              </a:rPr>
              <a:t>is the RMS value of the GPI emission fluctuation over every 0.13 ms 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b="0" i="0" dirty="0" smtClean="0">
                <a:solidFill>
                  <a:schemeClr val="tx1"/>
                </a:solidFill>
              </a:rPr>
              <a:t>      is the mean of the GPI emission over every 0.13 ms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28" name="Picture 2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213325" y="4118896"/>
            <a:ext cx="214116" cy="305619"/>
          </a:xfrm>
          <a:prstGeom prst="rect">
            <a:avLst/>
          </a:prstGeom>
        </p:spPr>
      </p:pic>
      <p:pic>
        <p:nvPicPr>
          <p:cNvPr id="29" name="Picture 2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188487" y="4910392"/>
            <a:ext cx="234549" cy="3007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yren\Documents\MATLAB\work_nstx\figure_save\139442_fspec_GPI2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6796" y="1989906"/>
            <a:ext cx="4934089" cy="4868094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41595" y="1009602"/>
            <a:ext cx="8412470" cy="2192337"/>
          </a:xfrm>
        </p:spPr>
        <p:txBody>
          <a:bodyPr/>
          <a:lstStyle/>
          <a:p>
            <a:endParaRPr lang="en-US" sz="2400" dirty="0" smtClean="0">
              <a:sym typeface="Symbol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GPI Measurements are more Intermittent </a:t>
            </a:r>
            <a:r>
              <a:rPr lang="en-US" sz="2800" i="0" kern="0" dirty="0" smtClean="0">
                <a:solidFill>
                  <a:schemeClr val="accent2"/>
                </a:solidFill>
              </a:rPr>
              <a:t>than the High-k Turbulence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39"/>
          <p:cNvSpPr txBox="1">
            <a:spLocks noChangeArrowheads="1"/>
          </p:cNvSpPr>
          <p:nvPr/>
        </p:nvSpPr>
        <p:spPr bwMode="auto">
          <a:xfrm>
            <a:off x="5981239" y="4132672"/>
            <a:ext cx="3300413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     </a:t>
            </a:r>
            <a:r>
              <a:rPr lang="en-US" sz="1600" b="0" i="0" dirty="0" smtClean="0">
                <a:solidFill>
                  <a:schemeClr val="tx1"/>
                </a:solidFill>
              </a:rPr>
              <a:t>is the RMS value of the GPI emission fluctuation over every 0.13 ms 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r>
              <a:rPr lang="en-US" sz="1600" b="0" i="0" dirty="0" smtClean="0">
                <a:solidFill>
                  <a:schemeClr val="tx1"/>
                </a:solidFill>
              </a:rPr>
              <a:t>      is the mean of the GPI emission over every 0.13 ms</a:t>
            </a:r>
          </a:p>
          <a:p>
            <a:pPr marL="117475" indent="-117475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17" name="Picture 1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213325" y="4118896"/>
            <a:ext cx="214116" cy="305619"/>
          </a:xfrm>
          <a:prstGeom prst="rect">
            <a:avLst/>
          </a:prstGeom>
        </p:spPr>
      </p:pic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188487" y="4910392"/>
            <a:ext cx="234549" cy="300704"/>
          </a:xfrm>
          <a:prstGeom prst="rect">
            <a:avLst/>
          </a:prstGeom>
          <a:noFill/>
          <a:ln/>
          <a:effectLst/>
        </p:spPr>
      </p:pic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5671521" y="6172868"/>
            <a:ext cx="237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</a:pPr>
            <a:r>
              <a:rPr lang="en-US" dirty="0" smtClean="0"/>
              <a:t>GPI emission at R=144 cm 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605548" y="2389239"/>
            <a:ext cx="0" cy="3903406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222090" y="1927123"/>
            <a:ext cx="353962" cy="23597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730808" y="1763096"/>
            <a:ext cx="309393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/>
              <a:t>L-H </a:t>
            </a:r>
            <a:r>
              <a:rPr lang="en-US" sz="1600" dirty="0" err="1" smtClean="0"/>
              <a:t>transtion</a:t>
            </a:r>
            <a:endParaRPr lang="en-US" sz="1600" dirty="0" smtClean="0"/>
          </a:p>
          <a:p>
            <a:pPr>
              <a:spcBef>
                <a:spcPct val="2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0"/>
          <p:cNvSpPr>
            <a:spLocks noGrp="1"/>
          </p:cNvSpPr>
          <p:nvPr>
            <p:ph idx="1"/>
          </p:nvPr>
        </p:nvSpPr>
        <p:spPr>
          <a:xfrm>
            <a:off x="5939196" y="1220788"/>
            <a:ext cx="3165475" cy="5321300"/>
          </a:xfrm>
        </p:spPr>
        <p:txBody>
          <a:bodyPr/>
          <a:lstStyle/>
          <a:p>
            <a:pPr>
              <a:buFontTx/>
              <a:buNone/>
            </a:pPr>
            <a:endParaRPr lang="en-US" sz="2400" dirty="0" smtClean="0"/>
          </a:p>
          <a:p>
            <a:r>
              <a:rPr lang="en-US" dirty="0" smtClean="0"/>
              <a:t>~30% decrease in normalized inverse ETG scale length</a:t>
            </a:r>
          </a:p>
          <a:p>
            <a:r>
              <a:rPr lang="en-US" dirty="0" smtClean="0"/>
              <a:t>~30% variation in decrease in normalized inverse ITG scale length</a:t>
            </a:r>
          </a:p>
          <a:p>
            <a:r>
              <a:rPr lang="en-US" dirty="0" smtClean="0"/>
              <a:t>Significant decrease in density gradient</a:t>
            </a:r>
          </a:p>
          <a:p>
            <a:r>
              <a:rPr lang="en-US" dirty="0" smtClean="0"/>
              <a:t>Significant increase in T</a:t>
            </a:r>
            <a:r>
              <a:rPr lang="en-US" baseline="-25000" dirty="0" smtClean="0"/>
              <a:t>e</a:t>
            </a:r>
            <a:r>
              <a:rPr lang="en-US" dirty="0" smtClean="0"/>
              <a:t>, T</a:t>
            </a:r>
            <a:r>
              <a:rPr lang="en-US" baseline="-25000" dirty="0" smtClean="0"/>
              <a:t>i</a:t>
            </a:r>
            <a:r>
              <a:rPr lang="en-US" dirty="0" smtClean="0"/>
              <a:t> and n</a:t>
            </a:r>
            <a:r>
              <a:rPr lang="en-US" baseline="-25000" dirty="0" smtClean="0"/>
              <a:t>e</a:t>
            </a:r>
            <a:r>
              <a:rPr lang="en-US" dirty="0" smtClean="0"/>
              <a:t> (~45-60%)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Equilibrium Profiles Changes can be Significant across the L-H Transition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41313" y="5545138"/>
            <a:ext cx="5116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solidFill>
                  <a:schemeClr val="accent2"/>
                </a:solidFill>
              </a:rPr>
              <a:t>Quantities averaged in the high-k measurement region</a:t>
            </a:r>
          </a:p>
        </p:txBody>
      </p:sp>
      <p:pic>
        <p:nvPicPr>
          <p:cNvPr id="18439" name="Picture 7" descr="C:\Users\yren\Documents\MATLAB\work_nstx\figure_save\139442_eq_3times_Les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7038"/>
            <a:ext cx="5855677" cy="3969274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879231" y="1397977"/>
            <a:ext cx="167054" cy="49236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05607" y="1160584"/>
            <a:ext cx="232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time of L-H transition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C:\Users\yren\Documents\MATLAB\work_nstx\figure_save\139442_linear_gs2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2850"/>
            <a:ext cx="7251328" cy="3031203"/>
          </a:xfrm>
          <a:prstGeom prst="rect">
            <a:avLst/>
          </a:prstGeom>
          <a:noFill/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Stability Analysis Shows that ITG and ETG are both Unstable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67610" y="858528"/>
            <a:ext cx="8785225" cy="1378318"/>
          </a:xfrm>
        </p:spPr>
        <p:txBody>
          <a:bodyPr/>
          <a:lstStyle/>
          <a:p>
            <a:r>
              <a:rPr lang="en-US" sz="2400" dirty="0" smtClean="0"/>
              <a:t>ETG linear growth rates decrease into H-mode</a:t>
            </a:r>
          </a:p>
          <a:p>
            <a:pPr lvl="1"/>
            <a:r>
              <a:rPr lang="en-US" dirty="0" smtClean="0"/>
              <a:t>ETG mode real frequency increases</a:t>
            </a:r>
          </a:p>
          <a:p>
            <a:r>
              <a:rPr lang="en-US" sz="2400" dirty="0" smtClean="0"/>
              <a:t>ITG growth rates vary much less significantly   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6400598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3363" indent="-233363" eaLnBrk="0" hangingPunct="0">
              <a:spcBef>
                <a:spcPct val="25000"/>
              </a:spcBef>
              <a:buFontTx/>
              <a:buChar char="•"/>
              <a:defRPr/>
            </a:pP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Stability Analysis was performed with the GS2 code (</a:t>
            </a:r>
            <a:r>
              <a:rPr lang="en-US" sz="1400" b="0" i="0" kern="0" dirty="0" err="1">
                <a:solidFill>
                  <a:schemeClr val="accent2"/>
                </a:solidFill>
                <a:latin typeface="+mn-lt"/>
                <a:cs typeface="+mn-cs"/>
              </a:rPr>
              <a:t>Kotschenreuther</a:t>
            </a: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 et al., 1995) with Miller local equilibrium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1082260" y="4031026"/>
            <a:ext cx="9685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ITG</a:t>
            </a:r>
            <a:endParaRPr lang="en-US" dirty="0"/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1938541" y="3133777"/>
            <a:ext cx="746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ETG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008671" y="2684206"/>
            <a:ext cx="403123" cy="334297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224981" y="2428568"/>
            <a:ext cx="235974" cy="235974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28642" y="2261166"/>
            <a:ext cx="198893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chemeClr val="accent2"/>
                </a:solidFill>
              </a:rPr>
              <a:t>Before L-H transition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5" name="TextBox 39"/>
          <p:cNvSpPr txBox="1">
            <a:spLocks noChangeArrowheads="1"/>
          </p:cNvSpPr>
          <p:nvPr/>
        </p:nvSpPr>
        <p:spPr bwMode="auto">
          <a:xfrm>
            <a:off x="1448568" y="2343202"/>
            <a:ext cx="1471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R=138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C:\Users\yren\Documents\MATLAB\work_nstx\figure_save\139442_linear_gs2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2850"/>
            <a:ext cx="7251328" cy="3031203"/>
          </a:xfrm>
          <a:prstGeom prst="rect">
            <a:avLst/>
          </a:prstGeom>
          <a:noFill/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ETG Stability across L-H Transition is Consistent with Measured High-k Turbulence Variation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97105" y="937178"/>
            <a:ext cx="8785225" cy="1378318"/>
          </a:xfrm>
        </p:spPr>
        <p:txBody>
          <a:bodyPr/>
          <a:lstStyle/>
          <a:p>
            <a:r>
              <a:rPr lang="en-US" sz="2400" dirty="0" smtClean="0"/>
              <a:t>ETG linear growth rates decrease into H-mode</a:t>
            </a:r>
          </a:p>
          <a:p>
            <a:r>
              <a:rPr lang="en-US" sz="2400" dirty="0" smtClean="0"/>
              <a:t>Measured high-k turbulence also decreases into H-mode</a:t>
            </a:r>
          </a:p>
          <a:p>
            <a:r>
              <a:rPr lang="en-US" sz="2400" dirty="0" smtClean="0"/>
              <a:t>The observed intermittency requires nonlinear processes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6508750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3363" indent="-233363" eaLnBrk="0" hangingPunct="0">
              <a:spcBef>
                <a:spcPct val="25000"/>
              </a:spcBef>
              <a:buFontTx/>
              <a:buChar char="•"/>
              <a:defRPr/>
            </a:pP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Stability Analysis was performed with the GS2 code (</a:t>
            </a:r>
            <a:r>
              <a:rPr lang="en-US" sz="1400" b="0" i="0" kern="0" dirty="0" err="1">
                <a:solidFill>
                  <a:schemeClr val="accent2"/>
                </a:solidFill>
                <a:latin typeface="+mn-lt"/>
                <a:cs typeface="+mn-cs"/>
              </a:rPr>
              <a:t>Kotschenreuther</a:t>
            </a: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 et al., 1995) with Miller local equilibrium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1082260" y="4031026"/>
            <a:ext cx="9685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ITG</a:t>
            </a:r>
            <a:endParaRPr lang="en-US" dirty="0"/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1938541" y="3133777"/>
            <a:ext cx="746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ETG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706761" y="2241755"/>
            <a:ext cx="3736258" cy="3500284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8606" y="3451123"/>
            <a:ext cx="245807" cy="953729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pic>
        <p:nvPicPr>
          <p:cNvPr id="10" name="Picture 2" descr="C:\Users\yren\Documents\MATLAB\work_nstx\figure_save\139442_kspectra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44914" y="2470355"/>
            <a:ext cx="4246610" cy="3212688"/>
          </a:xfrm>
          <a:prstGeom prst="rect">
            <a:avLst/>
          </a:prstGeom>
          <a:noFill/>
        </p:spPr>
      </p:pic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448568" y="2343202"/>
            <a:ext cx="1471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R=138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yren\Documents\MATLAB\work_nstx\figure_save\139442_over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7342" y="992940"/>
            <a:ext cx="3144306" cy="5865060"/>
          </a:xfrm>
          <a:prstGeom prst="rect">
            <a:avLst/>
          </a:prstGeom>
          <a:noFill/>
        </p:spPr>
      </p:pic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L-H Transition is Triggered by NBI Power Step-up during Current Flattop</a:t>
            </a:r>
          </a:p>
        </p:txBody>
      </p:sp>
      <p:sp>
        <p:nvSpPr>
          <p:cNvPr id="26629" name="TextBox 13"/>
          <p:cNvSpPr txBox="1">
            <a:spLocks noChangeArrowheads="1"/>
          </p:cNvSpPr>
          <p:nvPr/>
        </p:nvSpPr>
        <p:spPr bwMode="auto">
          <a:xfrm>
            <a:off x="6896100" y="1012858"/>
            <a:ext cx="22479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chemeClr val="accent2"/>
                </a:solidFill>
              </a:rPr>
              <a:t>Shot=139442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6630" name="TextBox 19"/>
          <p:cNvSpPr txBox="1">
            <a:spLocks noChangeArrowheads="1"/>
          </p:cNvSpPr>
          <p:nvPr/>
        </p:nvSpPr>
        <p:spPr bwMode="auto">
          <a:xfrm>
            <a:off x="6871838" y="1214872"/>
            <a:ext cx="7467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FF0000"/>
                </a:solidFill>
              </a:rPr>
              <a:t> B</a:t>
            </a:r>
            <a:r>
              <a:rPr lang="en-US" sz="1400" baseline="-25000" dirty="0" smtClean="0">
                <a:solidFill>
                  <a:srgbClr val="FF0000"/>
                </a:solidFill>
              </a:rPr>
              <a:t>T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=5.5 </a:t>
            </a:r>
            <a:r>
              <a:rPr lang="en-US" sz="1400" dirty="0" err="1">
                <a:solidFill>
                  <a:srgbClr val="FF0000"/>
                </a:solidFill>
              </a:rPr>
              <a:t>kG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6631" name="Straight Arrow Connector 8"/>
          <p:cNvCxnSpPr>
            <a:cxnSpLocks noChangeShapeType="1"/>
            <a:stCxn id="26634" idx="1"/>
          </p:cNvCxnSpPr>
          <p:nvPr/>
        </p:nvCxnSpPr>
        <p:spPr bwMode="auto">
          <a:xfrm flipH="1" flipV="1">
            <a:off x="6601751" y="4441370"/>
            <a:ext cx="890658" cy="64072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7380587" y="3549021"/>
            <a:ext cx="2247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chemeClr val="accent2"/>
                </a:solidFill>
              </a:rPr>
              <a:t>L-H transition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26633" name="Straight Arrow Connector 12"/>
          <p:cNvCxnSpPr>
            <a:cxnSpLocks noChangeShapeType="1"/>
            <a:stCxn id="26634" idx="1"/>
          </p:cNvCxnSpPr>
          <p:nvPr/>
        </p:nvCxnSpPr>
        <p:spPr bwMode="auto">
          <a:xfrm flipH="1">
            <a:off x="6425610" y="5082093"/>
            <a:ext cx="1066799" cy="169862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634" name="TextBox 14"/>
          <p:cNvSpPr txBox="1">
            <a:spLocks noChangeArrowheads="1"/>
          </p:cNvSpPr>
          <p:nvPr/>
        </p:nvSpPr>
        <p:spPr bwMode="auto">
          <a:xfrm>
            <a:off x="7492409" y="4928105"/>
            <a:ext cx="2247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>
                <a:solidFill>
                  <a:schemeClr val="accent2"/>
                </a:solidFill>
              </a:rPr>
              <a:t>From TRANSP </a:t>
            </a:r>
          </a:p>
        </p:txBody>
      </p:sp>
      <p:cxnSp>
        <p:nvCxnSpPr>
          <p:cNvPr id="15" name="Straight Arrow Connector 8"/>
          <p:cNvCxnSpPr>
            <a:cxnSpLocks noChangeShapeType="1"/>
            <a:stCxn id="26632" idx="1"/>
          </p:cNvCxnSpPr>
          <p:nvPr/>
        </p:nvCxnSpPr>
        <p:spPr bwMode="auto">
          <a:xfrm flipH="1">
            <a:off x="5848125" y="3703009"/>
            <a:ext cx="1532462" cy="366572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-60289" y="1400350"/>
            <a:ext cx="352697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</a:rPr>
              <a:t>L-H Transition at current flattop reduces measurement complications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</a:rPr>
              <a:t>Better high-k measurement due to favorable Doppler frequency shift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</a:rPr>
              <a:t>Less MHD activity</a:t>
            </a:r>
            <a:endParaRPr lang="en-US" sz="20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C:\Users\yren\Documents\MATLAB\work_nstx\figure_save\139442_linear_gs2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2850"/>
            <a:ext cx="7251328" cy="3031203"/>
          </a:xfrm>
          <a:prstGeom prst="rect">
            <a:avLst/>
          </a:prstGeom>
          <a:noFill/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ETG Close to Marginal Stability in the High-k Measurement Region Further into H-mode</a:t>
            </a:r>
            <a:endParaRPr lang="en-US" baseline="-25000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97105" y="1114159"/>
            <a:ext cx="8785225" cy="1378318"/>
          </a:xfrm>
        </p:spPr>
        <p:txBody>
          <a:bodyPr/>
          <a:lstStyle/>
          <a:p>
            <a:r>
              <a:rPr lang="en-US" sz="2400" dirty="0" smtClean="0"/>
              <a:t>The decrease of ETG linear growth rates is due to the decrease of ETG and increase of critical temperature gradient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6508750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3363" indent="-233363" eaLnBrk="0" hangingPunct="0">
              <a:spcBef>
                <a:spcPct val="25000"/>
              </a:spcBef>
              <a:buFontTx/>
              <a:buChar char="•"/>
              <a:defRPr/>
            </a:pP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Stability Analysis was performed with the GS2 code (</a:t>
            </a:r>
            <a:r>
              <a:rPr lang="en-US" sz="1400" b="0" i="0" kern="0" dirty="0" err="1">
                <a:solidFill>
                  <a:schemeClr val="accent2"/>
                </a:solidFill>
                <a:latin typeface="+mn-lt"/>
                <a:cs typeface="+mn-cs"/>
              </a:rPr>
              <a:t>Kotschenreuther</a:t>
            </a: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 et al., 1995) with Miller local equilibrium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1082260" y="4031026"/>
            <a:ext cx="9685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ITG</a:t>
            </a:r>
            <a:endParaRPr lang="en-US" dirty="0"/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1938541" y="3133777"/>
            <a:ext cx="746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ETG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706761" y="2241755"/>
            <a:ext cx="3736258" cy="3500284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8606" y="3451123"/>
            <a:ext cx="245807" cy="953729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448568" y="2343202"/>
            <a:ext cx="1471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R=138 cm</a:t>
            </a:r>
            <a:endParaRPr lang="en-US" dirty="0"/>
          </a:p>
        </p:txBody>
      </p:sp>
      <p:pic>
        <p:nvPicPr>
          <p:cNvPr id="52226" name="Picture 2" descr="C:\Users\yren\Documents\MATLAB\work_nstx\figure_save\139442_critc_te_3tim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7703" y="2431077"/>
            <a:ext cx="3545681" cy="3340458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5053781" y="2694039"/>
            <a:ext cx="9832" cy="2517058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067773" y="2271252"/>
            <a:ext cx="113827" cy="27785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054820" y="2045487"/>
            <a:ext cx="232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time of L-H transition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C:\Users\yren\Documents\MATLAB\work_nstx\figure_save\139442_linear_gs2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17306"/>
            <a:ext cx="7251328" cy="3031203"/>
          </a:xfrm>
          <a:prstGeom prst="rect">
            <a:avLst/>
          </a:prstGeom>
          <a:noFill/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Ion-scale Modes are more Suppressed into H-mode</a:t>
            </a:r>
            <a:endParaRPr lang="en-US" baseline="-25000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97105" y="956847"/>
            <a:ext cx="8785225" cy="1378318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cmmi10"/>
              </a:rPr>
              <a:t>!</a:t>
            </a:r>
            <a:r>
              <a:rPr lang="en-US" sz="2400" baseline="-25000" dirty="0" smtClean="0">
                <a:latin typeface="cmmi10"/>
              </a:rPr>
              <a:t>E</a:t>
            </a:r>
            <a:r>
              <a:rPr lang="en-US" sz="2400" baseline="-25000" dirty="0" smtClean="0">
                <a:latin typeface="cmsy10"/>
              </a:rPr>
              <a:t>£ B</a:t>
            </a:r>
            <a:r>
              <a:rPr lang="en-US" sz="2400" baseline="-25000" dirty="0" smtClean="0"/>
              <a:t>,</a:t>
            </a:r>
            <a:r>
              <a:rPr lang="en-US" sz="2400" baseline="-25000" dirty="0" smtClean="0">
                <a:latin typeface="cmsy10"/>
              </a:rPr>
              <a:t>WM</a:t>
            </a:r>
            <a:r>
              <a:rPr lang="en-US" sz="2400" dirty="0" smtClean="0"/>
              <a:t> /</a:t>
            </a:r>
            <a:r>
              <a:rPr lang="en-US" sz="2400" dirty="0" smtClean="0">
                <a:latin typeface="cmmi10"/>
              </a:rPr>
              <a:t>°</a:t>
            </a:r>
            <a:r>
              <a:rPr lang="en-US" sz="2400" baseline="-25000" dirty="0" smtClean="0">
                <a:latin typeface="cmmi10"/>
              </a:rPr>
              <a:t>max</a:t>
            </a:r>
            <a:r>
              <a:rPr lang="en-US" sz="2400" dirty="0" smtClean="0">
                <a:latin typeface="cmmi10"/>
              </a:rPr>
              <a:t> </a:t>
            </a:r>
            <a:r>
              <a:rPr lang="en-US" sz="2400" dirty="0" smtClean="0"/>
              <a:t>is used to assess </a:t>
            </a:r>
            <a:r>
              <a:rPr lang="en-US" sz="2400" dirty="0" err="1" smtClean="0"/>
              <a:t>ExB</a:t>
            </a:r>
            <a:r>
              <a:rPr lang="en-US" sz="2400" dirty="0" smtClean="0"/>
              <a:t> shear effect on ion-scale instabilities</a:t>
            </a:r>
          </a:p>
          <a:p>
            <a:r>
              <a:rPr lang="en-US" sz="2400" dirty="0" smtClean="0">
                <a:latin typeface="cmmi10"/>
              </a:rPr>
              <a:t>!</a:t>
            </a:r>
            <a:r>
              <a:rPr lang="en-US" sz="2400" baseline="-25000" dirty="0" smtClean="0">
                <a:latin typeface="cmmi10"/>
              </a:rPr>
              <a:t>E</a:t>
            </a:r>
            <a:r>
              <a:rPr lang="en-US" sz="2400" baseline="-25000" dirty="0" smtClean="0">
                <a:latin typeface="cmsy10"/>
              </a:rPr>
              <a:t>£ B</a:t>
            </a:r>
            <a:r>
              <a:rPr lang="en-US" sz="2400" baseline="-25000" dirty="0" smtClean="0"/>
              <a:t>,</a:t>
            </a:r>
            <a:r>
              <a:rPr lang="en-US" sz="2400" baseline="-25000" dirty="0" smtClean="0">
                <a:latin typeface="cmsy10"/>
              </a:rPr>
              <a:t>WM</a:t>
            </a:r>
            <a:r>
              <a:rPr lang="en-US" sz="2400" dirty="0" smtClean="0"/>
              <a:t> /</a:t>
            </a:r>
            <a:r>
              <a:rPr lang="en-US" sz="2400" dirty="0" smtClean="0">
                <a:latin typeface="cmmi10"/>
              </a:rPr>
              <a:t>°</a:t>
            </a:r>
            <a:r>
              <a:rPr lang="en-US" sz="2400" baseline="-25000" dirty="0" smtClean="0">
                <a:latin typeface="cmmi10"/>
              </a:rPr>
              <a:t>max </a:t>
            </a:r>
            <a:r>
              <a:rPr lang="en-US" sz="2400" dirty="0" smtClean="0">
                <a:latin typeface="cmmi10"/>
              </a:rPr>
              <a:t> </a:t>
            </a:r>
            <a:r>
              <a:rPr lang="en-US" sz="2400" dirty="0" smtClean="0"/>
              <a:t>increases in the high-k measurement region into H-mode 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6508750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3363" indent="-233363" eaLnBrk="0" hangingPunct="0">
              <a:spcBef>
                <a:spcPct val="25000"/>
              </a:spcBef>
              <a:buFontTx/>
              <a:buChar char="•"/>
              <a:defRPr/>
            </a:pP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Stability Analysis was performed with the GS2 code (</a:t>
            </a:r>
            <a:r>
              <a:rPr lang="en-US" sz="1400" b="0" i="0" kern="0" dirty="0" err="1">
                <a:solidFill>
                  <a:schemeClr val="accent2"/>
                </a:solidFill>
                <a:latin typeface="+mn-lt"/>
                <a:cs typeface="+mn-cs"/>
              </a:rPr>
              <a:t>Kotschenreuther</a:t>
            </a:r>
            <a:r>
              <a:rPr lang="en-US" sz="1400" b="0" i="0" kern="0" dirty="0">
                <a:solidFill>
                  <a:schemeClr val="accent2"/>
                </a:solidFill>
                <a:latin typeface="+mn-lt"/>
                <a:cs typeface="+mn-cs"/>
              </a:rPr>
              <a:t> et al., 1995) with Miller local equilibrium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1082260" y="4355482"/>
            <a:ext cx="9685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ITG</a:t>
            </a:r>
            <a:endParaRPr lang="en-US" dirty="0"/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1938541" y="3458233"/>
            <a:ext cx="746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ETG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706761" y="2566211"/>
            <a:ext cx="3736258" cy="3500284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8606" y="3775579"/>
            <a:ext cx="245807" cy="953729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1448568" y="2667658"/>
            <a:ext cx="1471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R=138 cm</a:t>
            </a:r>
            <a:endParaRPr lang="en-US" dirty="0"/>
          </a:p>
        </p:txBody>
      </p:sp>
      <p:pic>
        <p:nvPicPr>
          <p:cNvPr id="53250" name="Picture 2" descr="C:\Users\yren\Documents\MATLAB\work_nstx\figure_save\139442_ion_growth_ex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240" y="2583421"/>
            <a:ext cx="3768418" cy="3476313"/>
          </a:xfrm>
          <a:prstGeom prst="rect">
            <a:avLst/>
          </a:prstGeom>
          <a:noFill/>
        </p:spPr>
      </p:pic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4295006" y="5209296"/>
            <a:ext cx="1471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Before L-H</a:t>
            </a:r>
            <a:endParaRPr lang="en-US" dirty="0"/>
          </a:p>
        </p:txBody>
      </p:sp>
      <p:sp>
        <p:nvSpPr>
          <p:cNvPr id="21" name="TextBox 39"/>
          <p:cNvSpPr txBox="1">
            <a:spLocks noChangeArrowheads="1"/>
          </p:cNvSpPr>
          <p:nvPr/>
        </p:nvSpPr>
        <p:spPr bwMode="auto">
          <a:xfrm>
            <a:off x="5519122" y="3434573"/>
            <a:ext cx="1471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After L-H transition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5348748" y="3283966"/>
            <a:ext cx="147484" cy="255638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6400800" y="3392121"/>
            <a:ext cx="176981" cy="14748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816077" y="4257368"/>
            <a:ext cx="835742" cy="914400"/>
          </a:xfrm>
          <a:prstGeom prst="ellipse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1913" y="832517"/>
            <a:ext cx="9082087" cy="5548618"/>
          </a:xfrm>
        </p:spPr>
        <p:txBody>
          <a:bodyPr/>
          <a:lstStyle/>
          <a:p>
            <a:r>
              <a:rPr lang="en-US" dirty="0" smtClean="0"/>
              <a:t>First detailed measurement of high-k (electron-scale) turbulence across L-H transition in NSTX</a:t>
            </a:r>
          </a:p>
          <a:p>
            <a:pPr lvl="1"/>
            <a:r>
              <a:rPr lang="en-US" dirty="0" smtClean="0"/>
              <a:t>Quasi-stationary high-k turbulence before L-H transition, intermittent after L-H transition and significantly suppressed ~15 ms after L-H transition</a:t>
            </a:r>
          </a:p>
          <a:p>
            <a:pPr lvl="1"/>
            <a:r>
              <a:rPr lang="en-US" dirty="0" smtClean="0"/>
              <a:t>Suppression of high-k turbulence at lower </a:t>
            </a:r>
            <a:r>
              <a:rPr lang="en-US" dirty="0" err="1" smtClean="0"/>
              <a:t>wavenubmer</a:t>
            </a:r>
            <a:r>
              <a:rPr lang="en-US" dirty="0" smtClean="0"/>
              <a:t>, i.e. k</a:t>
            </a:r>
            <a:r>
              <a:rPr lang="en-US" baseline="-25000" dirty="0" smtClean="0">
                <a:cs typeface="Arial"/>
              </a:rPr>
              <a:t>┴</a:t>
            </a:r>
            <a:r>
              <a:rPr lang="el-GR" dirty="0" smtClean="0">
                <a:cs typeface="Arial"/>
              </a:rPr>
              <a:t>ρ</a:t>
            </a:r>
            <a:r>
              <a:rPr lang="en-US" baseline="-25000" dirty="0" smtClean="0">
                <a:cs typeface="Arial"/>
              </a:rPr>
              <a:t>s</a:t>
            </a:r>
            <a:r>
              <a:rPr lang="en-US" dirty="0" smtClean="0">
                <a:cs typeface="Arial"/>
              </a:rPr>
              <a:t> ≤ 9, similar observations in different NSTX scenarios</a:t>
            </a:r>
          </a:p>
          <a:p>
            <a:r>
              <a:rPr lang="en-US" dirty="0" smtClean="0"/>
              <a:t>Low-k turbulence measured by GPI and BES at different radii but similar temporal behavior as high-k turbulence observed</a:t>
            </a:r>
          </a:p>
          <a:p>
            <a:pPr lvl="1"/>
            <a:r>
              <a:rPr lang="en-US" dirty="0" smtClean="0"/>
              <a:t>Intermittency observed after L-H transition, similar to high-k turbulence</a:t>
            </a:r>
          </a:p>
          <a:p>
            <a:pPr lvl="1"/>
            <a:r>
              <a:rPr lang="en-US" dirty="0" smtClean="0"/>
              <a:t>Showing suppression of low-k turbulence into H-mode at r/a&gt;0.8</a:t>
            </a:r>
          </a:p>
          <a:p>
            <a:r>
              <a:rPr lang="en-US" dirty="0" smtClean="0"/>
              <a:t>Linear stability analysis using GS2 code showing some consistency with turbulence measurements</a:t>
            </a:r>
          </a:p>
          <a:p>
            <a:pPr lvl="1"/>
            <a:r>
              <a:rPr lang="en-US" dirty="0" smtClean="0"/>
              <a:t>Decreased ETG growth rate into H-mode </a:t>
            </a:r>
          </a:p>
          <a:p>
            <a:pPr lvl="1"/>
            <a:r>
              <a:rPr lang="en-US" dirty="0" smtClean="0"/>
              <a:t>Low-k turbulence more suppressed by </a:t>
            </a:r>
            <a:r>
              <a:rPr lang="en-US" dirty="0" err="1" smtClean="0"/>
              <a:t>ExB</a:t>
            </a:r>
            <a:r>
              <a:rPr lang="en-US" dirty="0" smtClean="0"/>
              <a:t> shear into H-mode</a:t>
            </a:r>
          </a:p>
          <a:p>
            <a:pPr lvl="1"/>
            <a:r>
              <a:rPr lang="en-US" dirty="0" smtClean="0"/>
              <a:t>Nonlinear processes needed for explaining the observed intermittency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6387373"/>
            <a:ext cx="92868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hangingPunct="0">
              <a:spcBef>
                <a:spcPct val="25000"/>
              </a:spcBef>
              <a:tabLst>
                <a:tab pos="171450" algn="l"/>
              </a:tabLst>
              <a:defRPr/>
            </a:pPr>
            <a:r>
              <a:rPr lang="en-US" sz="2400" b="0" i="0" kern="0" dirty="0">
                <a:solidFill>
                  <a:schemeClr val="accent2"/>
                </a:solidFill>
                <a:latin typeface="+mn-lt"/>
                <a:cs typeface="+mn-cs"/>
              </a:rPr>
              <a:t> </a:t>
            </a:r>
            <a:r>
              <a:rPr lang="en-US" sz="2400" b="0" i="0" kern="0" dirty="0">
                <a:solidFill>
                  <a:schemeClr val="tx2"/>
                </a:solidFill>
                <a:latin typeface="+mn-lt"/>
                <a:cs typeface="+mn-cs"/>
              </a:rPr>
              <a:t>Acknowledgement: Work supported by </a:t>
            </a:r>
            <a:r>
              <a:rPr lang="en-US" sz="2400" b="0" i="0" kern="0" dirty="0" err="1" smtClean="0">
                <a:solidFill>
                  <a:schemeClr val="tx2"/>
                </a:solidFill>
                <a:latin typeface="+mn-lt"/>
                <a:cs typeface="+mn-cs"/>
              </a:rPr>
              <a:t>DoE</a:t>
            </a:r>
            <a:endParaRPr lang="en-US" sz="2400" b="0" i="0" kern="0" baseline="-250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466975" y="2921000"/>
            <a:ext cx="9315450" cy="5408613"/>
          </a:xfrm>
        </p:spPr>
        <p:txBody>
          <a:bodyPr/>
          <a:lstStyle/>
          <a:p>
            <a:pPr>
              <a:buFontTx/>
              <a:buNone/>
            </a:pPr>
            <a:r>
              <a:rPr lang="en-US" sz="4800" smtClean="0"/>
              <a:t>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772100" y="1105738"/>
            <a:ext cx="327216" cy="5345304"/>
          </a:xfrm>
          <a:prstGeom prst="rect">
            <a:avLst/>
          </a:prstGeom>
          <a:solidFill>
            <a:srgbClr val="996633"/>
          </a:solidFill>
          <a:ln w="3175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pic>
        <p:nvPicPr>
          <p:cNvPr id="56322" name="Picture 2" descr="C:\Users\yren\Documents\MATLAB\work_nstx\figure_save\139442_over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7342" y="992940"/>
            <a:ext cx="3144306" cy="5865060"/>
          </a:xfrm>
          <a:prstGeom prst="rect">
            <a:avLst/>
          </a:prstGeom>
          <a:noFill/>
        </p:spPr>
      </p:pic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L-H Transition is Triggered by NBI Power Step-up during Current Flattop</a:t>
            </a:r>
          </a:p>
        </p:txBody>
      </p:sp>
      <p:sp>
        <p:nvSpPr>
          <p:cNvPr id="26629" name="TextBox 13"/>
          <p:cNvSpPr txBox="1">
            <a:spLocks noChangeArrowheads="1"/>
          </p:cNvSpPr>
          <p:nvPr/>
        </p:nvSpPr>
        <p:spPr bwMode="auto">
          <a:xfrm>
            <a:off x="6897219" y="1002809"/>
            <a:ext cx="22479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chemeClr val="accent2"/>
                </a:solidFill>
              </a:rPr>
              <a:t>Shot=139442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6630" name="TextBox 19"/>
          <p:cNvSpPr txBox="1">
            <a:spLocks noChangeArrowheads="1"/>
          </p:cNvSpPr>
          <p:nvPr/>
        </p:nvSpPr>
        <p:spPr bwMode="auto">
          <a:xfrm>
            <a:off x="6871838" y="1214872"/>
            <a:ext cx="7467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FF0000"/>
                </a:solidFill>
              </a:rPr>
              <a:t> B</a:t>
            </a:r>
            <a:r>
              <a:rPr lang="en-US" sz="1400" baseline="-25000" dirty="0" smtClean="0">
                <a:solidFill>
                  <a:srgbClr val="FF0000"/>
                </a:solidFill>
              </a:rPr>
              <a:t>T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=5.5 </a:t>
            </a:r>
            <a:r>
              <a:rPr lang="en-US" sz="1400" dirty="0" err="1">
                <a:solidFill>
                  <a:srgbClr val="FF0000"/>
                </a:solidFill>
              </a:rPr>
              <a:t>kG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6631" name="Straight Arrow Connector 8"/>
          <p:cNvCxnSpPr>
            <a:cxnSpLocks noChangeShapeType="1"/>
            <a:stCxn id="26634" idx="1"/>
          </p:cNvCxnSpPr>
          <p:nvPr/>
        </p:nvCxnSpPr>
        <p:spPr bwMode="auto">
          <a:xfrm flipH="1" flipV="1">
            <a:off x="6601751" y="4441370"/>
            <a:ext cx="890658" cy="64072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7380587" y="3549021"/>
            <a:ext cx="2247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chemeClr val="accent2"/>
                </a:solidFill>
              </a:rPr>
              <a:t>L-H transition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26633" name="Straight Arrow Connector 12"/>
          <p:cNvCxnSpPr>
            <a:cxnSpLocks noChangeShapeType="1"/>
            <a:stCxn id="26634" idx="1"/>
          </p:cNvCxnSpPr>
          <p:nvPr/>
        </p:nvCxnSpPr>
        <p:spPr bwMode="auto">
          <a:xfrm flipH="1">
            <a:off x="6425610" y="5082093"/>
            <a:ext cx="1066799" cy="169862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634" name="TextBox 14"/>
          <p:cNvSpPr txBox="1">
            <a:spLocks noChangeArrowheads="1"/>
          </p:cNvSpPr>
          <p:nvPr/>
        </p:nvSpPr>
        <p:spPr bwMode="auto">
          <a:xfrm>
            <a:off x="7492409" y="4928105"/>
            <a:ext cx="2247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>
                <a:solidFill>
                  <a:schemeClr val="accent2"/>
                </a:solidFill>
              </a:rPr>
              <a:t>From TRANSP </a:t>
            </a:r>
          </a:p>
        </p:txBody>
      </p:sp>
      <p:cxnSp>
        <p:nvCxnSpPr>
          <p:cNvPr id="15" name="Straight Arrow Connector 8"/>
          <p:cNvCxnSpPr>
            <a:cxnSpLocks noChangeShapeType="1"/>
            <a:stCxn id="26632" idx="1"/>
          </p:cNvCxnSpPr>
          <p:nvPr/>
        </p:nvCxnSpPr>
        <p:spPr bwMode="auto">
          <a:xfrm flipH="1">
            <a:off x="5848125" y="3703009"/>
            <a:ext cx="1532462" cy="366572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-60289" y="1400350"/>
            <a:ext cx="352697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</a:rPr>
              <a:t>L-H Transition at current flattop reduces measurement complications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</a:rPr>
              <a:t>Better high-k measurement due to favorable Doppler frequency shift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</a:rPr>
              <a:t>Less MHD activity</a:t>
            </a:r>
            <a:endParaRPr lang="en-US" sz="2000" b="0" i="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8"/>
          <p:cNvCxnSpPr>
            <a:cxnSpLocks noChangeShapeType="1"/>
          </p:cNvCxnSpPr>
          <p:nvPr/>
        </p:nvCxnSpPr>
        <p:spPr bwMode="auto">
          <a:xfrm flipH="1">
            <a:off x="5879933" y="1999622"/>
            <a:ext cx="1163962" cy="283029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070750" y="1822382"/>
            <a:ext cx="2247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chemeClr val="accent2"/>
                </a:solidFill>
              </a:rPr>
              <a:t>Time range of interest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yren\Documents\MATLAB\work_nstx\figure_save\139442_eq_profiles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520" y="2261420"/>
            <a:ext cx="6126857" cy="4606628"/>
          </a:xfrm>
          <a:prstGeom prst="rect">
            <a:avLst/>
          </a:prstGeom>
          <a:noFill/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-25000" dirty="0" smtClean="0">
                <a:sym typeface="Symbol"/>
              </a:rPr>
              <a:t></a:t>
            </a:r>
            <a:r>
              <a:rPr lang="en-US" dirty="0" smtClean="0"/>
              <a:t> Dithering is Observed after the L-H Transition at t</a:t>
            </a:r>
            <a:r>
              <a:rPr lang="en-US" dirty="0" smtClean="0">
                <a:latin typeface="Arial"/>
                <a:cs typeface="Arial"/>
              </a:rPr>
              <a:t>≈</a:t>
            </a:r>
            <a:r>
              <a:rPr lang="en-US" dirty="0" smtClean="0"/>
              <a:t>350 ms </a:t>
            </a:r>
          </a:p>
        </p:txBody>
      </p:sp>
      <p:cxnSp>
        <p:nvCxnSpPr>
          <p:cNvPr id="17414" name="Straight Arrow Connector 24"/>
          <p:cNvCxnSpPr>
            <a:cxnSpLocks noChangeShapeType="1"/>
          </p:cNvCxnSpPr>
          <p:nvPr/>
        </p:nvCxnSpPr>
        <p:spPr bwMode="auto">
          <a:xfrm flipH="1">
            <a:off x="5909854" y="2320413"/>
            <a:ext cx="628598" cy="369631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417" name="Content Placeholder 2"/>
          <p:cNvSpPr>
            <a:spLocks noGrp="1"/>
          </p:cNvSpPr>
          <p:nvPr>
            <p:ph idx="1"/>
          </p:nvPr>
        </p:nvSpPr>
        <p:spPr>
          <a:xfrm>
            <a:off x="-7938" y="941388"/>
            <a:ext cx="9305926" cy="1604962"/>
          </a:xfrm>
        </p:spPr>
        <p:txBody>
          <a:bodyPr/>
          <a:lstStyle/>
          <a:p>
            <a:r>
              <a:rPr lang="en-US" dirty="0" smtClean="0"/>
              <a:t>Spikes in </a:t>
            </a:r>
            <a:r>
              <a:rPr lang="en-US" dirty="0" err="1" smtClean="0"/>
              <a:t>divertor</a:t>
            </a:r>
            <a:r>
              <a:rPr lang="en-US" dirty="0" smtClean="0"/>
              <a:t> D</a:t>
            </a:r>
            <a:r>
              <a:rPr lang="en-US" baseline="-25000" dirty="0" smtClean="0">
                <a:sym typeface="Symbol"/>
              </a:rPr>
              <a:t></a:t>
            </a:r>
            <a:r>
              <a:rPr lang="en-US" dirty="0" smtClean="0"/>
              <a:t> after the L-H transition show the dithering feature of the L-H transition</a:t>
            </a:r>
          </a:p>
          <a:p>
            <a:r>
              <a:rPr lang="en-US" dirty="0" smtClean="0"/>
              <a:t>Low-f MHD activity is relatively benign after the L-H transition</a:t>
            </a:r>
          </a:p>
          <a:p>
            <a:pPr lvl="1">
              <a:buFontTx/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7419" name="TextBox 10"/>
          <p:cNvSpPr txBox="1">
            <a:spLocks noChangeArrowheads="1"/>
          </p:cNvSpPr>
          <p:nvPr/>
        </p:nvSpPr>
        <p:spPr bwMode="auto">
          <a:xfrm>
            <a:off x="7773885" y="6211069"/>
            <a:ext cx="1163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LCFS at </a:t>
            </a:r>
            <a:r>
              <a:rPr lang="en-US" dirty="0" smtClean="0"/>
              <a:t>R=146 cm</a:t>
            </a:r>
            <a:endParaRPr lang="en-US" dirty="0"/>
          </a:p>
        </p:txBody>
      </p:sp>
      <p:cxnSp>
        <p:nvCxnSpPr>
          <p:cNvPr id="11" name="Straight Arrow Connector 24"/>
          <p:cNvCxnSpPr>
            <a:cxnSpLocks noChangeShapeType="1"/>
          </p:cNvCxnSpPr>
          <p:nvPr/>
        </p:nvCxnSpPr>
        <p:spPr bwMode="auto">
          <a:xfrm flipH="1">
            <a:off x="1785221" y="2782529"/>
            <a:ext cx="200895" cy="394211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2027905" y="2648564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L-H transition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1750142" y="3893574"/>
            <a:ext cx="648929" cy="383458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15" name="Straight Arrow Connector 24"/>
          <p:cNvCxnSpPr>
            <a:cxnSpLocks noChangeShapeType="1"/>
          </p:cNvCxnSpPr>
          <p:nvPr/>
        </p:nvCxnSpPr>
        <p:spPr bwMode="auto">
          <a:xfrm flipH="1">
            <a:off x="2035944" y="3465871"/>
            <a:ext cx="200895" cy="394211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1895170" y="3223752"/>
            <a:ext cx="1673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FF0000"/>
                </a:solidFill>
              </a:rPr>
              <a:t>D-alpha dithering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6575323" y="2171700"/>
            <a:ext cx="2047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High-k measurement </a:t>
            </a:r>
            <a:r>
              <a:rPr lang="en-US" dirty="0" smtClean="0"/>
              <a:t>region (r/a~0.7-0.8)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3" descr="C:\Users\yren\Documents\MATLAB\work_nstx\figure_save\139442_eq_profiles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793" y="2265936"/>
            <a:ext cx="6133639" cy="4611728"/>
          </a:xfrm>
          <a:prstGeom prst="rect">
            <a:avLst/>
          </a:prstGeom>
          <a:noFill/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Transport Barrier (ETB) is Established after the Dithering Phase </a:t>
            </a:r>
          </a:p>
        </p:txBody>
      </p:sp>
      <p:cxnSp>
        <p:nvCxnSpPr>
          <p:cNvPr id="17414" name="Straight Arrow Connector 24"/>
          <p:cNvCxnSpPr>
            <a:cxnSpLocks noChangeShapeType="1"/>
          </p:cNvCxnSpPr>
          <p:nvPr/>
        </p:nvCxnSpPr>
        <p:spPr bwMode="auto">
          <a:xfrm flipH="1">
            <a:off x="5909854" y="2320413"/>
            <a:ext cx="628598" cy="369631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415" name="TextBox 25"/>
          <p:cNvSpPr txBox="1">
            <a:spLocks noChangeArrowheads="1"/>
          </p:cNvSpPr>
          <p:nvPr/>
        </p:nvSpPr>
        <p:spPr bwMode="auto">
          <a:xfrm>
            <a:off x="6575323" y="2171700"/>
            <a:ext cx="2047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High-k measurement </a:t>
            </a:r>
            <a:r>
              <a:rPr lang="en-US" dirty="0" smtClean="0"/>
              <a:t>region (r/a~0.7-0.8)</a:t>
            </a:r>
            <a:endParaRPr lang="en-US" dirty="0"/>
          </a:p>
        </p:txBody>
      </p:sp>
      <p:sp>
        <p:nvSpPr>
          <p:cNvPr id="17417" name="Content Placeholder 2"/>
          <p:cNvSpPr>
            <a:spLocks noGrp="1"/>
          </p:cNvSpPr>
          <p:nvPr>
            <p:ph idx="1"/>
          </p:nvPr>
        </p:nvSpPr>
        <p:spPr>
          <a:xfrm>
            <a:off x="0" y="941390"/>
            <a:ext cx="9305926" cy="1604962"/>
          </a:xfrm>
        </p:spPr>
        <p:txBody>
          <a:bodyPr/>
          <a:lstStyle/>
          <a:p>
            <a:r>
              <a:rPr lang="en-US" dirty="0" smtClean="0"/>
              <a:t>Clear H-mode density ear appears at t=365 ms, showing the establishment of ETB</a:t>
            </a:r>
          </a:p>
          <a:p>
            <a:pPr lvl="1"/>
            <a:r>
              <a:rPr lang="en-US" dirty="0" smtClean="0"/>
              <a:t>The density ear from edge accumulation of carbon impurity</a:t>
            </a:r>
          </a:p>
          <a:p>
            <a:pPr lvl="2">
              <a:buFontTx/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7419" name="TextBox 10"/>
          <p:cNvSpPr txBox="1">
            <a:spLocks noChangeArrowheads="1"/>
          </p:cNvSpPr>
          <p:nvPr/>
        </p:nvSpPr>
        <p:spPr bwMode="auto">
          <a:xfrm>
            <a:off x="7773885" y="6211069"/>
            <a:ext cx="1163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LCFS at </a:t>
            </a:r>
            <a:r>
              <a:rPr lang="en-US" dirty="0" smtClean="0"/>
              <a:t>R=146 cm</a:t>
            </a:r>
            <a:endParaRPr lang="en-US" dirty="0"/>
          </a:p>
        </p:txBody>
      </p:sp>
      <p:cxnSp>
        <p:nvCxnSpPr>
          <p:cNvPr id="15" name="Straight Arrow Connector 24"/>
          <p:cNvCxnSpPr>
            <a:cxnSpLocks noChangeShapeType="1"/>
          </p:cNvCxnSpPr>
          <p:nvPr/>
        </p:nvCxnSpPr>
        <p:spPr bwMode="auto">
          <a:xfrm flipH="1">
            <a:off x="1785221" y="2782529"/>
            <a:ext cx="200895" cy="394211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2027905" y="2648564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L-H transition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750142" y="3893574"/>
            <a:ext cx="639097" cy="383458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C:\Users\yren\Documents\MATLAB\work_nstx\figure_save\139442_eq_profi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015" y="2264184"/>
            <a:ext cx="6136418" cy="4613480"/>
          </a:xfrm>
          <a:prstGeom prst="rect">
            <a:avLst/>
          </a:prstGeom>
          <a:noFill/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Transport Barrier (ETB) is Established after the Dithering Phase </a:t>
            </a:r>
          </a:p>
        </p:txBody>
      </p:sp>
      <p:cxnSp>
        <p:nvCxnSpPr>
          <p:cNvPr id="17414" name="Straight Arrow Connector 24"/>
          <p:cNvCxnSpPr>
            <a:cxnSpLocks noChangeShapeType="1"/>
          </p:cNvCxnSpPr>
          <p:nvPr/>
        </p:nvCxnSpPr>
        <p:spPr bwMode="auto">
          <a:xfrm flipH="1">
            <a:off x="5909854" y="2320413"/>
            <a:ext cx="628598" cy="369631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417" name="Content Placeholder 2"/>
          <p:cNvSpPr>
            <a:spLocks noGrp="1"/>
          </p:cNvSpPr>
          <p:nvPr>
            <p:ph idx="1"/>
          </p:nvPr>
        </p:nvSpPr>
        <p:spPr>
          <a:xfrm>
            <a:off x="-7938" y="843068"/>
            <a:ext cx="9305926" cy="1604962"/>
          </a:xfrm>
        </p:spPr>
        <p:txBody>
          <a:bodyPr/>
          <a:lstStyle/>
          <a:p>
            <a:r>
              <a:rPr lang="en-US" dirty="0" smtClean="0"/>
              <a:t>H-mode pedestal continuously builds up after  the dithering phase</a:t>
            </a:r>
          </a:p>
          <a:p>
            <a:pPr lvl="1"/>
            <a:r>
              <a:rPr lang="en-US" dirty="0" smtClean="0"/>
              <a:t>Electron density and temperature increase</a:t>
            </a:r>
          </a:p>
          <a:p>
            <a:r>
              <a:rPr lang="en-US" dirty="0" smtClean="0"/>
              <a:t>High-k scattering system measures turbulence k spectrum at r/a~0.7-0.8 and ETB is at r/a&gt;0.9</a:t>
            </a:r>
          </a:p>
          <a:p>
            <a:pPr lvl="1"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7419" name="TextBox 10"/>
          <p:cNvSpPr txBox="1">
            <a:spLocks noChangeArrowheads="1"/>
          </p:cNvSpPr>
          <p:nvPr/>
        </p:nvSpPr>
        <p:spPr bwMode="auto">
          <a:xfrm>
            <a:off x="7773885" y="6211069"/>
            <a:ext cx="1163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LCFS at </a:t>
            </a:r>
            <a:r>
              <a:rPr lang="en-US" dirty="0" smtClean="0"/>
              <a:t>R=146 cm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1750142" y="3893574"/>
            <a:ext cx="639097" cy="383458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6575323" y="2171700"/>
            <a:ext cx="2047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High-k measurement </a:t>
            </a:r>
            <a:r>
              <a:rPr lang="en-US" dirty="0" smtClean="0"/>
              <a:t>region (r/a~0.7-0.8)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3" name="Picture 17" descr="C:\Users\yren\Documents\MATLAB\work_nstx\figure_save\139442_fspec_3tim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535" y="2213298"/>
            <a:ext cx="6041207" cy="4644702"/>
          </a:xfrm>
          <a:prstGeom prst="rect">
            <a:avLst/>
          </a:prstGeom>
          <a:noFill/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2225"/>
            <a:ext cx="9144000" cy="91440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cxnSp>
        <p:nvCxnSpPr>
          <p:cNvPr id="19460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1268925" y="2112709"/>
            <a:ext cx="5143500" cy="174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461" name="Picture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0812" y="1828188"/>
            <a:ext cx="317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Clear Suppression of High-k Turbulence into L-H Transition from the High-k Scattering System</a:t>
            </a:r>
            <a:endParaRPr lang="en-US" sz="2800" i="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Arrow Connector 24"/>
          <p:cNvCxnSpPr>
            <a:cxnSpLocks noChangeShapeType="1"/>
          </p:cNvCxnSpPr>
          <p:nvPr/>
        </p:nvCxnSpPr>
        <p:spPr bwMode="auto">
          <a:xfrm flipV="1">
            <a:off x="1199537" y="3451123"/>
            <a:ext cx="934063" cy="19666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39328" y="3317159"/>
            <a:ext cx="13684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/>
              <a:t>L-H transition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71450" y="1046163"/>
            <a:ext cx="7910666" cy="5663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7672388" y="2648002"/>
            <a:ext cx="1471612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Off-center peak denotes the scattered </a:t>
            </a:r>
            <a:r>
              <a:rPr lang="en-US" dirty="0" smtClean="0"/>
              <a:t>signal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>
              <a:spcBef>
                <a:spcPct val="20000"/>
              </a:spcBef>
            </a:pPr>
            <a:r>
              <a:rPr lang="en-US" dirty="0"/>
              <a:t>f=0 peak is from stray radiation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YREN@DLKCPHNFUVWYY57I" val="4405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_{Doppler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4"/>
  <p:tag name="PICTUREFILESIZE" val="16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3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bar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bar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2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bar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29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3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bar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2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3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bar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_{Doppler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4"/>
  <p:tag name="PICTUREFILESIZE" val="168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_{\perp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513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2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2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175774</TotalTime>
  <Words>2515</Words>
  <Application>Microsoft Office PowerPoint</Application>
  <PresentationFormat>On-screen Show (4:3)</PresentationFormat>
  <Paragraphs>410</Paragraphs>
  <Slides>43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Helvetica</vt:lpstr>
      <vt:lpstr>CMR10</vt:lpstr>
      <vt:lpstr>Times New Roman</vt:lpstr>
      <vt:lpstr>宋体</vt:lpstr>
      <vt:lpstr>Wingdings</vt:lpstr>
      <vt:lpstr>Symbol</vt:lpstr>
      <vt:lpstr>cmmi10</vt:lpstr>
      <vt:lpstr>cmsy10</vt:lpstr>
      <vt:lpstr>Calibri</vt:lpstr>
      <vt:lpstr>Blank Presentation</vt:lpstr>
      <vt:lpstr>Custom Design</vt:lpstr>
      <vt:lpstr>Equation</vt:lpstr>
      <vt:lpstr>Slide 1</vt:lpstr>
      <vt:lpstr>Highlights</vt:lpstr>
      <vt:lpstr>A High-k Microwave Scattering System was Used to Measure Electron-Scale Turbulence </vt:lpstr>
      <vt:lpstr>L-H Transition is Triggered by NBI Power Step-up during Current Flattop</vt:lpstr>
      <vt:lpstr>L-H Transition is Triggered by NBI Power Step-up during Current Flattop</vt:lpstr>
      <vt:lpstr>D Dithering is Observed after the L-H Transition at t≈350 ms </vt:lpstr>
      <vt:lpstr>Edge Transport Barrier (ETB) is Established after the Dithering Phase </vt:lpstr>
      <vt:lpstr>Edge Transport Barrier (ETB) is Established after the Dithering Phase </vt:lpstr>
      <vt:lpstr> </vt:lpstr>
      <vt:lpstr> </vt:lpstr>
      <vt:lpstr> </vt:lpstr>
      <vt:lpstr> </vt:lpstr>
      <vt:lpstr> </vt:lpstr>
      <vt:lpstr> </vt:lpstr>
      <vt:lpstr> </vt:lpstr>
      <vt:lpstr> </vt:lpstr>
      <vt:lpstr>Significant Drop of Spectral Power in Lower Wavenumber is Observed in the High-k Spectrum </vt:lpstr>
      <vt:lpstr>Significant Drop of Spectral Power in Lower Wavenumber is Observed in the High-k Spectrum </vt:lpstr>
      <vt:lpstr>Similar Observations in Spectral Power Drop in Lower Wavenumbers in Different NSTX Scenarios</vt:lpstr>
      <vt:lpstr>Similar Observations in Spectral Power Drop in Lower Wavenumbers in Different NSTX Scenarios</vt:lpstr>
      <vt:lpstr>Similar Observations in Spectral Power Drop in Lower Wavenumbers in Different NSTX Scenarios</vt:lpstr>
      <vt:lpstr>Similar Observations in Spectral Power Drop in Lower Wavenumbers in Different NSTX Scenarios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Equilibrium Profiles Changes can be Significant across the L-H Transition</vt:lpstr>
      <vt:lpstr>Linear Stability Analysis Shows that ITG and ETG are both Unstable</vt:lpstr>
      <vt:lpstr>ETG Stability across L-H Transition is Consistent with Measured High-k Turbulence Variation</vt:lpstr>
      <vt:lpstr>ETG Close to Marginal Stability in the High-k Measurement Region Further into H-mode</vt:lpstr>
      <vt:lpstr>Ion-scale Modes are more Suppressed into H-mode</vt:lpstr>
      <vt:lpstr>Summary</vt:lpstr>
      <vt:lpstr>Slide 43</vt:lpstr>
    </vt:vector>
  </TitlesOfParts>
  <Company>Princeton Plasma Physics Laboratory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Supported by</dc:title>
  <dc:creator>Yang Ren</dc:creator>
  <cp:lastModifiedBy>Yang Ren</cp:lastModifiedBy>
  <cp:revision>14641</cp:revision>
  <cp:lastPrinted>2009-06-26T17:36:27Z</cp:lastPrinted>
  <dcterms:created xsi:type="dcterms:W3CDTF">2003-10-01T16:23:57Z</dcterms:created>
  <dcterms:modified xsi:type="dcterms:W3CDTF">2014-04-18T03:56:32Z</dcterms:modified>
</cp:coreProperties>
</file>