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98" r:id="rId3"/>
    <p:sldId id="300" r:id="rId4"/>
    <p:sldId id="299" r:id="rId5"/>
    <p:sldId id="301" r:id="rId6"/>
    <p:sldId id="302" r:id="rId7"/>
    <p:sldId id="303" r:id="rId8"/>
    <p:sldId id="305" r:id="rId9"/>
    <p:sldId id="304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Rich Hawryluk" initials="" lastIdx="95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85" d="100"/>
          <a:sy n="85" d="100"/>
        </p:scale>
        <p:origin x="-440" y="-4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32" d="100"/>
        <a:sy n="132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notesMaster" Target="notesMasters/notesMaster1.xml"/><Relationship Id="rId12" Type="http://schemas.openxmlformats.org/officeDocument/2006/relationships/handoutMaster" Target="handoutMasters/handoutMaster1.xml"/><Relationship Id="rId13" Type="http://schemas.openxmlformats.org/officeDocument/2006/relationships/printerSettings" Target="printerSettings/printerSettings1.bin"/><Relationship Id="rId14" Type="http://schemas.openxmlformats.org/officeDocument/2006/relationships/commentAuthors" Target="commentAuthors.xml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1C13F7-DD5D-F443-BD9B-DEEABB558DA1}" type="datetimeFigureOut">
              <a:rPr lang="en-US" smtClean="0"/>
              <a:pPr/>
              <a:t>3/24/15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799E4B-0394-2443-A09A-08873A2459E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569391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9BA294-5C8B-8842-A450-4F18A20987F1}" type="datetimeFigureOut">
              <a:rPr lang="en-US" smtClean="0"/>
              <a:pPr/>
              <a:t>3/24/15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90D44D-AF0E-CA47-8C21-85526097BD4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873616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6957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38BD203-0BB4-C64E-B702-1142210EFC6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08247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6957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38BD203-0BB4-C64E-B702-1142210EFC6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20835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6957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38BD203-0BB4-C64E-B702-1142210EFC6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52371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6957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38BD203-0BB4-C64E-B702-1142210EFC6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54812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6957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38BD203-0BB4-C64E-B702-1142210EFC6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14781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6957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38BD203-0BB4-C64E-B702-1142210EFC6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89599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36957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38BD203-0BB4-C64E-B702-1142210EFC6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96218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36957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38BD203-0BB4-C64E-B702-1142210EFC6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18222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36957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38BD203-0BB4-C64E-B702-1142210EFC6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27882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6957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38BD203-0BB4-C64E-B702-1142210EFC6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16652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6957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38BD203-0BB4-C64E-B702-1142210EFC6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83825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pic>
        <p:nvPicPr>
          <p:cNvPr id="7" name="Picture 7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26375" y="6032500"/>
            <a:ext cx="1173163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053043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457200" rtl="0" eaLnBrk="1" latinLnBrk="0" hangingPunct="1">
        <a:spcBef>
          <a:spcPct val="0"/>
        </a:spcBef>
        <a:buNone/>
        <a:defRPr sz="3200" b="1" kern="1200">
          <a:solidFill>
            <a:srgbClr val="0000FF"/>
          </a:solidFill>
          <a:latin typeface="Arial"/>
          <a:ea typeface="+mj-ea"/>
          <a:cs typeface="Arial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000" b="1" kern="1200">
          <a:solidFill>
            <a:srgbClr val="0000FF"/>
          </a:solidFill>
          <a:latin typeface="Arial"/>
          <a:ea typeface="+mn-ea"/>
          <a:cs typeface="Arial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1800" kern="1200">
          <a:solidFill>
            <a:srgbClr val="FF0000"/>
          </a:solidFill>
          <a:latin typeface="Arial"/>
          <a:ea typeface="+mn-ea"/>
          <a:cs typeface="Arial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1800" kern="1200">
          <a:solidFill>
            <a:srgbClr val="FF0000"/>
          </a:solidFill>
          <a:latin typeface="Arial"/>
          <a:ea typeface="+mn-ea"/>
          <a:cs typeface="Arial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800" kern="1200">
          <a:solidFill>
            <a:srgbClr val="FF0000"/>
          </a:solidFill>
          <a:latin typeface="Arial"/>
          <a:ea typeface="+mn-ea"/>
          <a:cs typeface="Arial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800" kern="1200">
          <a:solidFill>
            <a:srgbClr val="FF0000"/>
          </a:solidFill>
          <a:latin typeface="Arial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2640" y="925458"/>
            <a:ext cx="7772400" cy="1470025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latin typeface="Arial"/>
                <a:cs typeface="Arial"/>
              </a:rPr>
              <a:t>TRANSP Needs for Physics Modules</a:t>
            </a:r>
            <a:endParaRPr lang="en-US" sz="3600" b="1" dirty="0">
              <a:latin typeface="Arial"/>
              <a:cs typeface="Arial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6799" y="3263900"/>
            <a:ext cx="7044267" cy="2120900"/>
          </a:xfrm>
        </p:spPr>
        <p:txBody>
          <a:bodyPr>
            <a:normAutofit/>
          </a:bodyPr>
          <a:lstStyle/>
          <a:p>
            <a:r>
              <a:rPr lang="en-US" sz="2800" dirty="0" smtClean="0">
                <a:solidFill>
                  <a:srgbClr val="0000FF"/>
                </a:solidFill>
                <a:latin typeface="Arial"/>
                <a:cs typeface="Arial"/>
              </a:rPr>
              <a:t>R. J. Hawryluk</a:t>
            </a:r>
          </a:p>
          <a:p>
            <a:endParaRPr lang="en-US" sz="2800" dirty="0" smtClean="0">
              <a:solidFill>
                <a:srgbClr val="0000FF"/>
              </a:solidFill>
              <a:latin typeface="Arial"/>
              <a:cs typeface="Arial"/>
            </a:endParaRPr>
          </a:p>
          <a:p>
            <a:r>
              <a:rPr lang="en-US" sz="2400" dirty="0" smtClean="0">
                <a:solidFill>
                  <a:srgbClr val="0000FF"/>
                </a:solidFill>
                <a:latin typeface="Arial"/>
                <a:cs typeface="Arial"/>
              </a:rPr>
              <a:t>TRANSP Users Group Meeting</a:t>
            </a:r>
          </a:p>
          <a:p>
            <a:r>
              <a:rPr lang="en-US" sz="2400" dirty="0" smtClean="0">
                <a:solidFill>
                  <a:srgbClr val="0000FF"/>
                </a:solidFill>
                <a:latin typeface="Arial"/>
                <a:cs typeface="Arial"/>
              </a:rPr>
              <a:t>March 24, 2015</a:t>
            </a:r>
            <a:endParaRPr lang="en-US" sz="2400" dirty="0">
              <a:solidFill>
                <a:srgbClr val="0000FF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4309103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RF Physics Modules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Inclusion </a:t>
            </a:r>
            <a:r>
              <a:rPr lang="en-US" dirty="0"/>
              <a:t>of non-</a:t>
            </a:r>
            <a:r>
              <a:rPr lang="en-US" dirty="0" err="1"/>
              <a:t>Maxwellian</a:t>
            </a:r>
            <a:r>
              <a:rPr lang="en-US" dirty="0"/>
              <a:t> </a:t>
            </a:r>
            <a:r>
              <a:rPr lang="en-US" dirty="0" smtClean="0"/>
              <a:t>distribution function </a:t>
            </a:r>
          </a:p>
          <a:p>
            <a:pPr lvl="1"/>
            <a:r>
              <a:rPr lang="en-US" dirty="0"/>
              <a:t>correct treatment of minority </a:t>
            </a:r>
            <a:r>
              <a:rPr lang="en-US" dirty="0" smtClean="0"/>
              <a:t>heating </a:t>
            </a:r>
          </a:p>
          <a:p>
            <a:pPr lvl="1"/>
            <a:r>
              <a:rPr lang="en-US" dirty="0" smtClean="0"/>
              <a:t>treatment </a:t>
            </a:r>
            <a:r>
              <a:rPr lang="en-US" dirty="0"/>
              <a:t>of alpha </a:t>
            </a:r>
            <a:r>
              <a:rPr lang="en-US" dirty="0" smtClean="0"/>
              <a:t>particles 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Replace LSC with GENRAY+CQL3D</a:t>
            </a:r>
          </a:p>
          <a:p>
            <a:pPr lvl="1"/>
            <a:r>
              <a:rPr lang="en-US" dirty="0" smtClean="0"/>
              <a:t>Can handle two frequencies with GENRAY+CQL3D</a:t>
            </a:r>
          </a:p>
          <a:p>
            <a:pPr lvl="1"/>
            <a:endParaRPr lang="en-US" dirty="0"/>
          </a:p>
          <a:p>
            <a:r>
              <a:rPr lang="en-US" dirty="0" smtClean="0"/>
              <a:t>TORBEAM</a:t>
            </a:r>
          </a:p>
          <a:p>
            <a:endParaRPr lang="en-US" dirty="0"/>
          </a:p>
          <a:p>
            <a:r>
              <a:rPr lang="en-US" dirty="0" smtClean="0"/>
              <a:t>TORIC6?</a:t>
            </a:r>
          </a:p>
          <a:p>
            <a:pPr lvl="1"/>
            <a:r>
              <a:rPr lang="en-US" dirty="0" smtClean="0"/>
              <a:t>Has a Fokker Planck operator for minority heating and interaction with NB particles.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BD203-0BB4-C64E-B702-1142210EFC6B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94129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Core Transport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Core impurity transport</a:t>
            </a:r>
          </a:p>
          <a:p>
            <a:pPr lvl="1"/>
            <a:r>
              <a:rPr lang="en-US" dirty="0" smtClean="0"/>
              <a:t>Impurity radiation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Particle transport</a:t>
            </a:r>
          </a:p>
          <a:p>
            <a:pPr lvl="1"/>
            <a:r>
              <a:rPr lang="en-US" dirty="0" smtClean="0"/>
              <a:t>Pellet model update</a:t>
            </a:r>
          </a:p>
          <a:p>
            <a:pPr lvl="1"/>
            <a:r>
              <a:rPr lang="en-US" dirty="0" smtClean="0"/>
              <a:t>Particle transport in the pedestal </a:t>
            </a:r>
          </a:p>
          <a:p>
            <a:pPr lvl="1"/>
            <a:r>
              <a:rPr lang="en-US" dirty="0" smtClean="0"/>
              <a:t>Neutral penetration – not a 1D process!</a:t>
            </a:r>
          </a:p>
          <a:p>
            <a:pPr lvl="2"/>
            <a:r>
              <a:rPr lang="en-US" dirty="0" smtClean="0"/>
              <a:t>Needed for fast ion studies as well</a:t>
            </a:r>
          </a:p>
          <a:p>
            <a:endParaRPr lang="en-US" dirty="0" smtClean="0"/>
          </a:p>
          <a:p>
            <a:r>
              <a:rPr lang="en-US" dirty="0" smtClean="0"/>
              <a:t>Speed up PTSOLVER for stiff transport models (TGLF)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BD203-0BB4-C64E-B702-1142210EFC6B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1300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Pedestal - Edge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</a:t>
            </a:r>
            <a:r>
              <a:rPr lang="en-US" dirty="0" smtClean="0"/>
              <a:t>educed </a:t>
            </a:r>
            <a:r>
              <a:rPr lang="en-US" dirty="0"/>
              <a:t>pedestal model and consistent core-pedestal </a:t>
            </a:r>
            <a:r>
              <a:rPr lang="en-US" dirty="0" smtClean="0"/>
              <a:t>coupling</a:t>
            </a:r>
          </a:p>
          <a:p>
            <a:pPr lvl="1"/>
            <a:r>
              <a:rPr lang="en-US" dirty="0" smtClean="0"/>
              <a:t>ELMs</a:t>
            </a:r>
          </a:p>
          <a:p>
            <a:pPr lvl="1"/>
            <a:r>
              <a:rPr lang="en-US" dirty="0" smtClean="0"/>
              <a:t>EPED lookup</a:t>
            </a:r>
          </a:p>
          <a:p>
            <a:endParaRPr lang="en-US" dirty="0"/>
          </a:p>
          <a:p>
            <a:r>
              <a:rPr lang="en-US" dirty="0" smtClean="0"/>
              <a:t>SOL and </a:t>
            </a:r>
            <a:r>
              <a:rPr lang="en-US" dirty="0" err="1" smtClean="0"/>
              <a:t>Divertor</a:t>
            </a:r>
            <a:endParaRPr lang="en-US" dirty="0" smtClean="0"/>
          </a:p>
          <a:p>
            <a:pPr lvl="1"/>
            <a:r>
              <a:rPr lang="en-US" dirty="0" smtClean="0"/>
              <a:t>PMI</a:t>
            </a:r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BD203-0BB4-C64E-B702-1142210EFC6B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58592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Reduced MHD Models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Sawteeth</a:t>
            </a:r>
            <a:endParaRPr lang="en-US" dirty="0" smtClean="0"/>
          </a:p>
          <a:p>
            <a:pPr lvl="1"/>
            <a:r>
              <a:rPr lang="en-US" dirty="0" smtClean="0"/>
              <a:t>Fast Ion stabilization</a:t>
            </a:r>
          </a:p>
          <a:p>
            <a:pPr lvl="1"/>
            <a:r>
              <a:rPr lang="en-US" dirty="0" smtClean="0"/>
              <a:t>“Flux pumping” for hybrid simulations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NTMs</a:t>
            </a:r>
          </a:p>
          <a:p>
            <a:pPr lvl="1"/>
            <a:r>
              <a:rPr lang="en-US" dirty="0" smtClean="0"/>
              <a:t>NTCC Island model is not installed in TRANSP</a:t>
            </a:r>
          </a:p>
          <a:p>
            <a:endParaRPr lang="en-US" dirty="0" smtClean="0"/>
          </a:p>
          <a:p>
            <a:r>
              <a:rPr lang="en-US" dirty="0" smtClean="0"/>
              <a:t>ELMs</a:t>
            </a:r>
          </a:p>
          <a:p>
            <a:endParaRPr lang="en-US" dirty="0" smtClean="0"/>
          </a:p>
          <a:p>
            <a:r>
              <a:rPr lang="en-US" dirty="0" smtClean="0"/>
              <a:t>RWMs</a:t>
            </a:r>
          </a:p>
          <a:p>
            <a:pPr lvl="1"/>
            <a:r>
              <a:rPr lang="en-US" dirty="0" smtClean="0"/>
              <a:t>NTV effects due to non-axisymmetric fields and MHD instabilities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BD203-0BB4-C64E-B702-1142210EFC6B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31700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Fast Ion Physics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6435"/>
            <a:ext cx="8229600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Going beyond anomalous diffusion coefficients</a:t>
            </a:r>
          </a:p>
          <a:p>
            <a:pPr lvl="1"/>
            <a:r>
              <a:rPr lang="en-US" dirty="0" smtClean="0"/>
              <a:t>Critical gradient models?</a:t>
            </a:r>
          </a:p>
          <a:p>
            <a:pPr lvl="1"/>
            <a:r>
              <a:rPr lang="en-US" dirty="0" smtClean="0"/>
              <a:t>Fishbone models upgrade?</a:t>
            </a:r>
          </a:p>
          <a:p>
            <a:pPr lvl="1"/>
            <a:r>
              <a:rPr lang="en-US" dirty="0" smtClean="0"/>
              <a:t>Coupling to Nova-K and orbit simulations (post-processing)</a:t>
            </a:r>
          </a:p>
          <a:p>
            <a:endParaRPr lang="en-US" dirty="0"/>
          </a:p>
          <a:p>
            <a:r>
              <a:rPr lang="en-US" dirty="0" smtClean="0"/>
              <a:t>Faster NUBEAM</a:t>
            </a:r>
          </a:p>
          <a:p>
            <a:endParaRPr lang="en-US" dirty="0"/>
          </a:p>
          <a:p>
            <a:r>
              <a:rPr lang="en-US" dirty="0" smtClean="0"/>
              <a:t>SXR synthetic diagnostics</a:t>
            </a:r>
          </a:p>
          <a:p>
            <a:endParaRPr lang="en-US" dirty="0"/>
          </a:p>
          <a:p>
            <a:r>
              <a:rPr lang="en-US" dirty="0" smtClean="0"/>
              <a:t>Built</a:t>
            </a:r>
            <a:r>
              <a:rPr lang="en-US" smtClean="0"/>
              <a:t>-in </a:t>
            </a:r>
            <a:r>
              <a:rPr lang="en-US" dirty="0" err="1" smtClean="0"/>
              <a:t>FIDAsim</a:t>
            </a:r>
            <a:endParaRPr lang="en-US" dirty="0" smtClean="0"/>
          </a:p>
          <a:p>
            <a:pPr lvl="1"/>
            <a:r>
              <a:rPr lang="en-US" dirty="0" smtClean="0"/>
              <a:t>Fast ion birth profile in </a:t>
            </a:r>
            <a:r>
              <a:rPr lang="en-US" dirty="0" err="1" smtClean="0"/>
              <a:t>scrapeoff</a:t>
            </a:r>
            <a:endParaRPr lang="en-US" dirty="0" smtClean="0"/>
          </a:p>
          <a:p>
            <a:pPr lvl="1"/>
            <a:r>
              <a:rPr lang="en-US" dirty="0" smtClean="0"/>
              <a:t>Beam-stopping and excitation cross-sections more easily available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BD203-0BB4-C64E-B702-1142210EFC6B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71919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Control Simulations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Real time control of actuators </a:t>
            </a:r>
          </a:p>
          <a:p>
            <a:pPr lvl="1"/>
            <a:r>
              <a:rPr lang="en-US" dirty="0" smtClean="0"/>
              <a:t>Stored energy</a:t>
            </a:r>
          </a:p>
          <a:p>
            <a:pPr lvl="1"/>
            <a:r>
              <a:rPr lang="en-US" dirty="0" smtClean="0"/>
              <a:t>q(0) and current profile</a:t>
            </a:r>
          </a:p>
          <a:p>
            <a:pPr lvl="1"/>
            <a:r>
              <a:rPr lang="en-US" dirty="0" smtClean="0"/>
              <a:t>Rotation profile control </a:t>
            </a:r>
          </a:p>
          <a:p>
            <a:pPr lvl="1"/>
            <a:r>
              <a:rPr lang="en-US" dirty="0" smtClean="0"/>
              <a:t>Shape control 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Socket connections to </a:t>
            </a:r>
            <a:r>
              <a:rPr lang="en-US" dirty="0" err="1" smtClean="0"/>
              <a:t>Mathlab</a:t>
            </a:r>
            <a:r>
              <a:rPr lang="en-US" dirty="0" smtClean="0"/>
              <a:t> and Simulink</a:t>
            </a:r>
          </a:p>
          <a:p>
            <a:endParaRPr lang="en-US" dirty="0"/>
          </a:p>
          <a:p>
            <a:r>
              <a:rPr lang="en-US" dirty="0" smtClean="0"/>
              <a:t>Confinement and Greenwald density constraints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BD203-0BB4-C64E-B702-1142210EFC6B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59438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Between Shot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Effort underway to develop a “fast” version of TRANSP to do between and among shot TRANSP analysis for NSTX-U</a:t>
            </a:r>
          </a:p>
          <a:p>
            <a:endParaRPr lang="en-US" dirty="0"/>
          </a:p>
          <a:p>
            <a:pPr lvl="1"/>
            <a:r>
              <a:rPr lang="en-US" dirty="0" smtClean="0"/>
              <a:t>Less accurate than full TRANSP run but provide operators and diagnosticians input during </a:t>
            </a:r>
            <a:r>
              <a:rPr lang="en-US" smtClean="0"/>
              <a:t>the run.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BD203-0BB4-C64E-B702-1142210EFC6B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46742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381344"/>
            <a:ext cx="8229600" cy="1143000"/>
          </a:xfrm>
        </p:spPr>
        <p:txBody>
          <a:bodyPr/>
          <a:lstStyle/>
          <a:p>
            <a:r>
              <a:rPr lang="en-US" dirty="0" smtClean="0"/>
              <a:t>Thank You for Your Participation </a:t>
            </a:r>
            <a:br>
              <a:rPr lang="en-US" dirty="0" smtClean="0"/>
            </a:br>
            <a:r>
              <a:rPr lang="en-US" dirty="0" smtClean="0"/>
              <a:t>and Support for TRANSP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BD203-0BB4-C64E-B702-1142210EFC6B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29032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5838</TotalTime>
  <Words>307</Words>
  <Application>Microsoft Macintosh PowerPoint</Application>
  <PresentationFormat>On-screen Show (4:3)</PresentationFormat>
  <Paragraphs>83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TRANSP Needs for Physics Modules</vt:lpstr>
      <vt:lpstr>RF Physics Modules</vt:lpstr>
      <vt:lpstr>Core Transport</vt:lpstr>
      <vt:lpstr>Pedestal - Edge</vt:lpstr>
      <vt:lpstr>Reduced MHD Models</vt:lpstr>
      <vt:lpstr>Fast Ion Physics</vt:lpstr>
      <vt:lpstr>Control Simulations</vt:lpstr>
      <vt:lpstr>Between Shot Analysis</vt:lpstr>
      <vt:lpstr>Thank You for Your Participation  and Support for TRANSP</vt:lpstr>
    </vt:vector>
  </TitlesOfParts>
  <Company>PPPL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PPPL International Collaboration Activities FY13</dc:title>
  <dc:creator>randy wilson</dc:creator>
  <cp:lastModifiedBy>Rich Hawryluk</cp:lastModifiedBy>
  <cp:revision>172</cp:revision>
  <cp:lastPrinted>2013-10-16T13:26:54Z</cp:lastPrinted>
  <dcterms:created xsi:type="dcterms:W3CDTF">2015-01-29T14:03:36Z</dcterms:created>
  <dcterms:modified xsi:type="dcterms:W3CDTF">2015-03-24T16:19:09Z</dcterms:modified>
</cp:coreProperties>
</file>