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3" r:id="rId2"/>
    <p:sldMasterId id="2147483665" r:id="rId3"/>
    <p:sldMasterId id="2147483667" r:id="rId4"/>
    <p:sldMasterId id="2147483669" r:id="rId5"/>
  </p:sldMasterIdLst>
  <p:notesMasterIdLst>
    <p:notesMasterId r:id="rId21"/>
  </p:notesMasterIdLst>
  <p:sldIdLst>
    <p:sldId id="392" r:id="rId6"/>
    <p:sldId id="387" r:id="rId7"/>
    <p:sldId id="394" r:id="rId8"/>
    <p:sldId id="399" r:id="rId9"/>
    <p:sldId id="401" r:id="rId10"/>
    <p:sldId id="400" r:id="rId11"/>
    <p:sldId id="343" r:id="rId12"/>
    <p:sldId id="398" r:id="rId13"/>
    <p:sldId id="396" r:id="rId14"/>
    <p:sldId id="397" r:id="rId15"/>
    <p:sldId id="393" r:id="rId16"/>
    <p:sldId id="403" r:id="rId17"/>
    <p:sldId id="402" r:id="rId18"/>
    <p:sldId id="404" r:id="rId19"/>
    <p:sldId id="405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b="1" i="1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b="1" i="1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b="1" i="1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b="1" i="1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40"/>
    <a:srgbClr val="804000"/>
    <a:srgbClr val="66FF66"/>
    <a:srgbClr val="CC66FF"/>
    <a:srgbClr val="66CCFF"/>
    <a:srgbClr val="FF9900"/>
    <a:srgbClr val="FF330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7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i="0"/>
            </a:lvl1pPr>
          </a:lstStyle>
          <a:p>
            <a:endParaRPr lang="en-US" alt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/>
            </a:lvl1pPr>
          </a:lstStyle>
          <a:p>
            <a:endParaRPr lang="en-US" altLang="en-US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i="0"/>
            </a:lvl1pPr>
          </a:lstStyle>
          <a:p>
            <a:endParaRPr lang="en-US" altLang="en-US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/>
            </a:lvl1pPr>
          </a:lstStyle>
          <a:p>
            <a:fld id="{40DE8275-9F54-4A7D-91FC-FAD88E2ADC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34954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DAE975-1063-4CE0-BEC0-828D3E77E9E8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798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A3903A-4D03-4FB9-B78D-E6D4691616D5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220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DAE975-1063-4CE0-BEC0-828D3E77E9E8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56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A3903A-4D03-4FB9-B78D-E6D4691616D5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25005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A3903A-4D03-4FB9-B78D-E6D4691616D5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452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FBB782-9563-43CB-8E1B-E25B44D22760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1484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A3903A-4D03-4FB9-B78D-E6D4691616D5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3743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A3903A-4D03-4FB9-B78D-E6D4691616D5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2192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94013" y="525463"/>
            <a:ext cx="3502025" cy="26257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6150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04788-B637-324E-8D30-5034620F32CC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334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A3903A-4D03-4FB9-B78D-E6D4691616D5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5268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F8A6428A-43BD-401C-8F97-BD552E170488}" type="slidenum">
              <a:rPr lang="en-US" altLang="en-US" sz="1200" b="0" smtClean="0">
                <a:solidFill>
                  <a:srgbClr val="000000"/>
                </a:solidFill>
              </a:rPr>
              <a:pPr/>
              <a:t>8</a:t>
            </a:fld>
            <a:endParaRPr lang="en-US" altLang="en-US" sz="1200" b="0" smtClean="0">
              <a:solidFill>
                <a:srgbClr val="000000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19581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A3903A-4D03-4FB9-B78D-E6D4691616D5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1989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443A50-5980-4CED-AA83-9A90DAC81B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4797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025FF9-B699-4A74-93C7-2130202C68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8817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9850" y="152400"/>
            <a:ext cx="203835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596265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D314FA-5789-44A8-8FAB-417CFA4F3A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6047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152400"/>
            <a:ext cx="81534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7818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CD88E92-535C-426D-B932-5D53119AAC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6381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6962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481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600200"/>
            <a:ext cx="38481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7818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BBEBDB0-2504-4C86-BB06-24D2073125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645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6962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481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600200"/>
            <a:ext cx="38481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924300"/>
            <a:ext cx="38481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7818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C3BA2D5-B655-42C6-907D-825D25891A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7179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70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304801" y="-1"/>
            <a:ext cx="7696201" cy="1066801"/>
          </a:xfrm>
          <a:prstGeom prst="rect">
            <a:avLst/>
          </a:prstGeom>
        </p:spPr>
        <p:txBody>
          <a:bodyPr lIns="45718" tIns="45718" rIns="45718" bIns="45718">
            <a:noAutofit/>
          </a:bodyPr>
          <a:lstStyle>
            <a:lvl1pPr algn="l" defTabSz="642915">
              <a:defRPr sz="25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500" b="1" dirty="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645872" y="6443943"/>
            <a:ext cx="434704" cy="338540"/>
          </a:xfrm>
          <a:prstGeom prst="rect">
            <a:avLst/>
          </a:prstGeom>
          <a:noFill/>
        </p:spPr>
        <p:txBody>
          <a:bodyPr wrap="none" lIns="91425" tIns="45713" rIns="91425" bIns="45713" rtlCol="0">
            <a:spAutoFit/>
          </a:bodyPr>
          <a:lstStyle/>
          <a:p>
            <a:pPr defTabSz="914212" eaLnBrk="1" fontAlgn="auto" hangingPunct="1">
              <a:spcBef>
                <a:spcPts val="0"/>
              </a:spcBef>
              <a:spcAft>
                <a:spcPts val="0"/>
              </a:spcAft>
            </a:pPr>
            <a:fld id="{ADCC6E48-EFB4-E849-B566-F524F176BEE9}" type="slidenum">
              <a:rPr lang="en-US" sz="1600" b="0" i="0">
                <a:solidFill>
                  <a:srgbClr val="000000"/>
                </a:solidFill>
                <a:latin typeface="Century Gothic"/>
                <a:ea typeface="MS PGothic" panose="020B0600070205080204" pitchFamily="34" charset="-128"/>
              </a:rPr>
              <a:pPr defTabSz="914212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600" b="0" i="0" dirty="0">
              <a:solidFill>
                <a:srgbClr val="000000"/>
              </a:solidFill>
              <a:latin typeface="Century Gothic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94057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GA_logo_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738" y="6221415"/>
            <a:ext cx="201136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56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388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366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342AAA-CBF4-4326-9F6B-BE7ADEA90C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557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F2E35F-E22B-4B85-A58F-BA0B3AF201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897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481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600200"/>
            <a:ext cx="38481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3EC90E-CC2A-413A-BCFF-F5C9905CF2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3905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FD0ADF-5C0E-462E-A2AC-F8168E61EA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9990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25E350-5F5F-4A3D-AB9A-FCD263116C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1198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D35CEB-3194-4647-87EB-82C764A82C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980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F88F4F9-8A56-42BE-A640-B869A6F2BA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9092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0F7220-E996-4FE6-B5FB-852AC19C68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2306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Picture 17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5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7696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848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/>
            </a:lvl1pPr>
          </a:lstStyle>
          <a:p>
            <a:endParaRPr lang="en-US" altLang="en-US"/>
          </a:p>
        </p:txBody>
      </p:sp>
      <p:sp>
        <p:nvSpPr>
          <p:cNvPr id="1051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/>
            </a:lvl1pPr>
          </a:lstStyle>
          <a:p>
            <a:fld id="{1EBAF60B-611A-4075-991B-48AE7BEA5D4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anose="020B0502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anose="020B0502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anose="020B0502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anose="020B0502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anose="020B0502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anose="020B0502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anose="020B0502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anose="020B0502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7696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0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848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9196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anose="020B0502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anose="020B0502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anose="020B0502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anose="020B0502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anose="020B0502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anose="020B0502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anose="020B0502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anose="020B0502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91440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769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1" tIns="45711" rIns="91421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848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" name="Picture 7" descr="logo_d3d.png                                                   001FD7E1Macintosh HD                   B75E0785: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70" y="6146405"/>
            <a:ext cx="1153711" cy="67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891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entury Gothic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entury Gothic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entury Gothic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entury Gothic" charset="0"/>
          <a:ea typeface="ＭＳ Ｐゴシック" charset="-128"/>
          <a:cs typeface="ＭＳ Ｐゴシック" charset="-128"/>
        </a:defRPr>
      </a:lvl5pPr>
      <a:lvl6pPr marL="457106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entury Gothic" charset="0"/>
        </a:defRPr>
      </a:lvl6pPr>
      <a:lvl7pPr marL="914212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entury Gothic" charset="0"/>
        </a:defRPr>
      </a:lvl7pPr>
      <a:lvl8pPr marL="137132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entury Gothic" charset="0"/>
        </a:defRPr>
      </a:lvl8pPr>
      <a:lvl9pPr marL="1828426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entury Gothic" charset="0"/>
        </a:defRPr>
      </a:lvl9pPr>
    </p:titleStyle>
    <p:bodyStyle>
      <a:lvl1pPr marL="342830" indent="-342830" algn="l" rtl="0" eaLnBrk="0" fontAlgn="base" hangingPunct="0">
        <a:spcBef>
          <a:spcPct val="20000"/>
        </a:spcBef>
        <a:spcAft>
          <a:spcPct val="0"/>
        </a:spcAft>
        <a:buClr>
          <a:srgbClr val="0C2D84"/>
        </a:buClr>
        <a:buChar char="•"/>
        <a:defRPr sz="2600" b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798" indent="-285692" algn="l" rtl="0" eaLnBrk="0" fontAlgn="base" hangingPunct="0">
        <a:spcBef>
          <a:spcPct val="20000"/>
        </a:spcBef>
        <a:spcAft>
          <a:spcPct val="0"/>
        </a:spcAft>
        <a:buClr>
          <a:srgbClr val="0C2D84"/>
        </a:buClr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2765" indent="-228552" algn="l" rtl="0" eaLnBrk="0" fontAlgn="base" hangingPunct="0">
        <a:spcBef>
          <a:spcPct val="20000"/>
        </a:spcBef>
        <a:spcAft>
          <a:spcPct val="0"/>
        </a:spcAft>
        <a:buClr>
          <a:srgbClr val="0C2D84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599872" indent="-228552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6980" indent="-228552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087" indent="-22855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192" indent="-22855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8299" indent="-22855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5404" indent="-22855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2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0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6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2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40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4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2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ChangeArrowheads="1"/>
          </p:cNvSpPr>
          <p:nvPr userDrawn="1"/>
        </p:nvSpPr>
        <p:spPr bwMode="auto">
          <a:xfrm>
            <a:off x="0" y="6375400"/>
            <a:ext cx="8991600" cy="482600"/>
          </a:xfrm>
          <a:prstGeom prst="rect">
            <a:avLst/>
          </a:prstGeom>
          <a:solidFill>
            <a:srgbClr val="0041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US" sz="1800" b="0" i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27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769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848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b="0" i="0">
              <a:solidFill>
                <a:srgbClr val="000000"/>
              </a:solidFill>
            </a:endParaRPr>
          </a:p>
        </p:txBody>
      </p:sp>
      <p:sp>
        <p:nvSpPr>
          <p:cNvPr id="1031" name="Rectangle 8"/>
          <p:cNvSpPr>
            <a:spLocks noChangeArrowheads="1"/>
          </p:cNvSpPr>
          <p:nvPr userDrawn="1"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0041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sz="1800" b="0" i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32" name="Picture 10" descr="D3D_logo_WhiteText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6113465"/>
            <a:ext cx="126841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3" descr="GA_logo_white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738" y="6221415"/>
            <a:ext cx="201136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42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entury Gothic" charset="0"/>
          <a:ea typeface="MS PGothic" panose="020B0600070205080204" pitchFamily="34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entury Gothic" charset="0"/>
          <a:ea typeface="MS PGothic" panose="020B0600070205080204" pitchFamily="34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entury Gothic" charset="0"/>
          <a:ea typeface="MS PGothic" panose="020B0600070205080204" pitchFamily="34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entury Gothic" charset="0"/>
          <a:ea typeface="MS PGothic" panose="020B0600070205080204" pitchFamily="34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entury Gothic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entury Gothic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entury Gothic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entury Gothic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C2D84"/>
        </a:buClr>
        <a:buChar char="•"/>
        <a:defRPr sz="2600" b="1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C2D84"/>
        </a:buClr>
        <a:buChar char="–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C2D84"/>
        </a:buClr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  <a:prstGeom prst="rect">
            <a:avLst/>
          </a:prstGeom>
        </p:spPr>
        <p:txBody>
          <a:bodyPr vert="horz" lIns="45720" tIns="45720" rIns="45720" bIns="4572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052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100"/>
            <a:ext cx="9144000" cy="30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8458224" y="6583439"/>
            <a:ext cx="609576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F117DE82-C9A9-43C8-BFFE-CF607F10B2C3}" type="slidenum">
              <a:rPr lang="en-US" sz="1000" i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000" i="0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762000" y="6536807"/>
            <a:ext cx="7315200" cy="377026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algn="ctr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i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NSTX-U result review meeting, PPPL, 21-22,Sept., 2016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i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1953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tm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7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5891B6-5AC1-4A90-B356-782E24BAA25B}" type="slidenum">
              <a:rPr lang="en-US" altLang="en-US"/>
              <a:pPr/>
              <a:t>1</a:t>
            </a:fld>
            <a:endParaRPr lang="en-US" altLang="en-US" dirty="0"/>
          </a:p>
        </p:txBody>
      </p:sp>
      <p:sp>
        <p:nvSpPr>
          <p:cNvPr id="258050" name="Text Box 2"/>
          <p:cNvSpPr txBox="1">
            <a:spLocks noChangeArrowheads="1"/>
          </p:cNvSpPr>
          <p:nvPr/>
        </p:nvSpPr>
        <p:spPr bwMode="auto">
          <a:xfrm>
            <a:off x="342900" y="-73025"/>
            <a:ext cx="8610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i="0" dirty="0" smtClean="0">
                <a:solidFill>
                  <a:schemeClr val="bg1"/>
                </a:solidFill>
              </a:rPr>
              <a:t>TRANSP Modeling of Fast-ion D</a:t>
            </a:r>
            <a:r>
              <a:rPr lang="en-US" altLang="en-US" sz="3200" i="0" baseline="-25000" dirty="0" smtClean="0">
                <a:solidFill>
                  <a:schemeClr val="bg1"/>
                </a:solidFill>
                <a:sym typeface="Symbol" panose="05050102010706020507" pitchFamily="18" charset="2"/>
              </a:rPr>
              <a:t></a:t>
            </a:r>
            <a:r>
              <a:rPr lang="en-US" altLang="en-US" sz="3200" i="0" dirty="0" smtClean="0">
                <a:solidFill>
                  <a:schemeClr val="bg1"/>
                </a:solidFill>
              </a:rPr>
              <a:t> (FIDA) Signals</a:t>
            </a:r>
            <a:endParaRPr lang="en-US" altLang="en-US" sz="3200" i="0" dirty="0">
              <a:solidFill>
                <a:schemeClr val="bg1"/>
              </a:solidFill>
            </a:endParaRPr>
          </a:p>
        </p:txBody>
      </p:sp>
      <p:sp>
        <p:nvSpPr>
          <p:cNvPr id="258051" name="Rectangle 3"/>
          <p:cNvSpPr>
            <a:spLocks noChangeArrowheads="1"/>
          </p:cNvSpPr>
          <p:nvPr/>
        </p:nvSpPr>
        <p:spPr bwMode="auto">
          <a:xfrm>
            <a:off x="3429000" y="2571750"/>
            <a:ext cx="4972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 i="0" dirty="0"/>
          </a:p>
        </p:txBody>
      </p:sp>
      <p:sp>
        <p:nvSpPr>
          <p:cNvPr id="258052" name="Rectangle 4"/>
          <p:cNvSpPr>
            <a:spLocks noChangeArrowheads="1"/>
          </p:cNvSpPr>
          <p:nvPr/>
        </p:nvSpPr>
        <p:spPr bwMode="auto">
          <a:xfrm>
            <a:off x="3429000" y="2571750"/>
            <a:ext cx="2305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 i="0" dirty="0"/>
          </a:p>
        </p:txBody>
      </p:sp>
      <p:sp>
        <p:nvSpPr>
          <p:cNvPr id="258053" name="Text Box 5"/>
          <p:cNvSpPr txBox="1">
            <a:spLocks noChangeArrowheads="1"/>
          </p:cNvSpPr>
          <p:nvPr/>
        </p:nvSpPr>
        <p:spPr bwMode="auto">
          <a:xfrm>
            <a:off x="4629866" y="1089025"/>
            <a:ext cx="4352925" cy="156966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Bill </a:t>
            </a:r>
            <a:r>
              <a:rPr lang="en-US" altLang="en-US" dirty="0" err="1" smtClean="0"/>
              <a:t>Heidbrink</a:t>
            </a:r>
            <a:r>
              <a:rPr lang="en-US" altLang="en-US" dirty="0" smtClean="0"/>
              <a:t>, Nathan </a:t>
            </a:r>
            <a:r>
              <a:rPr lang="en-US" altLang="en-US" dirty="0" err="1" smtClean="0"/>
              <a:t>Bolte</a:t>
            </a:r>
            <a:r>
              <a:rPr lang="en-US" altLang="en-US" dirty="0" smtClean="0"/>
              <a:t>, Cami Collins, </a:t>
            </a:r>
            <a:r>
              <a:rPr lang="en-US" altLang="en-US" dirty="0" err="1" smtClean="0"/>
              <a:t>Deyong</a:t>
            </a:r>
            <a:r>
              <a:rPr lang="en-US" altLang="en-US" dirty="0" smtClean="0"/>
              <a:t> Liu, Guangzhou </a:t>
            </a:r>
            <a:r>
              <a:rPr lang="en-US" altLang="en-US" dirty="0" err="1" smtClean="0"/>
              <a:t>Hao</a:t>
            </a:r>
            <a:r>
              <a:rPr lang="en-US" altLang="en-US" dirty="0" smtClean="0"/>
              <a:t>, Luke </a:t>
            </a:r>
            <a:r>
              <a:rPr lang="en-US" altLang="en-US" dirty="0" err="1" smtClean="0"/>
              <a:t>Stagner</a:t>
            </a:r>
            <a:endParaRPr lang="en-US" altLang="en-US" dirty="0"/>
          </a:p>
        </p:txBody>
      </p:sp>
      <p:pic>
        <p:nvPicPr>
          <p:cNvPr id="258054" name="Picture 6" descr="ucirv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940425"/>
            <a:ext cx="1828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9738" y="1004193"/>
            <a:ext cx="39795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0" dirty="0" smtClean="0"/>
              <a:t>Beam modulation </a:t>
            </a:r>
            <a:r>
              <a:rPr lang="en-US" i="0" dirty="0"/>
              <a:t>e</a:t>
            </a:r>
            <a:r>
              <a:rPr lang="en-US" i="0" dirty="0" smtClean="0"/>
              <a:t>xperiments with active FIDA and NPA signals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0" dirty="0" smtClean="0"/>
              <a:t>Passive FIDA Signals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i="0" dirty="0"/>
          </a:p>
        </p:txBody>
      </p:sp>
      <p:pic>
        <p:nvPicPr>
          <p:cNvPr id="10" name="Picture 9" descr="divflux.pdf - Adobe Acrobat Pro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3" t="62812" r="29403" b="1274"/>
          <a:stretch/>
        </p:blipFill>
        <p:spPr>
          <a:xfrm>
            <a:off x="272766" y="3289714"/>
            <a:ext cx="6359857" cy="3308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5CCD0D-604C-4DF7-A2D9-2C1440AF1ED9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128790" y="-73025"/>
            <a:ext cx="89535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i="0" dirty="0" smtClean="0">
                <a:solidFill>
                  <a:schemeClr val="bg1"/>
                </a:solidFill>
              </a:rPr>
              <a:t>Three distinct fast-ion populations produce the measured signals: Expelled by </a:t>
            </a:r>
            <a:r>
              <a:rPr lang="en-US" altLang="en-US" sz="3200" i="0" dirty="0" err="1" smtClean="0">
                <a:solidFill>
                  <a:schemeClr val="bg1"/>
                </a:solidFill>
              </a:rPr>
              <a:t>sawtooth</a:t>
            </a:r>
            <a:endParaRPr lang="en-US" altLang="en-US" sz="3200" i="0" dirty="0">
              <a:solidFill>
                <a:schemeClr val="bg1"/>
              </a:solidFill>
            </a:endParaRPr>
          </a:p>
        </p:txBody>
      </p:sp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3429000" y="2571750"/>
            <a:ext cx="4972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 i="0"/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3429000" y="2571750"/>
            <a:ext cx="2305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 i="0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08253" y="5650098"/>
            <a:ext cx="41306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dirty="0" err="1" smtClean="0">
                <a:solidFill>
                  <a:srgbClr val="1423FF"/>
                </a:solidFill>
              </a:rPr>
              <a:t>Bolte</a:t>
            </a:r>
            <a:r>
              <a:rPr lang="en-US" altLang="en-US" sz="1600" dirty="0" smtClean="0">
                <a:solidFill>
                  <a:srgbClr val="1423FF"/>
                </a:solidFill>
              </a:rPr>
              <a:t>, NF 56 (2016) 112023</a:t>
            </a:r>
            <a:endParaRPr lang="en-US" altLang="en-US" dirty="0"/>
          </a:p>
        </p:txBody>
      </p:sp>
      <p:pic>
        <p:nvPicPr>
          <p:cNvPr id="3" name="Picture 2" descr="Bolte_2016_Nucl._Fusion_56_112023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0" t="39208" r="21831" b="2188"/>
          <a:stretch/>
        </p:blipFill>
        <p:spPr>
          <a:xfrm>
            <a:off x="87864" y="1721743"/>
            <a:ext cx="6484952" cy="3853128"/>
          </a:xfrm>
          <a:prstGeom prst="rect">
            <a:avLst/>
          </a:prstGeom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48110" y="1227354"/>
            <a:ext cx="77455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sym typeface="Symbol" panose="05050102010706020507" pitchFamily="18" charset="2"/>
              </a:rPr>
              <a:t>Core fast-ion population prior to </a:t>
            </a:r>
            <a:r>
              <a:rPr lang="en-US" altLang="en-US" dirty="0" err="1" smtClean="0">
                <a:sym typeface="Symbol" panose="05050102010706020507" pitchFamily="18" charset="2"/>
              </a:rPr>
              <a:t>sawtooth</a:t>
            </a:r>
            <a:r>
              <a:rPr lang="en-US" altLang="en-US" dirty="0" smtClean="0">
                <a:sym typeface="Symbol" panose="05050102010706020507" pitchFamily="18" charset="2"/>
              </a:rPr>
              <a:t> </a:t>
            </a:r>
            <a:endParaRPr lang="en-US" altLang="en-US" u="sng" dirty="0">
              <a:sym typeface="Symbol" panose="05050102010706020507" pitchFamily="18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05599" y="1074062"/>
            <a:ext cx="23621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0" dirty="0" smtClean="0"/>
              <a:t>Use TRANSP </a:t>
            </a:r>
            <a:r>
              <a:rPr lang="en-US" i="0" dirty="0" err="1" smtClean="0"/>
              <a:t>sawtooth</a:t>
            </a:r>
            <a:r>
              <a:rPr lang="en-US" i="0" dirty="0" smtClean="0"/>
              <a:t> model to predict # that are expelled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0" dirty="0" smtClean="0"/>
              <a:t>Estimate expected signal using core distribution function</a:t>
            </a:r>
            <a:endParaRPr lang="en-US" i="0" dirty="0"/>
          </a:p>
        </p:txBody>
      </p:sp>
      <p:pic>
        <p:nvPicPr>
          <p:cNvPr id="12" name="Picture 10" descr="D3D_logo_Revised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454" y="6039473"/>
            <a:ext cx="121285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43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5891B6-5AC1-4A90-B356-782E24BAA25B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58050" name="Text Box 2"/>
          <p:cNvSpPr txBox="1">
            <a:spLocks noChangeArrowheads="1"/>
          </p:cNvSpPr>
          <p:nvPr/>
        </p:nvSpPr>
        <p:spPr bwMode="auto">
          <a:xfrm>
            <a:off x="342900" y="-73025"/>
            <a:ext cx="8610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i="0" dirty="0" smtClean="0">
                <a:solidFill>
                  <a:schemeClr val="bg1"/>
                </a:solidFill>
              </a:rPr>
              <a:t>Use TRANSP cold neutrals to estimate passive FIDA signal</a:t>
            </a:r>
            <a:endParaRPr lang="en-US" altLang="en-US" sz="3200" i="0" dirty="0">
              <a:solidFill>
                <a:schemeClr val="bg1"/>
              </a:solidFill>
            </a:endParaRPr>
          </a:p>
        </p:txBody>
      </p:sp>
      <p:sp>
        <p:nvSpPr>
          <p:cNvPr id="258051" name="Rectangle 3"/>
          <p:cNvSpPr>
            <a:spLocks noChangeArrowheads="1"/>
          </p:cNvSpPr>
          <p:nvPr/>
        </p:nvSpPr>
        <p:spPr bwMode="auto">
          <a:xfrm>
            <a:off x="3429000" y="2571750"/>
            <a:ext cx="4972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 i="0"/>
          </a:p>
        </p:txBody>
      </p:sp>
      <p:sp>
        <p:nvSpPr>
          <p:cNvPr id="258052" name="Rectangle 4"/>
          <p:cNvSpPr>
            <a:spLocks noChangeArrowheads="1"/>
          </p:cNvSpPr>
          <p:nvPr/>
        </p:nvSpPr>
        <p:spPr bwMode="auto">
          <a:xfrm>
            <a:off x="3429000" y="2571750"/>
            <a:ext cx="2305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 i="0"/>
          </a:p>
        </p:txBody>
      </p:sp>
      <p:pic>
        <p:nvPicPr>
          <p:cNvPr id="2" name="Picture 1" descr="Bolte_2016_Nucl._Fusion_56_112023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16" t="17788" r="20635" b="19115"/>
          <a:stretch/>
        </p:blipFill>
        <p:spPr>
          <a:xfrm>
            <a:off x="4610835" y="989692"/>
            <a:ext cx="4529536" cy="5839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233714"/>
            <a:ext cx="44413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u="sng" dirty="0" smtClean="0"/>
              <a:t>Analysis Workflow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0" dirty="0" smtClean="0"/>
              <a:t>Dump distribution function every few </a:t>
            </a:r>
            <a:r>
              <a:rPr lang="en-US" i="0" dirty="0" err="1" smtClean="0"/>
              <a:t>ms</a:t>
            </a:r>
            <a:endParaRPr lang="en-US" i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0" dirty="0" smtClean="0"/>
              <a:t>Extract 1D neutral profile from TRANSP output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0" dirty="0" smtClean="0"/>
              <a:t>Insert as a cold neutral population into FIDASIM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0" dirty="0" smtClean="0"/>
              <a:t>Conditionally average FIDASIM output</a:t>
            </a:r>
            <a:endParaRPr lang="en-US" i="0" dirty="0"/>
          </a:p>
        </p:txBody>
      </p:sp>
      <p:pic>
        <p:nvPicPr>
          <p:cNvPr id="10" name="Picture 10" descr="D3D_logo_Revised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2" y="6039473"/>
            <a:ext cx="121285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08253" y="5650098"/>
            <a:ext cx="41306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dirty="0" err="1" smtClean="0">
                <a:solidFill>
                  <a:srgbClr val="1423FF"/>
                </a:solidFill>
              </a:rPr>
              <a:t>Bolte</a:t>
            </a:r>
            <a:r>
              <a:rPr lang="en-US" altLang="en-US" sz="1600" dirty="0" smtClean="0">
                <a:solidFill>
                  <a:srgbClr val="1423FF"/>
                </a:solidFill>
              </a:rPr>
              <a:t>, NF 56 (2016) 112023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831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>
            <a:normAutofit/>
          </a:bodyPr>
          <a:lstStyle/>
          <a:p>
            <a:r>
              <a:rPr lang="en-US" sz="3200" dirty="0" smtClean="0"/>
              <a:t>Passive signals are relatively large on NSTX-U</a:t>
            </a:r>
            <a:endParaRPr lang="en-US" sz="3200" dirty="0"/>
          </a:p>
        </p:txBody>
      </p:sp>
      <p:grpSp>
        <p:nvGrpSpPr>
          <p:cNvPr id="3" name="Group 2"/>
          <p:cNvGrpSpPr/>
          <p:nvPr/>
        </p:nvGrpSpPr>
        <p:grpSpPr>
          <a:xfrm>
            <a:off x="4197014" y="1232825"/>
            <a:ext cx="4619916" cy="3944482"/>
            <a:chOff x="3908126" y="1593437"/>
            <a:chExt cx="3672434" cy="3475080"/>
          </a:xfrm>
        </p:grpSpPr>
        <p:sp>
          <p:nvSpPr>
            <p:cNvPr id="13" name="Rectangle 12"/>
            <p:cNvSpPr/>
            <p:nvPr/>
          </p:nvSpPr>
          <p:spPr>
            <a:xfrm>
              <a:off x="5006664" y="1593437"/>
              <a:ext cx="175240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0" i="0" dirty="0" smtClean="0">
                  <a:solidFill>
                    <a:srgbClr val="0000FF"/>
                  </a:solidFill>
                  <a:latin typeface="Arial"/>
                </a:rPr>
                <a:t>Plan view of FIDA geometry</a:t>
              </a:r>
              <a:endParaRPr lang="en-US" sz="1000" b="0" i="0" dirty="0">
                <a:solidFill>
                  <a:prstClr val="black"/>
                </a:solidFill>
                <a:latin typeface="Arial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8126" y="1822495"/>
              <a:ext cx="3672434" cy="3246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140122" y="1233433"/>
            <a:ext cx="3903380" cy="4922667"/>
            <a:chOff x="281791" y="1387982"/>
            <a:chExt cx="3434599" cy="3816180"/>
          </a:xfrm>
        </p:grpSpPr>
        <p:sp>
          <p:nvSpPr>
            <p:cNvPr id="9" name="Rectangle 8"/>
            <p:cNvSpPr/>
            <p:nvPr/>
          </p:nvSpPr>
          <p:spPr>
            <a:xfrm>
              <a:off x="1062697" y="1387982"/>
              <a:ext cx="2036135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0" i="0" dirty="0" smtClean="0">
                  <a:solidFill>
                    <a:srgbClr val="0000FF"/>
                  </a:solidFill>
                  <a:latin typeface="Arial"/>
                </a:rPr>
                <a:t>Elevation view of FIDA geometry</a:t>
              </a:r>
              <a:endParaRPr lang="en-US" sz="1000" b="0" i="0" dirty="0"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281791" y="1570867"/>
              <a:ext cx="3434599" cy="3633295"/>
              <a:chOff x="533400" y="1624505"/>
              <a:chExt cx="2809633" cy="3118271"/>
            </a:xfrm>
          </p:grpSpPr>
          <p:pic>
            <p:nvPicPr>
              <p:cNvPr id="4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1770976"/>
                <a:ext cx="2276475" cy="2971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1905000" y="1826056"/>
                <a:ext cx="107273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71450" indent="-171450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─"/>
                </a:pPr>
                <a:r>
                  <a:rPr lang="en-US" sz="800" b="0" i="0" dirty="0" smtClean="0">
                    <a:solidFill>
                      <a:srgbClr val="0000FF"/>
                    </a:solidFill>
                    <a:latin typeface="Arial"/>
                  </a:rPr>
                  <a:t>V-FIDA passive</a:t>
                </a:r>
              </a:p>
              <a:p>
                <a:pPr marL="171450" indent="-171450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─"/>
                </a:pPr>
                <a:r>
                  <a:rPr lang="en-US" sz="800" b="0" i="0" dirty="0" smtClean="0">
                    <a:solidFill>
                      <a:srgbClr val="FF0000"/>
                    </a:solidFill>
                    <a:latin typeface="Arial"/>
                  </a:rPr>
                  <a:t>V-FIDA active</a:t>
                </a:r>
                <a:endParaRPr lang="en-US" sz="800" b="0" i="0" dirty="0">
                  <a:solidFill>
                    <a:srgbClr val="FF0000"/>
                  </a:solidFill>
                  <a:latin typeface="Arial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76715" y="2918322"/>
                <a:ext cx="10663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71450" indent="-171450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q"/>
                </a:pPr>
                <a:r>
                  <a:rPr lang="en-US" sz="800" b="0" i="0" dirty="0">
                    <a:solidFill>
                      <a:srgbClr val="0000FF"/>
                    </a:solidFill>
                    <a:latin typeface="Arial"/>
                  </a:rPr>
                  <a:t>T</a:t>
                </a:r>
                <a:r>
                  <a:rPr lang="en-US" sz="800" b="0" i="0" dirty="0" smtClean="0">
                    <a:solidFill>
                      <a:srgbClr val="0000FF"/>
                    </a:solidFill>
                    <a:latin typeface="Arial"/>
                  </a:rPr>
                  <a:t>-FIDA passive</a:t>
                </a:r>
              </a:p>
              <a:p>
                <a:pPr marL="171450" indent="-171450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q"/>
                </a:pPr>
                <a:r>
                  <a:rPr lang="en-US" sz="800" b="0" i="0" dirty="0">
                    <a:solidFill>
                      <a:srgbClr val="FF0000"/>
                    </a:solidFill>
                    <a:latin typeface="Arial"/>
                  </a:rPr>
                  <a:t>T</a:t>
                </a:r>
                <a:r>
                  <a:rPr lang="en-US" sz="800" b="0" i="0" dirty="0" smtClean="0">
                    <a:solidFill>
                      <a:srgbClr val="FF0000"/>
                    </a:solidFill>
                    <a:latin typeface="Arial"/>
                  </a:rPr>
                  <a:t>-FIDA active</a:t>
                </a:r>
                <a:endParaRPr lang="en-US" sz="800" b="0" i="0" dirty="0">
                  <a:solidFill>
                    <a:srgbClr val="FF0000"/>
                  </a:solidFill>
                  <a:latin typeface="Arial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804490" y="1624505"/>
                <a:ext cx="106311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i="0" dirty="0" smtClean="0">
                    <a:solidFill>
                      <a:prstClr val="black"/>
                    </a:solidFill>
                    <a:latin typeface="Arial"/>
                  </a:rPr>
                  <a:t>NSTX-U#205080</a:t>
                </a:r>
                <a:endParaRPr lang="en-US" sz="900" i="0" dirty="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3523113" y="5267457"/>
            <a:ext cx="5363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0" dirty="0" smtClean="0"/>
              <a:t>Active views of Beamline #1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0" dirty="0" smtClean="0"/>
              <a:t>Large orbit &amp; </a:t>
            </a:r>
            <a:r>
              <a:rPr lang="en-US" i="0" dirty="0" err="1" smtClean="0"/>
              <a:t>gyroradius</a:t>
            </a:r>
            <a:r>
              <a:rPr lang="en-US" i="0" dirty="0" smtClean="0"/>
              <a:t> </a:t>
            </a:r>
            <a:r>
              <a:rPr lang="en-US" i="0" dirty="0" smtClean="0">
                <a:sym typeface="Wingdings" panose="05000000000000000000" pitchFamily="2" charset="2"/>
              </a:rPr>
              <a:t> many ions traverse cold-neutral region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173059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Injected and Edge Neutrals Produce FIDA Signals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1143000"/>
            <a:ext cx="46138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b="0" i="0" dirty="0" smtClean="0">
                <a:solidFill>
                  <a:prstClr val="black"/>
                </a:solidFill>
                <a:latin typeface="Arial"/>
              </a:rPr>
              <a:t>Use “passive FIDA” workflow developed for DIII-D</a:t>
            </a:r>
            <a:endParaRPr lang="en-US" sz="2000" b="0" i="0" dirty="0">
              <a:solidFill>
                <a:prstClr val="black"/>
              </a:solidFill>
              <a:latin typeface="Arial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000" b="0" i="0" dirty="0" smtClean="0">
              <a:solidFill>
                <a:prstClr val="black"/>
              </a:solidFill>
              <a:latin typeface="Arial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b="0" i="0" dirty="0">
                <a:solidFill>
                  <a:prstClr val="black"/>
                </a:solidFill>
                <a:latin typeface="Arial"/>
              </a:rPr>
              <a:t>T</a:t>
            </a:r>
            <a:r>
              <a:rPr lang="en-US" sz="2000" b="0" i="0" dirty="0" smtClean="0">
                <a:solidFill>
                  <a:prstClr val="black"/>
                </a:solidFill>
                <a:latin typeface="Arial"/>
              </a:rPr>
              <a:t>-FIDA</a:t>
            </a:r>
            <a:r>
              <a:rPr lang="en-US" sz="2000" b="0" i="0" dirty="0">
                <a:solidFill>
                  <a:prstClr val="black"/>
                </a:solidFill>
                <a:latin typeface="Arial"/>
              </a:rPr>
              <a:t>: the active and passive signals are comparable in magnitude</a:t>
            </a:r>
            <a:r>
              <a:rPr lang="en-US" sz="2000" b="0" i="0" dirty="0" smtClean="0">
                <a:solidFill>
                  <a:prstClr val="black"/>
                </a:solidFill>
                <a:latin typeface="Arial"/>
              </a:rPr>
              <a:t>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000" b="0" i="0" dirty="0" smtClean="0">
              <a:solidFill>
                <a:prstClr val="black"/>
              </a:solidFill>
              <a:latin typeface="Arial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b="0" i="0" dirty="0" smtClean="0">
                <a:solidFill>
                  <a:prstClr val="black"/>
                </a:solidFill>
                <a:latin typeface="Arial"/>
              </a:rPr>
              <a:t>For geometrical reasons, the passive contribution is smaller on V-FIDA</a:t>
            </a:r>
          </a:p>
        </p:txBody>
      </p:sp>
      <p:pic>
        <p:nvPicPr>
          <p:cNvPr id="5" name="Picture 4" descr="results_review.pdf @ 100% (RGB/Preview) 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39" t="28951" r="34777" b="18427"/>
          <a:stretch/>
        </p:blipFill>
        <p:spPr>
          <a:xfrm>
            <a:off x="4997003" y="1066799"/>
            <a:ext cx="3994597" cy="50596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6600" y="6073104"/>
            <a:ext cx="388620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i="0" dirty="0" smtClean="0">
                <a:solidFill>
                  <a:srgbClr val="002060"/>
                </a:solidFill>
                <a:latin typeface="Arial"/>
              </a:rPr>
              <a:t>Note: Not all chords agree this well</a:t>
            </a:r>
            <a:endParaRPr lang="en-US" sz="1800" b="0" i="0" dirty="0">
              <a:solidFill>
                <a:srgbClr val="00206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170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5CCD0D-604C-4DF7-A2D9-2C1440AF1ED9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342900" y="55765"/>
            <a:ext cx="8610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i="0" dirty="0" smtClean="0">
                <a:solidFill>
                  <a:schemeClr val="bg1"/>
                </a:solidFill>
              </a:rPr>
              <a:t>Conclusions &amp; Outlook</a:t>
            </a:r>
            <a:endParaRPr lang="en-US" altLang="en-US" sz="3200" i="0" dirty="0">
              <a:solidFill>
                <a:schemeClr val="bg1"/>
              </a:solidFill>
            </a:endParaRPr>
          </a:p>
        </p:txBody>
      </p:sp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3429000" y="2571750"/>
            <a:ext cx="4972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 i="0"/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3429000" y="2571750"/>
            <a:ext cx="2305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 i="0"/>
          </a:p>
        </p:txBody>
      </p:sp>
      <p:sp>
        <p:nvSpPr>
          <p:cNvPr id="128006" name="Text Box 6"/>
          <p:cNvSpPr txBox="1">
            <a:spLocks noChangeArrowheads="1"/>
          </p:cNvSpPr>
          <p:nvPr/>
        </p:nvSpPr>
        <p:spPr bwMode="auto">
          <a:xfrm>
            <a:off x="162594" y="1209539"/>
            <a:ext cx="8667750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i="0" dirty="0" smtClean="0">
                <a:sym typeface="Symbol" panose="05050102010706020507" pitchFamily="18" charset="2"/>
              </a:rPr>
              <a:t>TRANSP-based workflow works well for modeling </a:t>
            </a:r>
            <a:r>
              <a:rPr lang="en-US" altLang="en-US" dirty="0" smtClean="0">
                <a:sym typeface="Symbol" panose="05050102010706020507" pitchFamily="18" charset="2"/>
              </a:rPr>
              <a:t>active </a:t>
            </a:r>
            <a:r>
              <a:rPr lang="en-US" altLang="en-US" i="0" dirty="0" smtClean="0">
                <a:sym typeface="Symbol" panose="05050102010706020507" pitchFamily="18" charset="2"/>
              </a:rPr>
              <a:t>FIDA &amp; NPA data in modulation experiments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i="0" dirty="0" smtClean="0">
                <a:sym typeface="Symbol" panose="05050102010706020507" pitchFamily="18" charset="2"/>
              </a:rPr>
              <a:t> Passive signals can be significant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i="0" dirty="0">
                <a:sym typeface="Symbol" panose="05050102010706020507" pitchFamily="18" charset="2"/>
              </a:rPr>
              <a:t> </a:t>
            </a:r>
            <a:r>
              <a:rPr lang="en-US" altLang="en-US" i="0" dirty="0" smtClean="0">
                <a:solidFill>
                  <a:srgbClr val="002060"/>
                </a:solidFill>
                <a:sym typeface="Symbol" panose="05050102010706020507" pitchFamily="18" charset="2"/>
              </a:rPr>
              <a:t>A better neutral density model within TRANSP is desirable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i="0" dirty="0">
                <a:solidFill>
                  <a:srgbClr val="002060"/>
                </a:solidFill>
                <a:sym typeface="Symbol" panose="05050102010706020507" pitchFamily="18" charset="2"/>
              </a:rPr>
              <a:t> </a:t>
            </a:r>
            <a:r>
              <a:rPr lang="en-US" altLang="en-US" i="0" dirty="0" smtClean="0">
                <a:solidFill>
                  <a:srgbClr val="002060"/>
                </a:solidFill>
                <a:sym typeface="Symbol" panose="05050102010706020507" pitchFamily="18" charset="2"/>
              </a:rPr>
              <a:t>FIDASIM will be modified to include cold neutrals as a standard neutral species</a:t>
            </a:r>
            <a:endParaRPr lang="en-US" altLang="en-US" i="0" dirty="0">
              <a:solidFill>
                <a:srgbClr val="002060"/>
              </a:solidFill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5666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5CCD0D-604C-4DF7-A2D9-2C1440AF1ED9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342900" y="55765"/>
            <a:ext cx="8610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i="0" dirty="0" smtClean="0">
                <a:solidFill>
                  <a:schemeClr val="bg1"/>
                </a:solidFill>
              </a:rPr>
              <a:t>Desired TRANSP Upgrades</a:t>
            </a:r>
            <a:endParaRPr lang="en-US" altLang="en-US" sz="3200" i="0" dirty="0">
              <a:solidFill>
                <a:schemeClr val="bg1"/>
              </a:solidFill>
            </a:endParaRPr>
          </a:p>
        </p:txBody>
      </p:sp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3429000" y="2571750"/>
            <a:ext cx="4972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 i="0"/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3429000" y="2571750"/>
            <a:ext cx="2305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 i="0"/>
          </a:p>
        </p:txBody>
      </p:sp>
      <p:sp>
        <p:nvSpPr>
          <p:cNvPr id="128006" name="Text Box 6"/>
          <p:cNvSpPr txBox="1">
            <a:spLocks noChangeArrowheads="1"/>
          </p:cNvSpPr>
          <p:nvPr/>
        </p:nvSpPr>
        <p:spPr bwMode="auto">
          <a:xfrm>
            <a:off x="162594" y="1209539"/>
            <a:ext cx="866775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i="0" dirty="0">
                <a:sym typeface="Symbol" panose="05050102010706020507" pitchFamily="18" charset="2"/>
              </a:rPr>
              <a:t> </a:t>
            </a:r>
            <a:r>
              <a:rPr lang="en-US" altLang="en-US" i="0" dirty="0" smtClean="0">
                <a:sym typeface="Symbol" panose="05050102010706020507" pitchFamily="18" charset="2"/>
              </a:rPr>
              <a:t>2D “cold” neutral density model (? </a:t>
            </a:r>
            <a:r>
              <a:rPr lang="en-US" altLang="en-US" i="0" smtClean="0">
                <a:sym typeface="Symbol" panose="05050102010706020507" pitchFamily="18" charset="2"/>
              </a:rPr>
              <a:t>&amp; ?)</a:t>
            </a:r>
            <a:endParaRPr lang="en-US" altLang="en-US" i="0" dirty="0" smtClean="0"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i="0" dirty="0" smtClean="0">
                <a:sym typeface="Symbol" panose="05050102010706020507" pitchFamily="18" charset="2"/>
              </a:rPr>
              <a:t> Beam deposition outside the Last Closed Flux Surface (</a:t>
            </a:r>
            <a:r>
              <a:rPr lang="en-US" altLang="en-US" i="0" dirty="0" err="1" smtClean="0">
                <a:sym typeface="Symbol" panose="05050102010706020507" pitchFamily="18" charset="2"/>
              </a:rPr>
              <a:t>Gorelenkova</a:t>
            </a:r>
            <a:r>
              <a:rPr lang="en-US" altLang="en-US" i="0" dirty="0" smtClean="0">
                <a:sym typeface="Symbol" panose="05050102010706020507" pitchFamily="18" charset="2"/>
              </a:rPr>
              <a:t> &amp; Van Zeeland)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i="0" dirty="0">
                <a:sym typeface="Symbol" panose="05050102010706020507" pitchFamily="18" charset="2"/>
              </a:rPr>
              <a:t> </a:t>
            </a:r>
            <a:r>
              <a:rPr lang="en-US" altLang="en-US" i="0" dirty="0" smtClean="0">
                <a:sym typeface="Symbol" panose="05050102010706020507" pitchFamily="18" charset="2"/>
              </a:rPr>
              <a:t>Fast-ion distribution function in constants-of-motion coordinates, including smooth derivatives (Breslau &amp; Liu)</a:t>
            </a:r>
          </a:p>
          <a:p>
            <a:pPr>
              <a:spcBef>
                <a:spcPct val="50000"/>
              </a:spcBef>
            </a:pPr>
            <a:endParaRPr lang="en-US" altLang="en-US" i="0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8648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732C7F-C5F9-4B0D-BCAC-2906E4FFB80F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47810" name="Text Box 2"/>
          <p:cNvSpPr txBox="1">
            <a:spLocks noChangeArrowheads="1"/>
          </p:cNvSpPr>
          <p:nvPr/>
        </p:nvSpPr>
        <p:spPr bwMode="auto">
          <a:xfrm>
            <a:off x="342900" y="-73025"/>
            <a:ext cx="8610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i="0">
                <a:solidFill>
                  <a:schemeClr val="bg1"/>
                </a:solidFill>
              </a:rPr>
              <a:t>FIDA is an application of Charge Exchange Recombination Spectroscopy</a:t>
            </a:r>
          </a:p>
        </p:txBody>
      </p:sp>
      <p:sp>
        <p:nvSpPr>
          <p:cNvPr id="247811" name="Rectangle 3"/>
          <p:cNvSpPr>
            <a:spLocks noChangeArrowheads="1"/>
          </p:cNvSpPr>
          <p:nvPr/>
        </p:nvSpPr>
        <p:spPr bwMode="auto">
          <a:xfrm>
            <a:off x="3429000" y="2571750"/>
            <a:ext cx="4972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 i="0"/>
          </a:p>
        </p:txBody>
      </p:sp>
      <p:sp>
        <p:nvSpPr>
          <p:cNvPr id="247812" name="Rectangle 4"/>
          <p:cNvSpPr>
            <a:spLocks noChangeArrowheads="1"/>
          </p:cNvSpPr>
          <p:nvPr/>
        </p:nvSpPr>
        <p:spPr bwMode="auto">
          <a:xfrm>
            <a:off x="3429000" y="2571750"/>
            <a:ext cx="2305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 i="0"/>
          </a:p>
        </p:txBody>
      </p:sp>
      <p:pic>
        <p:nvPicPr>
          <p:cNvPr id="2478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400175"/>
            <a:ext cx="3768725" cy="205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7814" name="Text Box 6"/>
          <p:cNvSpPr txBox="1">
            <a:spLocks noChangeArrowheads="1"/>
          </p:cNvSpPr>
          <p:nvPr/>
        </p:nvSpPr>
        <p:spPr bwMode="auto">
          <a:xfrm>
            <a:off x="4524375" y="1219200"/>
            <a:ext cx="447675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i="0" dirty="0">
                <a:sym typeface="Wingdings" panose="05000000000000000000" pitchFamily="2" charset="2"/>
              </a:rPr>
              <a:t>The fast ion exchanges an electron with </a:t>
            </a:r>
            <a:r>
              <a:rPr lang="en-US" altLang="en-US" i="0" dirty="0" smtClean="0">
                <a:sym typeface="Wingdings" panose="05000000000000000000" pitchFamily="2" charset="2"/>
              </a:rPr>
              <a:t>a </a:t>
            </a:r>
            <a:r>
              <a:rPr lang="en-US" altLang="en-US" i="0" dirty="0">
                <a:sym typeface="Wingdings" panose="05000000000000000000" pitchFamily="2" charset="2"/>
              </a:rPr>
              <a:t>neutral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i="0" dirty="0">
                <a:sym typeface="Wingdings" panose="05000000000000000000" pitchFamily="2" charset="2"/>
              </a:rPr>
              <a:t>Neutrals in the n=3 state relax to an equilibrium population; some radiate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i="0" dirty="0">
                <a:sym typeface="Wingdings" panose="05000000000000000000" pitchFamily="2" charset="2"/>
              </a:rPr>
              <a:t>The Doppler shift of the emitted photon depends on a component of the fast-ion velocity</a:t>
            </a:r>
          </a:p>
        </p:txBody>
      </p:sp>
      <p:pic>
        <p:nvPicPr>
          <p:cNvPr id="24781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3757613"/>
            <a:ext cx="3700463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7817" name="Group 9"/>
          <p:cNvGrpSpPr>
            <a:grpSpLocks/>
          </p:cNvGrpSpPr>
          <p:nvPr/>
        </p:nvGrpSpPr>
        <p:grpSpPr bwMode="auto">
          <a:xfrm>
            <a:off x="312738" y="3659188"/>
            <a:ext cx="3951287" cy="2897187"/>
            <a:chOff x="389" y="2347"/>
            <a:chExt cx="2489" cy="1825"/>
          </a:xfrm>
        </p:grpSpPr>
        <p:grpSp>
          <p:nvGrpSpPr>
            <p:cNvPr id="247818" name="Group 10"/>
            <p:cNvGrpSpPr>
              <a:grpSpLocks/>
            </p:cNvGrpSpPr>
            <p:nvPr/>
          </p:nvGrpSpPr>
          <p:grpSpPr bwMode="auto">
            <a:xfrm>
              <a:off x="389" y="2347"/>
              <a:ext cx="2489" cy="1825"/>
              <a:chOff x="389" y="2347"/>
              <a:chExt cx="2489" cy="1825"/>
            </a:xfrm>
          </p:grpSpPr>
          <p:grpSp>
            <p:nvGrpSpPr>
              <p:cNvPr id="247819" name="Group 11"/>
              <p:cNvGrpSpPr>
                <a:grpSpLocks/>
              </p:cNvGrpSpPr>
              <p:nvPr/>
            </p:nvGrpSpPr>
            <p:grpSpPr bwMode="auto">
              <a:xfrm>
                <a:off x="389" y="2347"/>
                <a:ext cx="2489" cy="1825"/>
                <a:chOff x="389" y="2347"/>
                <a:chExt cx="2489" cy="1825"/>
              </a:xfrm>
            </p:grpSpPr>
            <p:pic>
              <p:nvPicPr>
                <p:cNvPr id="247820" name="Picture 12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9" y="2347"/>
                  <a:ext cx="2489" cy="16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4782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542" y="3941"/>
                  <a:ext cx="714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1800" i="0">
                      <a:solidFill>
                        <a:schemeClr val="accent2"/>
                      </a:solidFill>
                    </a:rPr>
                    <a:t>3 cm</a:t>
                  </a:r>
                </a:p>
              </p:txBody>
            </p:sp>
          </p:grpSp>
          <p:sp>
            <p:nvSpPr>
              <p:cNvPr id="247822" name="Line 14"/>
              <p:cNvSpPr>
                <a:spLocks noChangeShapeType="1"/>
              </p:cNvSpPr>
              <p:nvPr/>
            </p:nvSpPr>
            <p:spPr bwMode="auto">
              <a:xfrm>
                <a:off x="690" y="4062"/>
                <a:ext cx="840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7823" name="Line 15"/>
            <p:cNvSpPr>
              <a:spLocks noChangeShapeType="1"/>
            </p:cNvSpPr>
            <p:nvPr/>
          </p:nvSpPr>
          <p:spPr bwMode="auto">
            <a:xfrm>
              <a:off x="2022" y="4056"/>
              <a:ext cx="600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47824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967163"/>
            <a:ext cx="3905250" cy="236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5117457" y="6338888"/>
            <a:ext cx="4130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dirty="0" err="1">
                <a:solidFill>
                  <a:srgbClr val="1423FF"/>
                </a:solidFill>
              </a:rPr>
              <a:t>Heidbrink</a:t>
            </a:r>
            <a:r>
              <a:rPr lang="en-US" altLang="en-US" sz="1600" dirty="0">
                <a:solidFill>
                  <a:srgbClr val="1423FF"/>
                </a:solidFill>
              </a:rPr>
              <a:t>, </a:t>
            </a:r>
            <a:r>
              <a:rPr lang="en-US" altLang="en-US" sz="1600" dirty="0" smtClean="0">
                <a:solidFill>
                  <a:srgbClr val="1423FF"/>
                </a:solidFill>
              </a:rPr>
              <a:t>RSI 81 (2010) 10D727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7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000" fill="hold"/>
                                        <p:tgtEl>
                                          <p:spTgt spid="247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2478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2478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7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47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2478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4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2478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5CCD0D-604C-4DF7-A2D9-2C1440AF1ED9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342900" y="-73025"/>
            <a:ext cx="8610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i="0" u="sng" dirty="0" smtClean="0">
                <a:solidFill>
                  <a:schemeClr val="bg1"/>
                </a:solidFill>
              </a:rPr>
              <a:t>Active</a:t>
            </a:r>
            <a:r>
              <a:rPr lang="en-US" altLang="en-US" sz="3200" i="0" dirty="0" smtClean="0">
                <a:solidFill>
                  <a:schemeClr val="bg1"/>
                </a:solidFill>
              </a:rPr>
              <a:t> FIDA measurements use an injected neutral beam</a:t>
            </a:r>
            <a:endParaRPr lang="en-US" altLang="en-US" sz="3200" i="0" dirty="0">
              <a:solidFill>
                <a:schemeClr val="bg1"/>
              </a:solidFill>
            </a:endParaRPr>
          </a:p>
        </p:txBody>
      </p:sp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3429000" y="2571750"/>
            <a:ext cx="4972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 i="0"/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3429000" y="2571750"/>
            <a:ext cx="2305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 i="0"/>
          </a:p>
        </p:txBody>
      </p:sp>
      <p:sp>
        <p:nvSpPr>
          <p:cNvPr id="128006" name="Text Box 6"/>
          <p:cNvSpPr txBox="1">
            <a:spLocks noChangeArrowheads="1"/>
          </p:cNvSpPr>
          <p:nvPr/>
        </p:nvSpPr>
        <p:spPr bwMode="auto">
          <a:xfrm>
            <a:off x="4914900" y="1492877"/>
            <a:ext cx="40957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i="0" dirty="0" smtClean="0">
                <a:sym typeface="Symbol" panose="05050102010706020507" pitchFamily="18" charset="2"/>
              </a:rPr>
              <a:t>Reactions with edge neutrals produce </a:t>
            </a:r>
            <a:r>
              <a:rPr lang="en-US" altLang="en-US" i="0" u="sng" dirty="0">
                <a:sym typeface="Symbol" panose="05050102010706020507" pitchFamily="18" charset="2"/>
              </a:rPr>
              <a:t>p</a:t>
            </a:r>
            <a:r>
              <a:rPr lang="en-US" altLang="en-US" i="0" u="sng" dirty="0" smtClean="0">
                <a:sym typeface="Symbol" panose="05050102010706020507" pitchFamily="18" charset="2"/>
              </a:rPr>
              <a:t>assive</a:t>
            </a:r>
            <a:r>
              <a:rPr lang="en-US" altLang="en-US" i="0" dirty="0" smtClean="0">
                <a:sym typeface="Symbol" panose="05050102010706020507" pitchFamily="18" charset="2"/>
              </a:rPr>
              <a:t> FIDA light </a:t>
            </a:r>
            <a:endParaRPr lang="en-US" altLang="en-US" i="0" u="sng" dirty="0">
              <a:sym typeface="Symbol" panose="05050102010706020507" pitchFamily="18" charset="2"/>
            </a:endParaRPr>
          </a:p>
        </p:txBody>
      </p:sp>
      <p:pic>
        <p:nvPicPr>
          <p:cNvPr id="128007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68"/>
          <a:stretch/>
        </p:blipFill>
        <p:spPr bwMode="auto">
          <a:xfrm>
            <a:off x="127000" y="1003300"/>
            <a:ext cx="4679950" cy="2358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515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38" y="4470462"/>
            <a:ext cx="3768725" cy="205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5CCD0D-604C-4DF7-A2D9-2C1440AF1ED9}" type="slidenum">
              <a:rPr lang="en-US" altLang="en-US"/>
              <a:pPr/>
              <a:t>4</a:t>
            </a:fld>
            <a:endParaRPr lang="en-US" altLang="en-US" dirty="0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342900" y="133039"/>
            <a:ext cx="8610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i="0" dirty="0" smtClean="0">
                <a:solidFill>
                  <a:schemeClr val="bg1"/>
                </a:solidFill>
              </a:rPr>
              <a:t>FIDASIM is a synthetic diagnostic code </a:t>
            </a:r>
            <a:endParaRPr lang="en-US" altLang="en-US" sz="3200" i="0" dirty="0">
              <a:solidFill>
                <a:schemeClr val="bg1"/>
              </a:solidFill>
            </a:endParaRPr>
          </a:p>
        </p:txBody>
      </p:sp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3429000" y="2571750"/>
            <a:ext cx="4972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 i="0" dirty="0"/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3429000" y="2571750"/>
            <a:ext cx="2305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 i="0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031087" y="6338888"/>
            <a:ext cx="521704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dirty="0" err="1">
                <a:solidFill>
                  <a:srgbClr val="1423FF"/>
                </a:solidFill>
              </a:rPr>
              <a:t>Heidbrink</a:t>
            </a:r>
            <a:r>
              <a:rPr lang="en-US" altLang="en-US" sz="1600" dirty="0">
                <a:solidFill>
                  <a:srgbClr val="1423FF"/>
                </a:solidFill>
              </a:rPr>
              <a:t>, </a:t>
            </a:r>
            <a:r>
              <a:rPr lang="en-US" altLang="en-US" sz="1600" dirty="0" smtClean="0">
                <a:solidFill>
                  <a:srgbClr val="1423FF"/>
                </a:solidFill>
              </a:rPr>
              <a:t>Comm. Comp. Phys. 10 (2011) 716</a:t>
            </a:r>
            <a:endParaRPr lang="en-US" altLang="en-US" dirty="0"/>
          </a:p>
        </p:txBody>
      </p:sp>
      <p:sp>
        <p:nvSpPr>
          <p:cNvPr id="128006" name="Text Box 6"/>
          <p:cNvSpPr txBox="1">
            <a:spLocks noChangeArrowheads="1"/>
          </p:cNvSpPr>
          <p:nvPr/>
        </p:nvSpPr>
        <p:spPr bwMode="auto">
          <a:xfrm>
            <a:off x="278505" y="1145145"/>
            <a:ext cx="8667750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i="0" dirty="0" smtClean="0">
                <a:sym typeface="Symbol" panose="05050102010706020507" pitchFamily="18" charset="2"/>
              </a:rPr>
              <a:t>A calculated fast-ion distribution function is input to the code—often use “dumped” TRANSP NUBEAM distributions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i="0" dirty="0" smtClean="0">
                <a:sym typeface="Symbol" panose="05050102010706020507" pitchFamily="18" charset="2"/>
              </a:rPr>
              <a:t>Computes four neutral populations: Full, half, &amp; third energies from injected beam + halo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i="0" dirty="0" smtClean="0">
                <a:sym typeface="Symbol" panose="05050102010706020507" pitchFamily="18" charset="2"/>
              </a:rPr>
              <a:t>Solves energy-level resolved time-dependent collisional-radiative equations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i="0" dirty="0" smtClean="0">
                <a:sym typeface="Symbol" panose="05050102010706020507" pitchFamily="18" charset="2"/>
              </a:rPr>
              <a:t>Doppler shift and Stark splitting of radiated photons</a:t>
            </a:r>
            <a:endParaRPr lang="en-US" altLang="en-US" i="0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919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>
          <a:xfrm>
            <a:off x="304800" y="62247"/>
            <a:ext cx="8707438" cy="762000"/>
          </a:xfrm>
        </p:spPr>
        <p:txBody>
          <a:bodyPr/>
          <a:lstStyle/>
          <a:p>
            <a:pPr algn="ctr"/>
            <a:r>
              <a:rPr lang="en-US" altLang="en-US" sz="3200" dirty="0" smtClean="0"/>
              <a:t>Experiment compares modulated fast-ion signals to “classical” TRANSP predictions</a:t>
            </a:r>
            <a:endParaRPr lang="en-US" alt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792151" y="4064919"/>
            <a:ext cx="3057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0" dirty="0">
                <a:solidFill>
                  <a:srgbClr val="000000"/>
                </a:solidFill>
                <a:latin typeface="Century Gothic"/>
                <a:ea typeface="MS PGothic" panose="020B0600070205080204" pitchFamily="34" charset="-128"/>
              </a:rPr>
              <a:t>Modulated Neutrons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515415" y="4264977"/>
            <a:ext cx="1187355" cy="2774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328519" y="6415106"/>
            <a:ext cx="38982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i="0" dirty="0" smtClean="0">
                <a:solidFill>
                  <a:srgbClr val="002060"/>
                </a:solidFill>
                <a:ea typeface="MS PGothic" panose="020B0600070205080204" pitchFamily="34" charset="-128"/>
              </a:rPr>
              <a:t>Collins NF 57 (2017) submitted </a:t>
            </a:r>
            <a:endParaRPr lang="en-US" altLang="en-US" sz="1600" i="0" dirty="0">
              <a:solidFill>
                <a:srgbClr val="002060"/>
              </a:solidFill>
              <a:ea typeface="MS PGothic" panose="020B0600070205080204" pitchFamily="34" charset="-128"/>
            </a:endParaRPr>
          </a:p>
        </p:txBody>
      </p:sp>
      <p:pic>
        <p:nvPicPr>
          <p:cNvPr id="12" name="Picture 10" descr="D3D_logo_Revised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454" y="6039473"/>
            <a:ext cx="121285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-154548" y="1055638"/>
            <a:ext cx="5622557" cy="5333710"/>
            <a:chOff x="1161499" y="1081396"/>
            <a:chExt cx="4461058" cy="4057259"/>
          </a:xfrm>
        </p:grpSpPr>
        <p:pic>
          <p:nvPicPr>
            <p:cNvPr id="4" name="Picture 3" descr="divfluxtime_159249.pdf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628"/>
            <a:stretch/>
          </p:blipFill>
          <p:spPr>
            <a:xfrm>
              <a:off x="1161499" y="1081396"/>
              <a:ext cx="4437453" cy="3593635"/>
            </a:xfrm>
            <a:prstGeom prst="rect">
              <a:avLst/>
            </a:prstGeom>
          </p:spPr>
        </p:pic>
        <p:pic>
          <p:nvPicPr>
            <p:cNvPr id="13" name="Picture 12" descr="divfluxtime_159249.pdf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971" b="-3629"/>
            <a:stretch/>
          </p:blipFill>
          <p:spPr>
            <a:xfrm>
              <a:off x="1185104" y="4623500"/>
              <a:ext cx="4437453" cy="515155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5702770" y="1300766"/>
            <a:ext cx="33094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0" dirty="0" smtClean="0">
                <a:latin typeface="Century Gothic"/>
              </a:rPr>
              <a:t>Transport by Alfven </a:t>
            </a:r>
            <a:r>
              <a:rPr lang="en-US" sz="2000" i="0" dirty="0" err="1" smtClean="0">
                <a:latin typeface="Century Gothic"/>
              </a:rPr>
              <a:t>eigenmodes</a:t>
            </a:r>
            <a:r>
              <a:rPr lang="en-US" sz="2000" i="0" dirty="0" smtClean="0">
                <a:latin typeface="Century Gothic"/>
              </a:rPr>
              <a:t> causes differences between measured &amp; calculated signals</a:t>
            </a:r>
            <a:endParaRPr lang="en-US" sz="2000" i="0" dirty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8098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99" y="-1"/>
            <a:ext cx="8839199" cy="914401"/>
          </a:xfrm>
        </p:spPr>
        <p:txBody>
          <a:bodyPr>
            <a:normAutofit/>
          </a:bodyPr>
          <a:lstStyle/>
          <a:p>
            <a:r>
              <a:rPr lang="en-US" dirty="0" smtClean="0"/>
              <a:t>Conditionally average signals &amp; predictions for FIDA &amp; neutral particle analyzer (NPA) signals</a:t>
            </a:r>
            <a:endParaRPr lang="en-US" dirty="0"/>
          </a:p>
        </p:txBody>
      </p:sp>
      <p:sp>
        <p:nvSpPr>
          <p:cNvPr id="8" name="Shape 102"/>
          <p:cNvSpPr/>
          <p:nvPr/>
        </p:nvSpPr>
        <p:spPr>
          <a:xfrm>
            <a:off x="0" y="3018922"/>
            <a:ext cx="4899437" cy="353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09" tIns="35709" rIns="35709" bIns="35709" anchor="ctr">
            <a:spAutoFit/>
          </a:bodyPr>
          <a:lstStyle>
            <a:lvl1pPr algn="l" defTabSz="914400">
              <a:defRPr sz="240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/>
            </a:pPr>
            <a:endParaRPr sz="1800" b="0" i="0" dirty="0">
              <a:solidFill>
                <a:srgbClr val="000000"/>
              </a:solidFill>
            </a:endParaRPr>
          </a:p>
        </p:txBody>
      </p: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51516" y="5413967"/>
            <a:ext cx="30394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i="0" dirty="0" err="1" smtClean="0">
                <a:solidFill>
                  <a:srgbClr val="002060"/>
                </a:solidFill>
                <a:ea typeface="MS PGothic" panose="020B0600070205080204" pitchFamily="34" charset="-128"/>
              </a:rPr>
              <a:t>Heidbrink</a:t>
            </a:r>
            <a:r>
              <a:rPr lang="en-US" altLang="en-US" sz="1600" i="0" dirty="0" smtClean="0">
                <a:solidFill>
                  <a:srgbClr val="002060"/>
                </a:solidFill>
                <a:ea typeface="MS PGothic" panose="020B0600070205080204" pitchFamily="34" charset="-128"/>
              </a:rPr>
              <a:t>, NF 56 (2016) 112011</a:t>
            </a:r>
            <a:endParaRPr lang="en-US" altLang="en-US" sz="1600" i="0" dirty="0">
              <a:solidFill>
                <a:srgbClr val="002060"/>
              </a:solidFill>
              <a:ea typeface="MS PGothic" panose="020B0600070205080204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499" y="953034"/>
            <a:ext cx="89259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u="sng" dirty="0" smtClean="0">
                <a:latin typeface="Century Gothic"/>
              </a:rPr>
              <a:t>TRANSP Workflow</a:t>
            </a:r>
          </a:p>
          <a:p>
            <a:pPr marL="457200" indent="-457200">
              <a:buFont typeface="+mj-lt"/>
              <a:buAutoNum type="arabicPeriod"/>
            </a:pPr>
            <a:r>
              <a:rPr lang="en-US" i="0" dirty="0" smtClean="0">
                <a:latin typeface="Century Gothic"/>
              </a:rPr>
              <a:t>Special run with only the modulated beam &amp; 10</a:t>
            </a:r>
            <a:r>
              <a:rPr lang="en-US" i="0" baseline="30000" dirty="0" smtClean="0">
                <a:latin typeface="Century Gothic"/>
              </a:rPr>
              <a:t>6 </a:t>
            </a:r>
            <a:r>
              <a:rPr lang="en-US" i="0" dirty="0" smtClean="0">
                <a:latin typeface="Century Gothic"/>
              </a:rPr>
              <a:t>markers (good MC statistics)</a:t>
            </a:r>
          </a:p>
          <a:p>
            <a:pPr marL="457200" indent="-457200">
              <a:buFont typeface="+mj-lt"/>
              <a:buAutoNum type="arabicPeriod"/>
            </a:pPr>
            <a:r>
              <a:rPr lang="en-US" i="0" dirty="0" smtClean="0">
                <a:latin typeface="Century Gothic"/>
              </a:rPr>
              <a:t>Dump distribution function every 2.5 </a:t>
            </a:r>
            <a:r>
              <a:rPr lang="en-US" i="0" dirty="0" err="1" smtClean="0">
                <a:latin typeface="Century Gothic"/>
              </a:rPr>
              <a:t>ms</a:t>
            </a:r>
            <a:r>
              <a:rPr lang="en-US" i="0" dirty="0" smtClean="0">
                <a:latin typeface="Century Gothic"/>
              </a:rPr>
              <a:t> for 6 beam cycles (~ 120 times) </a:t>
            </a:r>
          </a:p>
          <a:p>
            <a:pPr marL="457200" indent="-457200">
              <a:buFont typeface="+mj-lt"/>
              <a:buAutoNum type="arabicPeriod"/>
            </a:pPr>
            <a:r>
              <a:rPr lang="en-US" i="0" dirty="0" smtClean="0">
                <a:latin typeface="Century Gothic"/>
              </a:rPr>
              <a:t>Run FIDASIM for each </a:t>
            </a:r>
            <a:r>
              <a:rPr lang="en-US" i="0" dirty="0" err="1" smtClean="0">
                <a:latin typeface="Century Gothic"/>
              </a:rPr>
              <a:t>timeslice</a:t>
            </a:r>
            <a:endParaRPr lang="en-US" i="0" dirty="0" smtClean="0">
              <a:latin typeface="Century Gothic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i="0" dirty="0" smtClean="0">
                <a:latin typeface="Century Gothic"/>
              </a:rPr>
              <a:t>Conditionally average FIDASIM output</a:t>
            </a:r>
            <a:endParaRPr lang="en-US" i="0" dirty="0">
              <a:latin typeface="Century Gothic"/>
            </a:endParaRPr>
          </a:p>
        </p:txBody>
      </p:sp>
      <p:pic>
        <p:nvPicPr>
          <p:cNvPr id="18" name="Picture 17" descr="divflux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3" t="62812" r="29403" b="1274"/>
          <a:stretch/>
        </p:blipFill>
        <p:spPr>
          <a:xfrm>
            <a:off x="2900061" y="3573049"/>
            <a:ext cx="6359857" cy="33086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47019" y="3760633"/>
            <a:ext cx="1133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0" dirty="0" smtClean="0">
                <a:latin typeface="Century Gothic"/>
              </a:rPr>
              <a:t>2.4 MW</a:t>
            </a:r>
            <a:endParaRPr lang="en-US" sz="2000" i="0" dirty="0">
              <a:latin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1864" y="4066710"/>
            <a:ext cx="2318197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0" i="0" dirty="0" smtClean="0">
                <a:latin typeface="Century Gothic"/>
              </a:rPr>
              <a:t>Solid = Data</a:t>
            </a:r>
          </a:p>
          <a:p>
            <a:r>
              <a:rPr lang="en-US" sz="1600" b="0" i="0" dirty="0" smtClean="0">
                <a:latin typeface="Century Gothic"/>
              </a:rPr>
              <a:t>Dashed = TRANSP</a:t>
            </a:r>
            <a:endParaRPr lang="en-US" sz="1600" b="0" i="0" dirty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97561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5CCD0D-604C-4DF7-A2D9-2C1440AF1ED9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342900" y="-73025"/>
            <a:ext cx="8610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i="0" dirty="0" smtClean="0">
                <a:solidFill>
                  <a:schemeClr val="bg1"/>
                </a:solidFill>
              </a:rPr>
              <a:t>A dedicated study of passive FIDA light was performed on DIII-D</a:t>
            </a:r>
            <a:endParaRPr lang="en-US" altLang="en-US" sz="3200" i="0" dirty="0">
              <a:solidFill>
                <a:schemeClr val="bg1"/>
              </a:solidFill>
            </a:endParaRPr>
          </a:p>
        </p:txBody>
      </p:sp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3429000" y="2571750"/>
            <a:ext cx="4972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 i="0"/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3429000" y="2571750"/>
            <a:ext cx="2305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 i="0"/>
          </a:p>
        </p:txBody>
      </p:sp>
      <p:sp>
        <p:nvSpPr>
          <p:cNvPr id="128006" name="Text Box 6"/>
          <p:cNvSpPr txBox="1">
            <a:spLocks noChangeArrowheads="1"/>
          </p:cNvSpPr>
          <p:nvPr/>
        </p:nvSpPr>
        <p:spPr bwMode="auto">
          <a:xfrm>
            <a:off x="6398654" y="1016003"/>
            <a:ext cx="2635611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i="0" dirty="0" smtClean="0">
                <a:sym typeface="Symbol" panose="05050102010706020507" pitchFamily="18" charset="2"/>
              </a:rPr>
              <a:t>The active beams were always off </a:t>
            </a:r>
            <a:r>
              <a:rPr lang="en-US" altLang="en-US" i="0" dirty="0" smtClean="0">
                <a:sym typeface="Wingdings" panose="05000000000000000000" pitchFamily="2" charset="2"/>
              </a:rPr>
              <a:t> </a:t>
            </a:r>
            <a:r>
              <a:rPr lang="en-US" altLang="en-US" i="0" u="sng" dirty="0" smtClean="0">
                <a:sym typeface="Wingdings" panose="05000000000000000000" pitchFamily="2" charset="2"/>
              </a:rPr>
              <a:t>no</a:t>
            </a:r>
            <a:r>
              <a:rPr lang="en-US" altLang="en-US" i="0" dirty="0" smtClean="0">
                <a:sym typeface="Wingdings" panose="05000000000000000000" pitchFamily="2" charset="2"/>
              </a:rPr>
              <a:t> active signal</a:t>
            </a:r>
            <a:endParaRPr lang="en-US" altLang="en-US" i="0" dirty="0" smtClean="0"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i="0" dirty="0" smtClean="0">
                <a:sym typeface="Symbol" panose="05050102010706020507" pitchFamily="18" charset="2"/>
              </a:rPr>
              <a:t>Other beams were modulated to produce fast ions </a:t>
            </a:r>
            <a:endParaRPr lang="en-US" altLang="en-US" i="0" u="sng" dirty="0">
              <a:sym typeface="Symbol" panose="05050102010706020507" pitchFamily="18" charset="2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84093" y="4970175"/>
            <a:ext cx="41306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dirty="0" err="1" smtClean="0">
                <a:solidFill>
                  <a:srgbClr val="1423FF"/>
                </a:solidFill>
              </a:rPr>
              <a:t>Bolte</a:t>
            </a:r>
            <a:r>
              <a:rPr lang="en-US" altLang="en-US" sz="1600" dirty="0" smtClean="0">
                <a:solidFill>
                  <a:srgbClr val="1423FF"/>
                </a:solidFill>
              </a:rPr>
              <a:t>, NF 56 (2016) 112023</a:t>
            </a:r>
            <a:endParaRPr lang="en-US" altLang="en-US" dirty="0"/>
          </a:p>
        </p:txBody>
      </p:sp>
      <p:pic>
        <p:nvPicPr>
          <p:cNvPr id="2" name="Picture 1" descr="Bolte_2016_Nucl._Fusion_56_112023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5" t="20633" r="22535" b="18409"/>
          <a:stretch/>
        </p:blipFill>
        <p:spPr>
          <a:xfrm>
            <a:off x="128785" y="1007683"/>
            <a:ext cx="6246254" cy="3976442"/>
          </a:xfrm>
          <a:prstGeom prst="rect">
            <a:avLst/>
          </a:prstGeom>
        </p:spPr>
      </p:pic>
      <p:pic>
        <p:nvPicPr>
          <p:cNvPr id="3" name="Picture 2" descr="Bolte_2016_Nucl._Fusion_56_112023.pdf - Adobe Acrobat Pro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0" t="34761" r="9155" b="36984"/>
          <a:stretch/>
        </p:blipFill>
        <p:spPr>
          <a:xfrm>
            <a:off x="2009104" y="5357611"/>
            <a:ext cx="3438659" cy="13909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79585" y="5009880"/>
            <a:ext cx="3338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0" dirty="0" smtClean="0"/>
              <a:t>Conditionally average the signals on either the beam modulation or the </a:t>
            </a:r>
            <a:r>
              <a:rPr lang="en-US" sz="2000" i="0" dirty="0" err="1" smtClean="0"/>
              <a:t>sawteeth</a:t>
            </a:r>
            <a:endParaRPr lang="en-US" sz="2000" i="0" dirty="0"/>
          </a:p>
        </p:txBody>
      </p:sp>
      <p:pic>
        <p:nvPicPr>
          <p:cNvPr id="12" name="Picture 10" descr="D3D_logo_Revised.t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53" y="6039473"/>
            <a:ext cx="121285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429000" y="2571750"/>
            <a:ext cx="4972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i="0">
              <a:solidFill>
                <a:srgbClr val="000000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429000" y="2571750"/>
            <a:ext cx="2305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i="0">
              <a:solidFill>
                <a:srgbClr val="000000"/>
              </a:solidFill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5273675" y="1241425"/>
            <a:ext cx="3492500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0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914400" indent="-457200">
              <a:defRPr sz="2000" b="1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371600" indent="-457200">
              <a:defRPr sz="2000" b="1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828800" indent="-457200">
              <a:defRPr sz="2000" b="1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286000" indent="-457200">
              <a:defRPr sz="2000" b="1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i="0" dirty="0" smtClean="0">
                <a:solidFill>
                  <a:srgbClr val="000000"/>
                </a:solidFill>
                <a:sym typeface="Wingdings" panose="05000000000000000000" pitchFamily="2" charset="2"/>
              </a:rPr>
              <a:t>“Light-ion beam probe” technique: arrange conditions so orbit passes close to a loss detector   measure displacement of orbit by instabilities</a:t>
            </a:r>
          </a:p>
          <a:p>
            <a:pPr marL="0" indent="0">
              <a:spcBef>
                <a:spcPct val="50000"/>
              </a:spcBef>
            </a:pPr>
            <a:endParaRPr lang="en-US" altLang="en-US" i="0" dirty="0">
              <a:solidFill>
                <a:srgbClr val="000000"/>
              </a:solidFill>
              <a:sym typeface="Wingdings" panose="05000000000000000000" pitchFamily="2" charset="2"/>
            </a:endParaRPr>
          </a:p>
        </p:txBody>
      </p:sp>
      <p:pic>
        <p:nvPicPr>
          <p:cNvPr id="2663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1289050"/>
            <a:ext cx="4835525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2" name="TextBox 9"/>
          <p:cNvSpPr txBox="1">
            <a:spLocks noChangeArrowheads="1"/>
          </p:cNvSpPr>
          <p:nvPr/>
        </p:nvSpPr>
        <p:spPr bwMode="auto">
          <a:xfrm>
            <a:off x="835025" y="984250"/>
            <a:ext cx="2228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0" u="sng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Plan view of DIII-D </a:t>
            </a:r>
          </a:p>
        </p:txBody>
      </p:sp>
      <p:sp>
        <p:nvSpPr>
          <p:cNvPr id="26633" name="Text Box 13"/>
          <p:cNvSpPr txBox="1">
            <a:spLocks noChangeArrowheads="1"/>
          </p:cNvSpPr>
          <p:nvPr/>
        </p:nvSpPr>
        <p:spPr bwMode="auto">
          <a:xfrm>
            <a:off x="288925" y="6175375"/>
            <a:ext cx="3913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 i="0">
                <a:solidFill>
                  <a:srgbClr val="1423FF"/>
                </a:solidFill>
              </a:rPr>
              <a:t>Xi Chen, Phys. Rev. Lett. 110 (2013) 065004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42900" y="-73025"/>
            <a:ext cx="8610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i="0" dirty="0" smtClean="0">
                <a:solidFill>
                  <a:schemeClr val="bg1"/>
                </a:solidFill>
              </a:rPr>
              <a:t>Three distinct fast-ion populations produce the measured signals: First orbit</a:t>
            </a:r>
            <a:endParaRPr lang="en-US" altLang="en-US" sz="3200" i="0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 flipH="1" flipV="1">
            <a:off x="1455313" y="4468969"/>
            <a:ext cx="940157" cy="57954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4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Box 3"/>
          <p:cNvSpPr txBox="1"/>
          <p:nvPr/>
        </p:nvSpPr>
        <p:spPr>
          <a:xfrm>
            <a:off x="1081825" y="4984122"/>
            <a:ext cx="862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0" dirty="0" smtClean="0">
                <a:solidFill>
                  <a:srgbClr val="00B050"/>
                </a:solidFill>
              </a:rPr>
              <a:t>FIDA</a:t>
            </a:r>
            <a:endParaRPr lang="en-US" sz="2000" i="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73675" y="3477294"/>
            <a:ext cx="3492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0" dirty="0" smtClean="0">
                <a:solidFill>
                  <a:srgbClr val="00B050"/>
                </a:solidFill>
              </a:rPr>
              <a:t>Orbits that traverse edge produce passive FIDA light</a:t>
            </a:r>
            <a:endParaRPr lang="en-US" i="0" dirty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22005" y="4881089"/>
            <a:ext cx="3492858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0" dirty="0" smtClean="0"/>
              <a:t>TRANSP does </a:t>
            </a:r>
            <a:r>
              <a:rPr lang="en-US" i="0" u="sng" dirty="0" smtClean="0"/>
              <a:t>not</a:t>
            </a:r>
            <a:r>
              <a:rPr lang="en-US" i="0" dirty="0" smtClean="0"/>
              <a:t> compute this fast-ion population</a:t>
            </a:r>
            <a:endParaRPr lang="en-US" i="0" dirty="0"/>
          </a:p>
        </p:txBody>
      </p:sp>
      <p:pic>
        <p:nvPicPr>
          <p:cNvPr id="13" name="Picture 10" descr="D3D_logo_Revised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454" y="6039473"/>
            <a:ext cx="121285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5CCD0D-604C-4DF7-A2D9-2C1440AF1ED9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2" y="-71554"/>
            <a:ext cx="915956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i="0" dirty="0" smtClean="0">
                <a:solidFill>
                  <a:schemeClr val="bg1"/>
                </a:solidFill>
              </a:rPr>
              <a:t>Three distinct fast-ion populations produce the measured signals: Edge axisymmetric</a:t>
            </a:r>
            <a:endParaRPr lang="en-US" altLang="en-US" sz="3200" i="0" dirty="0">
              <a:solidFill>
                <a:schemeClr val="bg1"/>
              </a:solidFill>
            </a:endParaRPr>
          </a:p>
        </p:txBody>
      </p:sp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3429000" y="2571750"/>
            <a:ext cx="4972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 i="0"/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3429000" y="2571750"/>
            <a:ext cx="2305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 i="0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67944" y="6240075"/>
            <a:ext cx="41306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dirty="0" err="1" smtClean="0">
                <a:solidFill>
                  <a:srgbClr val="1423FF"/>
                </a:solidFill>
              </a:rPr>
              <a:t>Bolte</a:t>
            </a:r>
            <a:r>
              <a:rPr lang="en-US" altLang="en-US" sz="1600" dirty="0" smtClean="0">
                <a:solidFill>
                  <a:srgbClr val="1423FF"/>
                </a:solidFill>
              </a:rPr>
              <a:t>, NF 56 (2016) 112023</a:t>
            </a:r>
            <a:endParaRPr lang="en-US" altLang="en-US" dirty="0"/>
          </a:p>
        </p:txBody>
      </p:sp>
      <p:pic>
        <p:nvPicPr>
          <p:cNvPr id="2" name="Picture 1" descr="Bolte_2016_Nucl._Fusion_56_112023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7" t="42608" r="8168" b="2712"/>
          <a:stretch/>
        </p:blipFill>
        <p:spPr>
          <a:xfrm>
            <a:off x="334850" y="1564965"/>
            <a:ext cx="6141137" cy="4616898"/>
          </a:xfrm>
          <a:prstGeom prst="rect">
            <a:avLst/>
          </a:prstGeom>
        </p:spPr>
      </p:pic>
      <p:sp>
        <p:nvSpPr>
          <p:cNvPr id="128006" name="Text Box 6"/>
          <p:cNvSpPr txBox="1">
            <a:spLocks noChangeArrowheads="1"/>
          </p:cNvSpPr>
          <p:nvPr/>
        </p:nvSpPr>
        <p:spPr bwMode="auto">
          <a:xfrm>
            <a:off x="422858" y="890865"/>
            <a:ext cx="774556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0" dirty="0" smtClean="0">
                <a:sym typeface="Symbol" panose="05050102010706020507" pitchFamily="18" charset="2"/>
              </a:rPr>
              <a:t>Conditionally averaged modulated distribution function (with average subtracted) </a:t>
            </a:r>
            <a:endParaRPr lang="en-US" altLang="en-US" i="0" u="sng" dirty="0">
              <a:sym typeface="Symbol" panose="05050102010706020507" pitchFamily="18" charset="2"/>
            </a:endParaRPr>
          </a:p>
        </p:txBody>
      </p:sp>
      <p:pic>
        <p:nvPicPr>
          <p:cNvPr id="9" name="Picture 10" descr="D3D_logo_Revised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454" y="6039473"/>
            <a:ext cx="121285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71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anose="020B0502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anose="020B0502020202020204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anose="020B0502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anose="020B0502020202020204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>
            <a:latin typeface="Century Gothic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>
            <a:latin typeface="Century Gothic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31597</TotalTime>
  <Words>717</Words>
  <Application>Microsoft Office PowerPoint</Application>
  <PresentationFormat>On-screen Show (4:3)</PresentationFormat>
  <Paragraphs>107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MS PGothic</vt:lpstr>
      <vt:lpstr>MS PGothic</vt:lpstr>
      <vt:lpstr>SimSun</vt:lpstr>
      <vt:lpstr>Arial</vt:lpstr>
      <vt:lpstr>Century Gothic</vt:lpstr>
      <vt:lpstr>Symbol</vt:lpstr>
      <vt:lpstr>Times</vt:lpstr>
      <vt:lpstr>Wingdings</vt:lpstr>
      <vt:lpstr>Blank Presentation</vt:lpstr>
      <vt:lpstr>2_Blank Presentation</vt:lpstr>
      <vt:lpstr>7_Blank Presentation</vt:lpstr>
      <vt:lpstr>1_Blank Presentation</vt:lpstr>
      <vt:lpstr>NSTX Upgrade</vt:lpstr>
      <vt:lpstr>PowerPoint Presentation</vt:lpstr>
      <vt:lpstr>PowerPoint Presentation</vt:lpstr>
      <vt:lpstr>PowerPoint Presentation</vt:lpstr>
      <vt:lpstr>PowerPoint Presentation</vt:lpstr>
      <vt:lpstr>Experiment compares modulated fast-ion signals to “classical” TRANSP predictions</vt:lpstr>
      <vt:lpstr>Conditionally average signals &amp; predictions for FIDA &amp; neutral particle analyzer (NPA) signals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Passive signals are relatively large on NSTX-U</vt:lpstr>
      <vt:lpstr>Injected and Edge Neutrals Produce FIDA Signals</vt:lpstr>
      <vt:lpstr>PowerPoint Presentation</vt:lpstr>
      <vt:lpstr>PowerPoint Presentation</vt:lpstr>
    </vt:vector>
  </TitlesOfParts>
  <Company>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. .</dc:creator>
  <cp:lastModifiedBy>bill</cp:lastModifiedBy>
  <cp:revision>400</cp:revision>
  <cp:lastPrinted>2005-09-27T16:10:08Z</cp:lastPrinted>
  <dcterms:created xsi:type="dcterms:W3CDTF">2005-05-09T21:02:36Z</dcterms:created>
  <dcterms:modified xsi:type="dcterms:W3CDTF">2017-04-29T14:22:01Z</dcterms:modified>
</cp:coreProperties>
</file>