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3" r:id="rId5"/>
    <p:sldId id="265" r:id="rId6"/>
    <p:sldId id="259" r:id="rId7"/>
    <p:sldId id="260" r:id="rId8"/>
    <p:sldId id="264" r:id="rId9"/>
    <p:sldId id="274" r:id="rId10"/>
    <p:sldId id="277" r:id="rId11"/>
    <p:sldId id="271" r:id="rId12"/>
    <p:sldId id="275" r:id="rId13"/>
    <p:sldId id="276" r:id="rId14"/>
    <p:sldId id="266" r:id="rId15"/>
    <p:sldId id="267" r:id="rId16"/>
    <p:sldId id="278" r:id="rId17"/>
    <p:sldId id="258" r:id="rId18"/>
    <p:sldId id="279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>
        <p:scale>
          <a:sx n="100" d="100"/>
          <a:sy n="100" d="100"/>
        </p:scale>
        <p:origin x="-69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CFEPC\Home\K-O\mmaslov\Desktop\91232_k08_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CFEPC\Home\K-O\mmaslov\Desktop\91232_k08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6966697065755E-2"/>
          <c:y val="3.6196885080994834E-2"/>
          <c:w val="0.8944091980255261"/>
          <c:h val="0.778685225551255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VD_output!$E$1</c:f>
              <c:strCache>
                <c:ptCount val="1"/>
                <c:pt idx="0">
                  <c:v>V</c:v>
                </c:pt>
              </c:strCache>
            </c:strRef>
          </c:tx>
          <c:marker>
            <c:symbol val="none"/>
          </c:marker>
          <c:xVal>
            <c:numRef>
              <c:f>VD_output!$B$2:$B$51</c:f>
              <c:numCache>
                <c:formatCode>General</c:formatCode>
                <c:ptCount val="50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0.19</c:v>
                </c:pt>
                <c:pt idx="9">
                  <c:v>0.21</c:v>
                </c:pt>
                <c:pt idx="10">
                  <c:v>0.23</c:v>
                </c:pt>
                <c:pt idx="11">
                  <c:v>0.25</c:v>
                </c:pt>
                <c:pt idx="12">
                  <c:v>0.27</c:v>
                </c:pt>
                <c:pt idx="13">
                  <c:v>0.28999999999999998</c:v>
                </c:pt>
                <c:pt idx="14">
                  <c:v>0.31</c:v>
                </c:pt>
                <c:pt idx="15">
                  <c:v>0.33</c:v>
                </c:pt>
                <c:pt idx="16">
                  <c:v>0.35</c:v>
                </c:pt>
                <c:pt idx="17">
                  <c:v>0.37</c:v>
                </c:pt>
                <c:pt idx="18">
                  <c:v>0.39</c:v>
                </c:pt>
                <c:pt idx="19">
                  <c:v>0.41</c:v>
                </c:pt>
                <c:pt idx="20">
                  <c:v>0.43</c:v>
                </c:pt>
                <c:pt idx="21">
                  <c:v>0.45</c:v>
                </c:pt>
                <c:pt idx="22">
                  <c:v>0.47</c:v>
                </c:pt>
                <c:pt idx="23">
                  <c:v>0.49</c:v>
                </c:pt>
                <c:pt idx="24">
                  <c:v>0.51</c:v>
                </c:pt>
                <c:pt idx="25">
                  <c:v>0.53</c:v>
                </c:pt>
                <c:pt idx="26">
                  <c:v>0.55000000000000004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  <c:pt idx="32">
                  <c:v>0.66</c:v>
                </c:pt>
                <c:pt idx="33">
                  <c:v>0.68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0.81</c:v>
                </c:pt>
                <c:pt idx="42">
                  <c:v>0.83</c:v>
                </c:pt>
                <c:pt idx="43">
                  <c:v>0.85</c:v>
                </c:pt>
                <c:pt idx="44">
                  <c:v>0.86</c:v>
                </c:pt>
                <c:pt idx="45">
                  <c:v>0.88</c:v>
                </c:pt>
                <c:pt idx="46">
                  <c:v>0.89</c:v>
                </c:pt>
                <c:pt idx="47">
                  <c:v>0.9</c:v>
                </c:pt>
                <c:pt idx="48">
                  <c:v>0.92</c:v>
                </c:pt>
                <c:pt idx="49">
                  <c:v>0.93</c:v>
                </c:pt>
              </c:numCache>
            </c:numRef>
          </c:xVal>
          <c:yVal>
            <c:numRef>
              <c:f>VD_output!$E$2:$E$51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-2.25</c:v>
                </c:pt>
                <c:pt idx="6">
                  <c:v>-2.35</c:v>
                </c:pt>
                <c:pt idx="7">
                  <c:v>-2.4300000000000002</c:v>
                </c:pt>
                <c:pt idx="8">
                  <c:v>-2.5</c:v>
                </c:pt>
                <c:pt idx="9">
                  <c:v>-2.5499999999999998</c:v>
                </c:pt>
                <c:pt idx="10">
                  <c:v>-2.59</c:v>
                </c:pt>
                <c:pt idx="11">
                  <c:v>-2.63</c:v>
                </c:pt>
                <c:pt idx="12">
                  <c:v>-2.68</c:v>
                </c:pt>
                <c:pt idx="13">
                  <c:v>-2.72</c:v>
                </c:pt>
                <c:pt idx="14">
                  <c:v>-2.76</c:v>
                </c:pt>
                <c:pt idx="15">
                  <c:v>-2.81</c:v>
                </c:pt>
                <c:pt idx="16">
                  <c:v>-2.86</c:v>
                </c:pt>
                <c:pt idx="17">
                  <c:v>-2.92</c:v>
                </c:pt>
                <c:pt idx="18">
                  <c:v>-2.99</c:v>
                </c:pt>
                <c:pt idx="19">
                  <c:v>-3.06</c:v>
                </c:pt>
                <c:pt idx="20">
                  <c:v>-3.14</c:v>
                </c:pt>
                <c:pt idx="21">
                  <c:v>-3.24</c:v>
                </c:pt>
                <c:pt idx="22">
                  <c:v>-3.34</c:v>
                </c:pt>
                <c:pt idx="23">
                  <c:v>-3.45</c:v>
                </c:pt>
                <c:pt idx="24">
                  <c:v>-3.58</c:v>
                </c:pt>
                <c:pt idx="25">
                  <c:v>-3.72</c:v>
                </c:pt>
                <c:pt idx="26">
                  <c:v>-3.87</c:v>
                </c:pt>
                <c:pt idx="27">
                  <c:v>-4.04</c:v>
                </c:pt>
                <c:pt idx="28">
                  <c:v>-4.22</c:v>
                </c:pt>
                <c:pt idx="29">
                  <c:v>-4.42</c:v>
                </c:pt>
                <c:pt idx="30">
                  <c:v>-4.6399999999999997</c:v>
                </c:pt>
                <c:pt idx="31">
                  <c:v>-4.87</c:v>
                </c:pt>
                <c:pt idx="32">
                  <c:v>-5.12</c:v>
                </c:pt>
                <c:pt idx="33">
                  <c:v>-5.38</c:v>
                </c:pt>
                <c:pt idx="34">
                  <c:v>-5.65</c:v>
                </c:pt>
                <c:pt idx="35">
                  <c:v>-5.92</c:v>
                </c:pt>
                <c:pt idx="36">
                  <c:v>-6.2</c:v>
                </c:pt>
                <c:pt idx="37">
                  <c:v>-6.49</c:v>
                </c:pt>
                <c:pt idx="38">
                  <c:v>-6.77</c:v>
                </c:pt>
                <c:pt idx="39">
                  <c:v>-7.04</c:v>
                </c:pt>
                <c:pt idx="40">
                  <c:v>-7.29</c:v>
                </c:pt>
                <c:pt idx="41">
                  <c:v>-7.52</c:v>
                </c:pt>
                <c:pt idx="42">
                  <c:v>-7.72</c:v>
                </c:pt>
                <c:pt idx="43">
                  <c:v>-7.88</c:v>
                </c:pt>
                <c:pt idx="44">
                  <c:v>-7.98</c:v>
                </c:pt>
                <c:pt idx="45">
                  <c:v>-8</c:v>
                </c:pt>
                <c:pt idx="46">
                  <c:v>-7.84</c:v>
                </c:pt>
                <c:pt idx="47">
                  <c:v>-7.16</c:v>
                </c:pt>
                <c:pt idx="48">
                  <c:v>-4.72</c:v>
                </c:pt>
                <c:pt idx="49">
                  <c:v>5.63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VD_output!$F$1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xVal>
            <c:numRef>
              <c:f>VD_output!$B$2:$B$51</c:f>
              <c:numCache>
                <c:formatCode>General</c:formatCode>
                <c:ptCount val="50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0.19</c:v>
                </c:pt>
                <c:pt idx="9">
                  <c:v>0.21</c:v>
                </c:pt>
                <c:pt idx="10">
                  <c:v>0.23</c:v>
                </c:pt>
                <c:pt idx="11">
                  <c:v>0.25</c:v>
                </c:pt>
                <c:pt idx="12">
                  <c:v>0.27</c:v>
                </c:pt>
                <c:pt idx="13">
                  <c:v>0.28999999999999998</c:v>
                </c:pt>
                <c:pt idx="14">
                  <c:v>0.31</c:v>
                </c:pt>
                <c:pt idx="15">
                  <c:v>0.33</c:v>
                </c:pt>
                <c:pt idx="16">
                  <c:v>0.35</c:v>
                </c:pt>
                <c:pt idx="17">
                  <c:v>0.37</c:v>
                </c:pt>
                <c:pt idx="18">
                  <c:v>0.39</c:v>
                </c:pt>
                <c:pt idx="19">
                  <c:v>0.41</c:v>
                </c:pt>
                <c:pt idx="20">
                  <c:v>0.43</c:v>
                </c:pt>
                <c:pt idx="21">
                  <c:v>0.45</c:v>
                </c:pt>
                <c:pt idx="22">
                  <c:v>0.47</c:v>
                </c:pt>
                <c:pt idx="23">
                  <c:v>0.49</c:v>
                </c:pt>
                <c:pt idx="24">
                  <c:v>0.51</c:v>
                </c:pt>
                <c:pt idx="25">
                  <c:v>0.53</c:v>
                </c:pt>
                <c:pt idx="26">
                  <c:v>0.55000000000000004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  <c:pt idx="32">
                  <c:v>0.66</c:v>
                </c:pt>
                <c:pt idx="33">
                  <c:v>0.68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0.81</c:v>
                </c:pt>
                <c:pt idx="42">
                  <c:v>0.83</c:v>
                </c:pt>
                <c:pt idx="43">
                  <c:v>0.85</c:v>
                </c:pt>
                <c:pt idx="44">
                  <c:v>0.86</c:v>
                </c:pt>
                <c:pt idx="45">
                  <c:v>0.88</c:v>
                </c:pt>
                <c:pt idx="46">
                  <c:v>0.89</c:v>
                </c:pt>
                <c:pt idx="47">
                  <c:v>0.9</c:v>
                </c:pt>
                <c:pt idx="48">
                  <c:v>0.92</c:v>
                </c:pt>
                <c:pt idx="49">
                  <c:v>0.93</c:v>
                </c:pt>
              </c:numCache>
            </c:numRef>
          </c:xVal>
          <c:yVal>
            <c:numRef>
              <c:f>VD_output!$F$2:$F$51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3.47</c:v>
                </c:pt>
                <c:pt idx="6">
                  <c:v>3.7</c:v>
                </c:pt>
                <c:pt idx="7">
                  <c:v>3.89</c:v>
                </c:pt>
                <c:pt idx="8">
                  <c:v>4.0599999999999996</c:v>
                </c:pt>
                <c:pt idx="9">
                  <c:v>4.2</c:v>
                </c:pt>
                <c:pt idx="10">
                  <c:v>4.32</c:v>
                </c:pt>
                <c:pt idx="11">
                  <c:v>4.43</c:v>
                </c:pt>
                <c:pt idx="12">
                  <c:v>4.54</c:v>
                </c:pt>
                <c:pt idx="13">
                  <c:v>4.63</c:v>
                </c:pt>
                <c:pt idx="14">
                  <c:v>4.72</c:v>
                </c:pt>
                <c:pt idx="15">
                  <c:v>4.8</c:v>
                </c:pt>
                <c:pt idx="16">
                  <c:v>4.88</c:v>
                </c:pt>
                <c:pt idx="17">
                  <c:v>4.96</c:v>
                </c:pt>
                <c:pt idx="18">
                  <c:v>5.05</c:v>
                </c:pt>
                <c:pt idx="19">
                  <c:v>5.13</c:v>
                </c:pt>
                <c:pt idx="20">
                  <c:v>5.21</c:v>
                </c:pt>
                <c:pt idx="21">
                  <c:v>5.3</c:v>
                </c:pt>
                <c:pt idx="22">
                  <c:v>5.39</c:v>
                </c:pt>
                <c:pt idx="23">
                  <c:v>5.49</c:v>
                </c:pt>
                <c:pt idx="24">
                  <c:v>5.59</c:v>
                </c:pt>
                <c:pt idx="25">
                  <c:v>5.69</c:v>
                </c:pt>
                <c:pt idx="26">
                  <c:v>5.8</c:v>
                </c:pt>
                <c:pt idx="27">
                  <c:v>5.91</c:v>
                </c:pt>
                <c:pt idx="28">
                  <c:v>6.03</c:v>
                </c:pt>
                <c:pt idx="29">
                  <c:v>6.15</c:v>
                </c:pt>
                <c:pt idx="30">
                  <c:v>6.27</c:v>
                </c:pt>
                <c:pt idx="31">
                  <c:v>6.4</c:v>
                </c:pt>
                <c:pt idx="32">
                  <c:v>6.52</c:v>
                </c:pt>
                <c:pt idx="33">
                  <c:v>6.65</c:v>
                </c:pt>
                <c:pt idx="34">
                  <c:v>6.76</c:v>
                </c:pt>
                <c:pt idx="35">
                  <c:v>6.86</c:v>
                </c:pt>
                <c:pt idx="36">
                  <c:v>6.94</c:v>
                </c:pt>
                <c:pt idx="37">
                  <c:v>7.01</c:v>
                </c:pt>
                <c:pt idx="38">
                  <c:v>7.07</c:v>
                </c:pt>
                <c:pt idx="39">
                  <c:v>7.09</c:v>
                </c:pt>
                <c:pt idx="40">
                  <c:v>7.07</c:v>
                </c:pt>
                <c:pt idx="41">
                  <c:v>7.03</c:v>
                </c:pt>
                <c:pt idx="42">
                  <c:v>6.94</c:v>
                </c:pt>
                <c:pt idx="43">
                  <c:v>6.81</c:v>
                </c:pt>
                <c:pt idx="44">
                  <c:v>6.63</c:v>
                </c:pt>
                <c:pt idx="45">
                  <c:v>6.37</c:v>
                </c:pt>
                <c:pt idx="46">
                  <c:v>6</c:v>
                </c:pt>
                <c:pt idx="47">
                  <c:v>5.31</c:v>
                </c:pt>
                <c:pt idx="48">
                  <c:v>3.73</c:v>
                </c:pt>
                <c:pt idx="49">
                  <c:v>-0.93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VD_output!$G$1</c:f>
              <c:strCache>
                <c:ptCount val="1"/>
                <c:pt idx="0">
                  <c:v>CHIEF</c:v>
                </c:pt>
              </c:strCache>
            </c:strRef>
          </c:tx>
          <c:marker>
            <c:symbol val="none"/>
          </c:marker>
          <c:xVal>
            <c:numRef>
              <c:f>VD_output!$B$2:$B$51</c:f>
              <c:numCache>
                <c:formatCode>General</c:formatCode>
                <c:ptCount val="50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0.19</c:v>
                </c:pt>
                <c:pt idx="9">
                  <c:v>0.21</c:v>
                </c:pt>
                <c:pt idx="10">
                  <c:v>0.23</c:v>
                </c:pt>
                <c:pt idx="11">
                  <c:v>0.25</c:v>
                </c:pt>
                <c:pt idx="12">
                  <c:v>0.27</c:v>
                </c:pt>
                <c:pt idx="13">
                  <c:v>0.28999999999999998</c:v>
                </c:pt>
                <c:pt idx="14">
                  <c:v>0.31</c:v>
                </c:pt>
                <c:pt idx="15">
                  <c:v>0.33</c:v>
                </c:pt>
                <c:pt idx="16">
                  <c:v>0.35</c:v>
                </c:pt>
                <c:pt idx="17">
                  <c:v>0.37</c:v>
                </c:pt>
                <c:pt idx="18">
                  <c:v>0.39</c:v>
                </c:pt>
                <c:pt idx="19">
                  <c:v>0.41</c:v>
                </c:pt>
                <c:pt idx="20">
                  <c:v>0.43</c:v>
                </c:pt>
                <c:pt idx="21">
                  <c:v>0.45</c:v>
                </c:pt>
                <c:pt idx="22">
                  <c:v>0.47</c:v>
                </c:pt>
                <c:pt idx="23">
                  <c:v>0.49</c:v>
                </c:pt>
                <c:pt idx="24">
                  <c:v>0.51</c:v>
                </c:pt>
                <c:pt idx="25">
                  <c:v>0.53</c:v>
                </c:pt>
                <c:pt idx="26">
                  <c:v>0.55000000000000004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  <c:pt idx="32">
                  <c:v>0.66</c:v>
                </c:pt>
                <c:pt idx="33">
                  <c:v>0.68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0.81</c:v>
                </c:pt>
                <c:pt idx="42">
                  <c:v>0.83</c:v>
                </c:pt>
                <c:pt idx="43">
                  <c:v>0.85</c:v>
                </c:pt>
                <c:pt idx="44">
                  <c:v>0.86</c:v>
                </c:pt>
                <c:pt idx="45">
                  <c:v>0.88</c:v>
                </c:pt>
                <c:pt idx="46">
                  <c:v>0.89</c:v>
                </c:pt>
                <c:pt idx="47">
                  <c:v>0.9</c:v>
                </c:pt>
                <c:pt idx="48">
                  <c:v>0.92</c:v>
                </c:pt>
                <c:pt idx="49">
                  <c:v>0.93</c:v>
                </c:pt>
              </c:numCache>
            </c:numRef>
          </c:xVal>
          <c:yVal>
            <c:numRef>
              <c:f>VD_output!$G$2:$G$51</c:f>
              <c:numCache>
                <c:formatCode>General</c:formatCode>
                <c:ptCount val="50"/>
                <c:pt idx="0">
                  <c:v>0.85</c:v>
                </c:pt>
                <c:pt idx="1">
                  <c:v>1.27</c:v>
                </c:pt>
                <c:pt idx="2">
                  <c:v>1.52</c:v>
                </c:pt>
                <c:pt idx="3">
                  <c:v>1.67</c:v>
                </c:pt>
                <c:pt idx="4">
                  <c:v>1.75</c:v>
                </c:pt>
                <c:pt idx="5">
                  <c:v>1.58</c:v>
                </c:pt>
                <c:pt idx="6">
                  <c:v>1.37</c:v>
                </c:pt>
                <c:pt idx="7">
                  <c:v>1.26</c:v>
                </c:pt>
                <c:pt idx="8">
                  <c:v>1.19</c:v>
                </c:pt>
                <c:pt idx="9">
                  <c:v>1.1499999999999999</c:v>
                </c:pt>
                <c:pt idx="10">
                  <c:v>1.1200000000000001</c:v>
                </c:pt>
                <c:pt idx="11">
                  <c:v>1.1000000000000001</c:v>
                </c:pt>
                <c:pt idx="12">
                  <c:v>1.0900000000000001</c:v>
                </c:pt>
                <c:pt idx="13">
                  <c:v>1.0900000000000001</c:v>
                </c:pt>
                <c:pt idx="14">
                  <c:v>1.08</c:v>
                </c:pt>
                <c:pt idx="15">
                  <c:v>1.1100000000000001</c:v>
                </c:pt>
                <c:pt idx="16">
                  <c:v>1.18</c:v>
                </c:pt>
                <c:pt idx="17">
                  <c:v>1.25</c:v>
                </c:pt>
                <c:pt idx="18">
                  <c:v>1.32</c:v>
                </c:pt>
                <c:pt idx="19">
                  <c:v>1.39</c:v>
                </c:pt>
                <c:pt idx="20">
                  <c:v>1.47</c:v>
                </c:pt>
                <c:pt idx="21">
                  <c:v>1.54</c:v>
                </c:pt>
                <c:pt idx="22">
                  <c:v>1.61</c:v>
                </c:pt>
                <c:pt idx="23">
                  <c:v>1.68</c:v>
                </c:pt>
                <c:pt idx="24">
                  <c:v>1.75</c:v>
                </c:pt>
                <c:pt idx="25">
                  <c:v>1.83</c:v>
                </c:pt>
                <c:pt idx="26">
                  <c:v>1.91</c:v>
                </c:pt>
                <c:pt idx="27">
                  <c:v>1.99</c:v>
                </c:pt>
                <c:pt idx="28">
                  <c:v>2.0699999999999998</c:v>
                </c:pt>
                <c:pt idx="29">
                  <c:v>2.16</c:v>
                </c:pt>
                <c:pt idx="30">
                  <c:v>2.2599999999999998</c:v>
                </c:pt>
                <c:pt idx="31">
                  <c:v>2.35</c:v>
                </c:pt>
                <c:pt idx="32">
                  <c:v>2.46</c:v>
                </c:pt>
                <c:pt idx="33">
                  <c:v>2.56</c:v>
                </c:pt>
                <c:pt idx="34">
                  <c:v>2.67</c:v>
                </c:pt>
                <c:pt idx="35">
                  <c:v>2.79</c:v>
                </c:pt>
                <c:pt idx="36">
                  <c:v>2.71</c:v>
                </c:pt>
                <c:pt idx="37">
                  <c:v>2.58</c:v>
                </c:pt>
                <c:pt idx="38">
                  <c:v>2.71</c:v>
                </c:pt>
                <c:pt idx="39">
                  <c:v>2.83</c:v>
                </c:pt>
                <c:pt idx="40">
                  <c:v>2.95</c:v>
                </c:pt>
                <c:pt idx="41">
                  <c:v>3.1</c:v>
                </c:pt>
                <c:pt idx="42">
                  <c:v>3.12</c:v>
                </c:pt>
                <c:pt idx="43">
                  <c:v>3.17</c:v>
                </c:pt>
                <c:pt idx="44">
                  <c:v>3.33</c:v>
                </c:pt>
                <c:pt idx="45">
                  <c:v>4.08</c:v>
                </c:pt>
                <c:pt idx="46">
                  <c:v>5.78</c:v>
                </c:pt>
                <c:pt idx="47">
                  <c:v>9.5399999999999991</c:v>
                </c:pt>
                <c:pt idx="48">
                  <c:v>8.7799999999999994</c:v>
                </c:pt>
                <c:pt idx="49">
                  <c:v>1.31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512832"/>
        <c:axId val="201519104"/>
      </c:scatterChart>
      <c:valAx>
        <c:axId val="20151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GB" sz="1600" baseline="0"/>
                  <a:t>rmin, m</a:t>
                </a:r>
              </a:p>
            </c:rich>
          </c:tx>
          <c:layout>
            <c:manualLayout>
              <c:xMode val="edge"/>
              <c:yMode val="edge"/>
              <c:x val="0.44914595507510496"/>
              <c:y val="0.9132745961820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01519104"/>
        <c:crossesAt val="-8"/>
        <c:crossBetween val="midCat"/>
      </c:valAx>
      <c:valAx>
        <c:axId val="201519104"/>
        <c:scaling>
          <c:orientation val="minMax"/>
          <c:max val="10"/>
          <c:min val="-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01512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H &amp; D stacked </a:t>
            </a:r>
            <a:r>
              <a:rPr lang="en-GB" dirty="0"/>
              <a:t>profiles from TRANSP</a:t>
            </a:r>
          </a:p>
        </c:rich>
      </c:tx>
      <c:layout>
        <c:manualLayout>
          <c:xMode val="edge"/>
          <c:yMode val="edge"/>
          <c:x val="0.25674873924651437"/>
          <c:y val="4.14830875251537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977421488046899"/>
          <c:y val="4.1921913846996048E-2"/>
          <c:w val="0.78652641199802609"/>
          <c:h val="0.804007393006425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VD_output!$D$1</c:f>
              <c:strCache>
                <c:ptCount val="1"/>
                <c:pt idx="0">
                  <c:v>NH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VD_output!$B$2:$B$51</c:f>
              <c:numCache>
                <c:formatCode>General</c:formatCode>
                <c:ptCount val="50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0.19</c:v>
                </c:pt>
                <c:pt idx="9">
                  <c:v>0.21</c:v>
                </c:pt>
                <c:pt idx="10">
                  <c:v>0.23</c:v>
                </c:pt>
                <c:pt idx="11">
                  <c:v>0.25</c:v>
                </c:pt>
                <c:pt idx="12">
                  <c:v>0.27</c:v>
                </c:pt>
                <c:pt idx="13">
                  <c:v>0.28999999999999998</c:v>
                </c:pt>
                <c:pt idx="14">
                  <c:v>0.31</c:v>
                </c:pt>
                <c:pt idx="15">
                  <c:v>0.33</c:v>
                </c:pt>
                <c:pt idx="16">
                  <c:v>0.35</c:v>
                </c:pt>
                <c:pt idx="17">
                  <c:v>0.37</c:v>
                </c:pt>
                <c:pt idx="18">
                  <c:v>0.39</c:v>
                </c:pt>
                <c:pt idx="19">
                  <c:v>0.41</c:v>
                </c:pt>
                <c:pt idx="20">
                  <c:v>0.43</c:v>
                </c:pt>
                <c:pt idx="21">
                  <c:v>0.45</c:v>
                </c:pt>
                <c:pt idx="22">
                  <c:v>0.47</c:v>
                </c:pt>
                <c:pt idx="23">
                  <c:v>0.49</c:v>
                </c:pt>
                <c:pt idx="24">
                  <c:v>0.51</c:v>
                </c:pt>
                <c:pt idx="25">
                  <c:v>0.53</c:v>
                </c:pt>
                <c:pt idx="26">
                  <c:v>0.55000000000000004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  <c:pt idx="32">
                  <c:v>0.66</c:v>
                </c:pt>
                <c:pt idx="33">
                  <c:v>0.68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0.81</c:v>
                </c:pt>
                <c:pt idx="42">
                  <c:v>0.83</c:v>
                </c:pt>
                <c:pt idx="43">
                  <c:v>0.85</c:v>
                </c:pt>
                <c:pt idx="44">
                  <c:v>0.86</c:v>
                </c:pt>
                <c:pt idx="45">
                  <c:v>0.88</c:v>
                </c:pt>
                <c:pt idx="46">
                  <c:v>0.89</c:v>
                </c:pt>
                <c:pt idx="47">
                  <c:v>0.9</c:v>
                </c:pt>
                <c:pt idx="48">
                  <c:v>0.92</c:v>
                </c:pt>
                <c:pt idx="49">
                  <c:v>0.93</c:v>
                </c:pt>
              </c:numCache>
            </c:numRef>
          </c:xVal>
          <c:yVal>
            <c:numRef>
              <c:f>VD_output!$D$2:$D$51</c:f>
              <c:numCache>
                <c:formatCode>0.00E+00</c:formatCode>
                <c:ptCount val="50"/>
                <c:pt idx="0">
                  <c:v>2.98E+19</c:v>
                </c:pt>
                <c:pt idx="1">
                  <c:v>2.94E+19</c:v>
                </c:pt>
                <c:pt idx="2">
                  <c:v>2.9E+19</c:v>
                </c:pt>
                <c:pt idx="3">
                  <c:v>2.86E+19</c:v>
                </c:pt>
                <c:pt idx="4">
                  <c:v>2.82E+19</c:v>
                </c:pt>
                <c:pt idx="5">
                  <c:v>2.78E+19</c:v>
                </c:pt>
                <c:pt idx="6">
                  <c:v>2.75E+19</c:v>
                </c:pt>
                <c:pt idx="7">
                  <c:v>2.71E+19</c:v>
                </c:pt>
                <c:pt idx="8">
                  <c:v>2.68E+19</c:v>
                </c:pt>
                <c:pt idx="9">
                  <c:v>2.65E+19</c:v>
                </c:pt>
                <c:pt idx="10">
                  <c:v>2.61E+19</c:v>
                </c:pt>
                <c:pt idx="11">
                  <c:v>2.58E+19</c:v>
                </c:pt>
                <c:pt idx="12">
                  <c:v>2.55E+19</c:v>
                </c:pt>
                <c:pt idx="13">
                  <c:v>2.52E+19</c:v>
                </c:pt>
                <c:pt idx="14">
                  <c:v>2.49E+19</c:v>
                </c:pt>
                <c:pt idx="15">
                  <c:v>2.46E+19</c:v>
                </c:pt>
                <c:pt idx="16">
                  <c:v>2.43E+19</c:v>
                </c:pt>
                <c:pt idx="17">
                  <c:v>2.41E+19</c:v>
                </c:pt>
                <c:pt idx="18">
                  <c:v>2.38E+19</c:v>
                </c:pt>
                <c:pt idx="19">
                  <c:v>2.35E+19</c:v>
                </c:pt>
                <c:pt idx="20">
                  <c:v>2.32E+19</c:v>
                </c:pt>
                <c:pt idx="21">
                  <c:v>2.29E+19</c:v>
                </c:pt>
                <c:pt idx="22">
                  <c:v>2.27E+19</c:v>
                </c:pt>
                <c:pt idx="23">
                  <c:v>2.24E+19</c:v>
                </c:pt>
                <c:pt idx="24">
                  <c:v>2.21E+19</c:v>
                </c:pt>
                <c:pt idx="25">
                  <c:v>2.18E+19</c:v>
                </c:pt>
                <c:pt idx="26">
                  <c:v>2.15E+19</c:v>
                </c:pt>
                <c:pt idx="27">
                  <c:v>2.13E+19</c:v>
                </c:pt>
                <c:pt idx="28">
                  <c:v>2.1E+19</c:v>
                </c:pt>
                <c:pt idx="29">
                  <c:v>2.07E+19</c:v>
                </c:pt>
                <c:pt idx="30">
                  <c:v>2.04E+19</c:v>
                </c:pt>
                <c:pt idx="31">
                  <c:v>2.01E+19</c:v>
                </c:pt>
                <c:pt idx="32">
                  <c:v>1.98E+19</c:v>
                </c:pt>
                <c:pt idx="33">
                  <c:v>1.95E+19</c:v>
                </c:pt>
                <c:pt idx="34">
                  <c:v>1.92E+19</c:v>
                </c:pt>
                <c:pt idx="35">
                  <c:v>1.89E+19</c:v>
                </c:pt>
                <c:pt idx="36">
                  <c:v>1.86E+19</c:v>
                </c:pt>
                <c:pt idx="37">
                  <c:v>1.83E+19</c:v>
                </c:pt>
                <c:pt idx="38">
                  <c:v>1.8E+19</c:v>
                </c:pt>
                <c:pt idx="39">
                  <c:v>1.77E+19</c:v>
                </c:pt>
                <c:pt idx="40">
                  <c:v>1.73E+19</c:v>
                </c:pt>
                <c:pt idx="41">
                  <c:v>1.7E+19</c:v>
                </c:pt>
                <c:pt idx="42">
                  <c:v>1.67E+19</c:v>
                </c:pt>
                <c:pt idx="43">
                  <c:v>1.64E+19</c:v>
                </c:pt>
                <c:pt idx="44">
                  <c:v>1.61E+19</c:v>
                </c:pt>
                <c:pt idx="45">
                  <c:v>1.57E+19</c:v>
                </c:pt>
                <c:pt idx="46">
                  <c:v>1.54E+19</c:v>
                </c:pt>
                <c:pt idx="47">
                  <c:v>1.51E+19</c:v>
                </c:pt>
                <c:pt idx="48">
                  <c:v>1.48E+19</c:v>
                </c:pt>
                <c:pt idx="49">
                  <c:v>1.44E+19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VD_output!$J$1</c:f>
              <c:strCache>
                <c:ptCount val="1"/>
                <c:pt idx="0">
                  <c:v>ND+NH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VD_output!$B$2:$B$51</c:f>
              <c:numCache>
                <c:formatCode>General</c:formatCode>
                <c:ptCount val="50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0.19</c:v>
                </c:pt>
                <c:pt idx="9">
                  <c:v>0.21</c:v>
                </c:pt>
                <c:pt idx="10">
                  <c:v>0.23</c:v>
                </c:pt>
                <c:pt idx="11">
                  <c:v>0.25</c:v>
                </c:pt>
                <c:pt idx="12">
                  <c:v>0.27</c:v>
                </c:pt>
                <c:pt idx="13">
                  <c:v>0.28999999999999998</c:v>
                </c:pt>
                <c:pt idx="14">
                  <c:v>0.31</c:v>
                </c:pt>
                <c:pt idx="15">
                  <c:v>0.33</c:v>
                </c:pt>
                <c:pt idx="16">
                  <c:v>0.35</c:v>
                </c:pt>
                <c:pt idx="17">
                  <c:v>0.37</c:v>
                </c:pt>
                <c:pt idx="18">
                  <c:v>0.39</c:v>
                </c:pt>
                <c:pt idx="19">
                  <c:v>0.41</c:v>
                </c:pt>
                <c:pt idx="20">
                  <c:v>0.43</c:v>
                </c:pt>
                <c:pt idx="21">
                  <c:v>0.45</c:v>
                </c:pt>
                <c:pt idx="22">
                  <c:v>0.47</c:v>
                </c:pt>
                <c:pt idx="23">
                  <c:v>0.49</c:v>
                </c:pt>
                <c:pt idx="24">
                  <c:v>0.51</c:v>
                </c:pt>
                <c:pt idx="25">
                  <c:v>0.53</c:v>
                </c:pt>
                <c:pt idx="26">
                  <c:v>0.55000000000000004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  <c:pt idx="32">
                  <c:v>0.66</c:v>
                </c:pt>
                <c:pt idx="33">
                  <c:v>0.68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0.81</c:v>
                </c:pt>
                <c:pt idx="42">
                  <c:v>0.83</c:v>
                </c:pt>
                <c:pt idx="43">
                  <c:v>0.85</c:v>
                </c:pt>
                <c:pt idx="44">
                  <c:v>0.86</c:v>
                </c:pt>
                <c:pt idx="45">
                  <c:v>0.88</c:v>
                </c:pt>
                <c:pt idx="46">
                  <c:v>0.89</c:v>
                </c:pt>
                <c:pt idx="47">
                  <c:v>0.9</c:v>
                </c:pt>
                <c:pt idx="48">
                  <c:v>0.92</c:v>
                </c:pt>
                <c:pt idx="49">
                  <c:v>0.93</c:v>
                </c:pt>
              </c:numCache>
            </c:numRef>
          </c:xVal>
          <c:yVal>
            <c:numRef>
              <c:f>VD_output!$J$2:$J$51</c:f>
              <c:numCache>
                <c:formatCode>0.00E+00</c:formatCode>
                <c:ptCount val="50"/>
                <c:pt idx="0">
                  <c:v>3.636E+19</c:v>
                </c:pt>
                <c:pt idx="1">
                  <c:v>3.585E+19</c:v>
                </c:pt>
                <c:pt idx="2">
                  <c:v>3.535E+19</c:v>
                </c:pt>
                <c:pt idx="3">
                  <c:v>3.485E+19</c:v>
                </c:pt>
                <c:pt idx="4">
                  <c:v>3.434E+19</c:v>
                </c:pt>
                <c:pt idx="5">
                  <c:v>3.384E+19</c:v>
                </c:pt>
                <c:pt idx="6">
                  <c:v>3.345E+19</c:v>
                </c:pt>
                <c:pt idx="7">
                  <c:v>3.295E+19</c:v>
                </c:pt>
                <c:pt idx="8">
                  <c:v>3.256E+19</c:v>
                </c:pt>
                <c:pt idx="9">
                  <c:v>3.216E+19</c:v>
                </c:pt>
                <c:pt idx="10">
                  <c:v>3.167E+19</c:v>
                </c:pt>
                <c:pt idx="11">
                  <c:v>3.128E+19</c:v>
                </c:pt>
                <c:pt idx="12">
                  <c:v>3.089E+19</c:v>
                </c:pt>
                <c:pt idx="13">
                  <c:v>3.05E+19</c:v>
                </c:pt>
                <c:pt idx="14">
                  <c:v>3.011E+19</c:v>
                </c:pt>
                <c:pt idx="15">
                  <c:v>2.973E+19</c:v>
                </c:pt>
                <c:pt idx="16">
                  <c:v>2.934E+19</c:v>
                </c:pt>
                <c:pt idx="17">
                  <c:v>2.906E+19</c:v>
                </c:pt>
                <c:pt idx="18">
                  <c:v>2.867E+19</c:v>
                </c:pt>
                <c:pt idx="19">
                  <c:v>2.829E+19</c:v>
                </c:pt>
                <c:pt idx="20">
                  <c:v>2.791E+19</c:v>
                </c:pt>
                <c:pt idx="21">
                  <c:v>2.753E+19</c:v>
                </c:pt>
                <c:pt idx="22">
                  <c:v>2.725E+19</c:v>
                </c:pt>
                <c:pt idx="23">
                  <c:v>2.687E+19</c:v>
                </c:pt>
                <c:pt idx="24">
                  <c:v>2.649E+19</c:v>
                </c:pt>
                <c:pt idx="25">
                  <c:v>2.611E+19</c:v>
                </c:pt>
                <c:pt idx="26">
                  <c:v>2.573E+19</c:v>
                </c:pt>
                <c:pt idx="27">
                  <c:v>2.545E+19</c:v>
                </c:pt>
                <c:pt idx="28">
                  <c:v>2.507E+19</c:v>
                </c:pt>
                <c:pt idx="29">
                  <c:v>2.47E+19</c:v>
                </c:pt>
                <c:pt idx="30">
                  <c:v>2.432E+19</c:v>
                </c:pt>
                <c:pt idx="31">
                  <c:v>2.395E+19</c:v>
                </c:pt>
                <c:pt idx="32">
                  <c:v>2.357E+19</c:v>
                </c:pt>
                <c:pt idx="33">
                  <c:v>2.319E+19</c:v>
                </c:pt>
                <c:pt idx="34">
                  <c:v>2.282E+19</c:v>
                </c:pt>
                <c:pt idx="35">
                  <c:v>2.245E+19</c:v>
                </c:pt>
                <c:pt idx="36">
                  <c:v>2.207E+19</c:v>
                </c:pt>
                <c:pt idx="37">
                  <c:v>2.17E+19</c:v>
                </c:pt>
                <c:pt idx="38">
                  <c:v>2.132E+19</c:v>
                </c:pt>
                <c:pt idx="39">
                  <c:v>2.095E+19</c:v>
                </c:pt>
                <c:pt idx="40">
                  <c:v>2.048E+19</c:v>
                </c:pt>
                <c:pt idx="41">
                  <c:v>2.011E+19</c:v>
                </c:pt>
                <c:pt idx="42">
                  <c:v>1.973E+19</c:v>
                </c:pt>
                <c:pt idx="43">
                  <c:v>1.936E+19</c:v>
                </c:pt>
                <c:pt idx="44">
                  <c:v>1.899E+19</c:v>
                </c:pt>
                <c:pt idx="45">
                  <c:v>1.852E+19</c:v>
                </c:pt>
                <c:pt idx="46">
                  <c:v>1.815E+19</c:v>
                </c:pt>
                <c:pt idx="47">
                  <c:v>1.778E+19</c:v>
                </c:pt>
                <c:pt idx="48">
                  <c:v>1.741E+19</c:v>
                </c:pt>
                <c:pt idx="49">
                  <c:v>1.694E+19</c:v>
                </c:pt>
              </c:numCache>
            </c:numRef>
          </c:yVal>
          <c:smooth val="1"/>
        </c:ser>
        <c:ser>
          <c:idx val="2"/>
          <c:order val="2"/>
          <c:tx>
            <c:v>edge</c:v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VD_output!$L$2:$L$3</c:f>
              <c:numCache>
                <c:formatCode>General</c:formatCode>
                <c:ptCount val="2"/>
                <c:pt idx="0">
                  <c:v>0.93</c:v>
                </c:pt>
                <c:pt idx="1">
                  <c:v>0.93</c:v>
                </c:pt>
              </c:numCache>
            </c:numRef>
          </c:xVal>
          <c:yVal>
            <c:numRef>
              <c:f>VD_output!$M$2:$M$3</c:f>
              <c:numCache>
                <c:formatCode>General</c:formatCode>
                <c:ptCount val="2"/>
                <c:pt idx="0" formatCode="0.00E+00">
                  <c:v>1.694E+19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548544"/>
        <c:axId val="201550464"/>
      </c:scatterChart>
      <c:valAx>
        <c:axId val="20154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rmin, m</a:t>
                </a:r>
              </a:p>
            </c:rich>
          </c:tx>
          <c:layout>
            <c:manualLayout>
              <c:xMode val="edge"/>
              <c:yMode val="edge"/>
              <c:x val="0.45545560434364107"/>
              <c:y val="0.90636051913881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01550464"/>
        <c:crosses val="autoZero"/>
        <c:crossBetween val="midCat"/>
      </c:valAx>
      <c:valAx>
        <c:axId val="20155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density, m</a:t>
                </a:r>
                <a:r>
                  <a:rPr lang="en-GB" sz="1600" baseline="30000"/>
                  <a:t>-3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01548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03/05/2017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78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1957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8" y="5589240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5"/>
            <a:ext cx="1656184" cy="6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M.Fitzgerald</a:t>
            </a:r>
            <a:r>
              <a:rPr lang="en-GB" dirty="0" smtClean="0"/>
              <a:t>| TUG 2017| PPPL| Thursday May 4</a:t>
            </a:r>
            <a:r>
              <a:rPr lang="en-GB" baseline="30000" dirty="0" smtClean="0"/>
              <a:t>th</a:t>
            </a:r>
            <a:r>
              <a:rPr lang="en-GB" dirty="0" smtClean="0"/>
              <a:t> 2017|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pic>
        <p:nvPicPr>
          <p:cNvPr id="11" name="Picture 10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TRANSP use and needs for JET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M. Fitzgerald on behalf of JET TRANSP users. </a:t>
            </a:r>
            <a:r>
              <a:rPr lang="en-US" dirty="0"/>
              <a:t> </a:t>
            </a:r>
            <a:r>
              <a:rPr lang="en-US" dirty="0" smtClean="0"/>
              <a:t>See slides for names of some contributors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Metallic impurities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37"/>
            <a:ext cx="9144000" cy="5026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124744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MEASURED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34076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NBI+ICRH+KICK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556792"/>
            <a:ext cx="226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ONLY METALLIC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64126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BEAM ONLY Be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9380" y="4077072"/>
            <a:ext cx="439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Need: Details of impurity radiation model in</a:t>
            </a:r>
          </a:p>
          <a:p>
            <a:r>
              <a:rPr lang="en-US" b="1" dirty="0" smtClean="0"/>
              <a:t>TRANSP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12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TORIC and the kick operator</a:t>
            </a:r>
            <a:endParaRPr lang="en-GB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012160" y="4162041"/>
            <a:ext cx="313184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1100" dirty="0" err="1">
                <a:latin typeface="Arial" charset="0"/>
              </a:rPr>
              <a:t>Jetto</a:t>
            </a:r>
            <a:r>
              <a:rPr lang="en-GB" altLang="en-US" sz="1100" dirty="0">
                <a:latin typeface="Arial" charset="0"/>
              </a:rPr>
              <a:t>-Pion, Pnb-exp~27MW, Prf-exp~5MW. (sn401)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1100" dirty="0">
                <a:latin typeface="Arial" charset="0"/>
              </a:rPr>
              <a:t>Transp, Pnb-exp~27MW, Prf-exp.~5MW (C37 ),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latin typeface="Arial" charset="0"/>
              </a:rPr>
              <a:t>3)  Transp, Pnb-exp~27MW, Prf~50kW, (C37 )  </a:t>
            </a:r>
          </a:p>
          <a:p>
            <a:pPr eaLnBrk="1" hangingPunct="1">
              <a:spcBef>
                <a:spcPct val="0"/>
              </a:spcBef>
              <a:buFontTx/>
              <a:buAutoNum type="arabicParenR" startAt="4"/>
            </a:pPr>
            <a:r>
              <a:rPr lang="en-GB" altLang="en-US" sz="1100" dirty="0" err="1">
                <a:latin typeface="Arial" charset="0"/>
              </a:rPr>
              <a:t>Jetto</a:t>
            </a:r>
            <a:r>
              <a:rPr lang="en-GB" altLang="en-US" sz="1100" dirty="0">
                <a:latin typeface="Arial" charset="0"/>
              </a:rPr>
              <a:t>-Pion, Pnb-exp~27MW, </a:t>
            </a:r>
            <a:r>
              <a:rPr lang="en-GB" altLang="en-US" sz="1100" dirty="0" err="1">
                <a:latin typeface="Arial" charset="0"/>
              </a:rPr>
              <a:t>Prf</a:t>
            </a:r>
            <a:r>
              <a:rPr lang="en-GB" altLang="en-US" sz="1100" dirty="0">
                <a:latin typeface="Arial" charset="0"/>
              </a:rPr>
              <a:t>-~50kW. (sn402)</a:t>
            </a:r>
          </a:p>
          <a:p>
            <a:pPr eaLnBrk="1" hangingPunct="1">
              <a:spcBef>
                <a:spcPct val="0"/>
              </a:spcBef>
              <a:buFontTx/>
              <a:buAutoNum type="arabicParenR" startAt="4"/>
            </a:pPr>
            <a:r>
              <a:rPr lang="en-GB" altLang="en-US" sz="1100" dirty="0" err="1">
                <a:latin typeface="Arial" charset="0"/>
              </a:rPr>
              <a:t>Jetto-Pecil</a:t>
            </a:r>
            <a:r>
              <a:rPr lang="en-GB" altLang="en-US" sz="1100" dirty="0">
                <a:latin typeface="Arial" charset="0"/>
              </a:rPr>
              <a:t>, Pnb-exp~27MW</a:t>
            </a:r>
          </a:p>
          <a:p>
            <a:pPr eaLnBrk="1" hangingPunct="1">
              <a:spcBef>
                <a:spcPct val="0"/>
              </a:spcBef>
              <a:buFontTx/>
              <a:buAutoNum type="arabicParenR" startAt="4"/>
            </a:pPr>
            <a:r>
              <a:rPr lang="en-GB" altLang="en-US" sz="1100" dirty="0">
                <a:latin typeface="Arial" charset="0"/>
              </a:rPr>
              <a:t>TIN/RNT –exp.</a:t>
            </a:r>
          </a:p>
          <a:p>
            <a:pPr eaLnBrk="1" hangingPunct="1">
              <a:spcBef>
                <a:spcPct val="0"/>
              </a:spcBef>
              <a:buFontTx/>
              <a:buAutoNum type="arabicParenR" startAt="4"/>
            </a:pPr>
            <a:r>
              <a:rPr lang="en-GB" altLang="en-US" sz="1100" dirty="0" err="1">
                <a:latin typeface="Arial" charset="0"/>
              </a:rPr>
              <a:t>Jetto</a:t>
            </a:r>
            <a:r>
              <a:rPr lang="en-GB" altLang="en-US" sz="1100" dirty="0">
                <a:latin typeface="Arial" charset="0"/>
              </a:rPr>
              <a:t>-Ascot Pnb-exp~27MW</a:t>
            </a:r>
          </a:p>
        </p:txBody>
      </p:sp>
      <p:pic>
        <p:nvPicPr>
          <p:cNvPr id="6" name="Picture 6" descr="92395_C36_C37_Jetto_sn399_401_402_405_Neu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2378"/>
            <a:ext cx="3395417" cy="28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4725145"/>
            <a:ext cx="6048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big short-coming in using TRANSP for DT extrapolations is the lack of experience/trust of TRANSP TORIC among experienced TRANSP users.</a:t>
            </a:r>
          </a:p>
          <a:p>
            <a:r>
              <a:rPr lang="en-GB" b="1" dirty="0" smtClean="0"/>
              <a:t>Need:</a:t>
            </a:r>
          </a:p>
          <a:p>
            <a:r>
              <a:rPr lang="en-GB" b="1" dirty="0" smtClean="0"/>
              <a:t>Clear established recipes on how to use TORIC at JET and benchmarking with ICRH codes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" y="1096120"/>
            <a:ext cx="5457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07504" y="2602762"/>
            <a:ext cx="2643026" cy="1978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72950" y="983359"/>
            <a:ext cx="1915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J. </a:t>
            </a:r>
            <a:r>
              <a:rPr lang="en-GB" sz="1400" dirty="0" smtClean="0"/>
              <a:t>Eriksson M. Fitzgerald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953156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Y. Baranov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9" y="3222613"/>
            <a:ext cx="13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Unphysical cut-off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0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 smtClean="0"/>
              <a:t>M.Fitzgerald</a:t>
            </a:r>
            <a:r>
              <a:rPr lang="en-GB" dirty="0" smtClean="0"/>
              <a:t>| TUG 2017| PPPL| Thursday May 4</a:t>
            </a:r>
            <a:r>
              <a:rPr lang="en-GB" baseline="30000" dirty="0" smtClean="0"/>
              <a:t>th</a:t>
            </a:r>
            <a:r>
              <a:rPr lang="en-GB" dirty="0" smtClean="0"/>
              <a:t> 2017|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Synthetic diagnostics for fast ions</a:t>
            </a:r>
            <a:endParaRPr lang="en-GB" b="1" dirty="0"/>
          </a:p>
        </p:txBody>
      </p:sp>
      <p:pic>
        <p:nvPicPr>
          <p:cNvPr id="5" name="Picture 5" descr="J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12" y="1052736"/>
            <a:ext cx="2324384" cy="28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1824" y="1340768"/>
            <a:ext cx="1602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99"/>
                </a:solidFill>
              </a:rPr>
              <a:t>Neutron &amp;</a:t>
            </a:r>
          </a:p>
          <a:p>
            <a:pPr algn="ctr"/>
            <a:r>
              <a:rPr lang="en-GB" sz="1600" dirty="0" smtClean="0">
                <a:solidFill>
                  <a:srgbClr val="000099"/>
                </a:solidFill>
              </a:rPr>
              <a:t>Gamma Cameras</a:t>
            </a:r>
            <a:endParaRPr lang="en-GB" sz="1600" dirty="0">
              <a:solidFill>
                <a:srgbClr val="000099"/>
              </a:solidFill>
            </a:endParaRPr>
          </a:p>
        </p:txBody>
      </p:sp>
      <p:pic>
        <p:nvPicPr>
          <p:cNvPr id="7" name="Picture 34" descr="TOFOR Lo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4" y="2981172"/>
            <a:ext cx="2448272" cy="33735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lap-fc-instal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" y="950846"/>
            <a:ext cx="3042815" cy="21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323" y="950846"/>
            <a:ext cx="198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Faraday Cups (KA2)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75656" y="1268760"/>
            <a:ext cx="544004" cy="777147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46782" y="2564904"/>
            <a:ext cx="26806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a-DK" altLang="en-US" sz="1400" dirty="0">
                <a:solidFill>
                  <a:schemeClr val="bg1"/>
                </a:solidFill>
                <a:latin typeface="+mn-lt"/>
              </a:rPr>
              <a:t>Darrow D. et al RSI </a:t>
            </a:r>
            <a:r>
              <a:rPr lang="da-DK" altLang="en-US" sz="1400" b="1" dirty="0">
                <a:solidFill>
                  <a:schemeClr val="bg1"/>
                </a:solidFill>
                <a:latin typeface="+mn-lt"/>
              </a:rPr>
              <a:t>75</a:t>
            </a:r>
            <a:r>
              <a:rPr lang="da-DK" altLang="en-US" sz="1400" dirty="0">
                <a:solidFill>
                  <a:schemeClr val="bg1"/>
                </a:solidFill>
                <a:latin typeface="+mn-lt"/>
              </a:rPr>
              <a:t> (2004) 3566</a:t>
            </a:r>
            <a:endParaRPr lang="en-GB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7" descr="lap-sp-invessel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09" y="950846"/>
            <a:ext cx="2959641" cy="219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7864" y="97143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FILD (KA3)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27984" y="1274236"/>
            <a:ext cx="936104" cy="49858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9872" y="2564904"/>
            <a:ext cx="2908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Darrow D. et al. </a:t>
            </a:r>
            <a:r>
              <a:rPr lang="en-US" sz="1400" dirty="0" smtClean="0">
                <a:solidFill>
                  <a:schemeClr val="bg1"/>
                </a:solidFill>
              </a:rPr>
              <a:t>RSI </a:t>
            </a:r>
            <a:r>
              <a:rPr lang="en-US" sz="1400" b="1" dirty="0" smtClean="0">
                <a:solidFill>
                  <a:schemeClr val="bg1"/>
                </a:solidFill>
              </a:rPr>
              <a:t>77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(2006) 10E701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140968"/>
            <a:ext cx="3412435" cy="13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37856" y="4584611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Neutron spectrometers (V &amp; 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Gamma spectrometers </a:t>
            </a:r>
            <a:r>
              <a:rPr lang="en-GB" sz="1400" dirty="0">
                <a:solidFill>
                  <a:srgbClr val="000099"/>
                </a:solidFill>
              </a:rPr>
              <a:t>(V </a:t>
            </a:r>
            <a:r>
              <a:rPr lang="en-GB" sz="1400" dirty="0" smtClean="0">
                <a:solidFill>
                  <a:srgbClr val="000099"/>
                </a:solidFill>
              </a:rPr>
              <a:t>&amp; 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Neutron camera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Gamma camera </a:t>
            </a:r>
            <a:r>
              <a:rPr lang="en-GB" sz="1400" dirty="0">
                <a:solidFill>
                  <a:srgbClr val="000099"/>
                </a:solidFill>
              </a:rPr>
              <a:t>(V </a:t>
            </a:r>
            <a:r>
              <a:rPr lang="en-GB" sz="1400" dirty="0" smtClean="0">
                <a:solidFill>
                  <a:srgbClr val="000099"/>
                </a:solidFill>
              </a:rPr>
              <a:t>&amp; 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NPAs  </a:t>
            </a:r>
            <a:r>
              <a:rPr lang="en-GB" sz="1400" dirty="0">
                <a:solidFill>
                  <a:srgbClr val="000099"/>
                </a:solidFill>
              </a:rPr>
              <a:t>(V </a:t>
            </a:r>
            <a:r>
              <a:rPr lang="en-GB" sz="1400" dirty="0" smtClean="0">
                <a:solidFill>
                  <a:srgbClr val="000099"/>
                </a:solidFill>
              </a:rPr>
              <a:t>&amp; H</a:t>
            </a:r>
            <a:r>
              <a:rPr lang="en-GB" sz="1400" dirty="0">
                <a:solidFill>
                  <a:srgbClr val="000099"/>
                </a:solidFill>
              </a:rPr>
              <a:t>)</a:t>
            </a:r>
            <a:endParaRPr lang="en-GB" sz="1400" dirty="0" smtClean="0">
              <a:solidFill>
                <a:srgbClr val="000099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Faraday Cups (5 poloidal &amp; 3 radial 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99"/>
                </a:solidFill>
              </a:rPr>
              <a:t>FILD (E &amp; </a:t>
            </a:r>
            <a:r>
              <a:rPr lang="el-GR" sz="1400" dirty="0" smtClean="0">
                <a:solidFill>
                  <a:srgbClr val="000099"/>
                </a:solidFill>
              </a:rPr>
              <a:t>θ</a:t>
            </a:r>
            <a:r>
              <a:rPr lang="en-GB" sz="1400" dirty="0" smtClean="0">
                <a:solidFill>
                  <a:srgbClr val="000099"/>
                </a:solidFill>
              </a:rPr>
              <a:t>)</a:t>
            </a:r>
            <a:endParaRPr lang="en-GB" sz="1400" dirty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798" y="3975259"/>
            <a:ext cx="117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Neutron </a:t>
            </a:r>
          </a:p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spectrometer</a:t>
            </a:r>
            <a:endParaRPr lang="en-GB" sz="1400" dirty="0">
              <a:solidFill>
                <a:srgbClr val="000099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50" y="3573016"/>
            <a:ext cx="2763758" cy="274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27312" y="5384829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Gammas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1244" y="5384830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Gammas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928864" y="66219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V. Kiptily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61864" y="6170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/>
            <a:r>
              <a:rPr lang="en-GB" sz="1200" b="1" dirty="0" smtClean="0"/>
              <a:t>NEED: Collimated </a:t>
            </a:r>
            <a:r>
              <a:rPr lang="en-GB" sz="1200" b="1" dirty="0"/>
              <a:t>neutron predictions are routinely used by a wide audience. Can we work together on other diagnostics?</a:t>
            </a:r>
          </a:p>
        </p:txBody>
      </p:sp>
    </p:spTree>
    <p:extLst>
      <p:ext uri="{BB962C8B-B14F-4D97-AF65-F5344CB8AC3E}">
        <p14:creationId xmlns:p14="http://schemas.microsoft.com/office/powerpoint/2010/main" val="235019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Scintillator </a:t>
            </a:r>
            <a:r>
              <a:rPr lang="en-GB" dirty="0"/>
              <a:t>fusion product </a:t>
            </a:r>
            <a:r>
              <a:rPr lang="en-GB" dirty="0" smtClean="0"/>
              <a:t>loss calibration against TRANSP</a:t>
            </a: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928864" y="66219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V. Kiptily and M. Fitzgerald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98072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2009, C-JET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7" name="Picture 2" descr="D:\WORK\Main\JETdata\Lost Ion Diagnosis\KA3\Calibration 2009\KA3 &amp; FSOR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6812"/>
            <a:ext cx="4633984" cy="35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WORK\Main\JETdata\Lost Ion Diagnosis\KA3\Calibration 2016\FSORB_T vs PMT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76174"/>
            <a:ext cx="4518248" cy="34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991522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2017, ILW-JET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944070"/>
            <a:ext cx="354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>
                <a:solidFill>
                  <a:srgbClr val="000099"/>
                </a:solidFill>
              </a:rPr>
              <a:t>The KA3-PMT </a:t>
            </a:r>
            <a:r>
              <a:rPr lang="en-GB" sz="1600" dirty="0" smtClean="0">
                <a:solidFill>
                  <a:srgbClr val="FF0000"/>
                </a:solidFill>
              </a:rPr>
              <a:t>data corrected </a:t>
            </a:r>
            <a:r>
              <a:rPr lang="en-GB" sz="1600" dirty="0" smtClean="0">
                <a:solidFill>
                  <a:srgbClr val="000099"/>
                </a:solidFill>
              </a:rPr>
              <a:t>on the dark current</a:t>
            </a:r>
            <a:endParaRPr lang="en-GB" dirty="0" smtClean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>
                <a:solidFill>
                  <a:srgbClr val="000099"/>
                </a:solidFill>
              </a:rPr>
              <a:t>TRANSP data corrected to experimental neutron rate, RNT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4207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>
                <a:solidFill>
                  <a:srgbClr val="000099"/>
                </a:solidFill>
              </a:rPr>
              <a:t>The KA3-CCD </a:t>
            </a:r>
            <a:r>
              <a:rPr lang="en-GB" sz="1600" dirty="0" smtClean="0">
                <a:solidFill>
                  <a:srgbClr val="FF0000"/>
                </a:solidFill>
              </a:rPr>
              <a:t>data did not corrected </a:t>
            </a:r>
            <a:r>
              <a:rPr lang="en-GB" sz="1600" dirty="0" smtClean="0">
                <a:solidFill>
                  <a:srgbClr val="000099"/>
                </a:solidFill>
              </a:rPr>
              <a:t>on the dark current</a:t>
            </a:r>
            <a:endParaRPr lang="en-GB" dirty="0" smtClean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>
                <a:solidFill>
                  <a:srgbClr val="000099"/>
                </a:solidFill>
              </a:rPr>
              <a:t>TRANSP data corrected to experimental neutron rate, RNT</a:t>
            </a:r>
          </a:p>
        </p:txBody>
      </p:sp>
    </p:spTree>
    <p:extLst>
      <p:ext uri="{BB962C8B-B14F-4D97-AF65-F5344CB8AC3E}">
        <p14:creationId xmlns:p14="http://schemas.microsoft.com/office/powerpoint/2010/main" val="40397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TRANSP/ASCOT benchmark of</a:t>
            </a:r>
            <a:br>
              <a:rPr lang="en-GB" dirty="0" smtClean="0"/>
            </a:br>
            <a:r>
              <a:rPr lang="en-GB" dirty="0" smtClean="0"/>
              <a:t>neutron rate calculation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1900" i="1" dirty="0" smtClean="0"/>
                  <a:t> </a:t>
                </a:r>
                <a:r>
                  <a:rPr lang="en-GB" sz="2600" b="1" dirty="0" smtClean="0"/>
                  <a:t>Goal</a:t>
                </a:r>
              </a:p>
              <a:p>
                <a:r>
                  <a:rPr lang="en-GB" sz="2200" dirty="0" smtClean="0"/>
                  <a:t>Understanding the main differences between TRANSP and the ASCOT fast particle code in NBI scenarios for calculation of beam‒target neutron rates</a:t>
                </a:r>
              </a:p>
              <a:p>
                <a:pPr lvl="1"/>
                <a:r>
                  <a:rPr lang="en-GB" sz="2200" dirty="0" smtClean="0"/>
                  <a:t>How large is typically the influence by the differences on the resulting neutron rates in different regimes?</a:t>
                </a:r>
              </a:p>
              <a:p>
                <a:pPr marL="0" indent="0">
                  <a:buNone/>
                </a:pPr>
                <a:r>
                  <a:rPr lang="en-GB" sz="2600" b="1" dirty="0" smtClean="0"/>
                  <a:t>The approach</a:t>
                </a:r>
              </a:p>
              <a:p>
                <a:r>
                  <a:rPr lang="en-GB" sz="2200" dirty="0" smtClean="0"/>
                  <a:t>Picking three fairly different JET NBI scenarios (baseline,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p>
                        <m:r>
                          <a:rPr lang="en-GB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200" dirty="0" smtClean="0"/>
                  <a:t>; baseline,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p>
                        <m:r>
                          <a:rPr lang="en-GB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200" dirty="0" smtClean="0"/>
                  <a:t>; hybrid), using idealized input to some extent, in order to isolate physics differences more easily</a:t>
                </a:r>
              </a:p>
              <a:p>
                <a:r>
                  <a:rPr lang="en-GB" sz="2200" dirty="0" smtClean="0"/>
                  <a:t>Compare each step of the calculation (beam deposition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sz="2200" dirty="0" smtClean="0"/>
                  <a:t> slowing down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sz="2200" dirty="0" smtClean="0"/>
                  <a:t> beam‒target neutron rates) and analyse the differences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80312" y="672951"/>
            <a:ext cx="1724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E. Tholerus and H.-T. Kim</a:t>
            </a:r>
          </a:p>
        </p:txBody>
      </p:sp>
    </p:spTree>
    <p:extLst>
      <p:ext uri="{BB962C8B-B14F-4D97-AF65-F5344CB8AC3E}">
        <p14:creationId xmlns:p14="http://schemas.microsoft.com/office/powerpoint/2010/main" val="226961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TRANSP/ASCOT benchmark of</a:t>
            </a:r>
            <a:br>
              <a:rPr lang="en-GB" dirty="0" smtClean="0"/>
            </a:br>
            <a:r>
              <a:rPr lang="en-GB" dirty="0" smtClean="0"/>
              <a:t>neutron rate calculation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4931755" cy="4191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12" y="672951"/>
            <a:ext cx="1724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E. Tholerus and H.-T. Kim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253233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“neutron deficit” issue on JET is forcing us to look carefully again at the physics model in the beam in NUBEAM and to benchmark.</a:t>
            </a:r>
          </a:p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would like to go beyond default TRANSP settings to get a better understanding of the differences between the codes. For instance:</a:t>
            </a:r>
          </a:p>
          <a:p>
            <a:r>
              <a:rPr lang="en-GB" dirty="0"/>
              <a:t>ASCOT does not (yet) include charge exchange between fast ions and thermal neutrals.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Need: Can various physics contributions such as charge exchange be individually disabled in TRANSP for benchmarking with other codes?</a:t>
            </a:r>
          </a:p>
        </p:txBody>
      </p:sp>
    </p:spTree>
    <p:extLst>
      <p:ext uri="{BB962C8B-B14F-4D97-AF65-F5344CB8AC3E}">
        <p14:creationId xmlns:p14="http://schemas.microsoft.com/office/powerpoint/2010/main" val="415242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ion distribution</a:t>
            </a:r>
            <a:endParaRPr lang="en-GB" dirty="0"/>
          </a:p>
        </p:txBody>
      </p:sp>
      <p:pic>
        <p:nvPicPr>
          <p:cNvPr id="1026" name="Picture 2" descr="Y:\inProgress\ITM_WORK\Thomas\Fplus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20858" r="27399" b="3696"/>
          <a:stretch/>
        </p:blipFill>
        <p:spPr bwMode="auto">
          <a:xfrm>
            <a:off x="5220072" y="1448073"/>
            <a:ext cx="3678633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2" b="13974"/>
          <a:stretch/>
        </p:blipFill>
        <p:spPr bwMode="auto">
          <a:xfrm>
            <a:off x="4338230" y="3861048"/>
            <a:ext cx="4684613" cy="22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3553" y="1089570"/>
            <a:ext cx="2180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Jonsson</a:t>
            </a:r>
            <a:r>
              <a:rPr lang="en-GB" sz="1400" dirty="0" smtClean="0"/>
              <a:t> and </a:t>
            </a:r>
            <a:r>
              <a:rPr lang="en-GB" sz="1400" dirty="0" err="1" smtClean="0"/>
              <a:t>M.Fitzgerald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30637" y="3477555"/>
                <a:ext cx="1291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,</m:t>
                      </m:r>
                      <m:r>
                        <a:rPr lang="en-GB" sz="1400" b="0" i="1" smtClean="0">
                          <a:latin typeface="Cambria Math"/>
                        </a:rPr>
                        <m:t>𝐸</m:t>
                      </m:r>
                      <m:r>
                        <a:rPr lang="en-GB" sz="1400" b="0" i="1" smtClean="0">
                          <a:latin typeface="Cambria Math"/>
                        </a:rPr>
                        <m:t>,</m:t>
                      </m:r>
                      <m:r>
                        <a:rPr lang="en-GB" sz="1400" b="0" i="1" smtClean="0">
                          <a:latin typeface="Cambria Math"/>
                        </a:rPr>
                        <m:t>𝜆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637" y="3477555"/>
                <a:ext cx="129169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64000" y="1340768"/>
                <a:ext cx="2489207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𝜙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𝑠𝑔𝑛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∥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" y="1340768"/>
                <a:ext cx="2489207" cy="4147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3528" y="971436"/>
            <a:ext cx="537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Theory and stability workflows use invariants of motion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6128951"/>
            <a:ext cx="896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Y.Baranov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3528" y="5222097"/>
                <a:ext cx="38224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Need: ICRH minority, fusion products,  NBI and NBI+KICK distribution functions in either format. Currently only have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𝐹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𝐹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b="1" i="1">
                        <a:latin typeface="Cambria Math"/>
                      </a:rPr>
                      <m:t>𝒙</m:t>
                    </m:r>
                    <m:r>
                      <a:rPr lang="en-GB" b="1" i="1"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𝐸</m:t>
                    </m:r>
                    <m:r>
                      <a:rPr lang="en-GB" i="1"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endParaRPr lang="en-GB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22097"/>
                <a:ext cx="3822422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276" t="-2066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84375"/>
            <a:ext cx="3573601" cy="328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5811" y="3119090"/>
            <a:ext cx="2121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Experimentalists </a:t>
            </a:r>
            <a:r>
              <a:rPr lang="en-GB" sz="1400" dirty="0" smtClean="0"/>
              <a:t>often </a:t>
            </a:r>
            <a:r>
              <a:rPr lang="en-GB" sz="1400" dirty="0" smtClean="0"/>
              <a:t>use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1412776"/>
            <a:ext cx="176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ICRH from SELFO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3373" y="1988840"/>
            <a:ext cx="1029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Sharapov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763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846" y="-1772"/>
            <a:ext cx="8229600" cy="1143000"/>
          </a:xfrm>
        </p:spPr>
        <p:txBody>
          <a:bodyPr/>
          <a:lstStyle/>
          <a:p>
            <a:r>
              <a:rPr lang="en-GB" sz="2800" dirty="0"/>
              <a:t>OMFIT submission system and virtual machine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0270" y="1825459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Provide high level API for handling GUI interface / file parsing / conversions etc.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67542" y="1045793"/>
            <a:ext cx="8108913" cy="5688632"/>
            <a:chOff x="783567" y="1052736"/>
            <a:chExt cx="8108913" cy="5688632"/>
          </a:xfrm>
        </p:grpSpPr>
        <p:sp>
          <p:nvSpPr>
            <p:cNvPr id="10" name="Right Arrow 9"/>
            <p:cNvSpPr/>
            <p:nvPr/>
          </p:nvSpPr>
          <p:spPr>
            <a:xfrm>
              <a:off x="4388192" y="1341638"/>
              <a:ext cx="864096" cy="64807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48063" y="1052736"/>
              <a:ext cx="2088232" cy="1224136"/>
              <a:chOff x="1475656" y="1484784"/>
              <a:chExt cx="2088232" cy="122413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75656" y="1484784"/>
                <a:ext cx="2088232" cy="122413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89738" y="1773686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OMFIT</a:t>
                </a:r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783567" y="1052736"/>
              <a:ext cx="3600400" cy="122413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569" y="1341638"/>
              <a:ext cx="3564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NTCC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Tr_Client</a:t>
              </a:r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Elbow Connector 13"/>
            <p:cNvCxnSpPr>
              <a:stCxn id="4" idx="2"/>
            </p:cNvCxnSpPr>
            <p:nvPr/>
          </p:nvCxnSpPr>
          <p:spPr>
            <a:xfrm rot="5400000">
              <a:off x="5204810" y="2320125"/>
              <a:ext cx="1130622" cy="1044116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 rot="16200000" flipH="1">
              <a:off x="6250528" y="2321727"/>
              <a:ext cx="1130622" cy="1040912"/>
            </a:xfrm>
            <a:prstGeom prst="bentConnector3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4365964" y="3407494"/>
              <a:ext cx="1818203" cy="122413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5975" y="3542508"/>
              <a:ext cx="165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 @ PPPL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00190" y="3407494"/>
              <a:ext cx="2492290" cy="122413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8202" y="3542508"/>
              <a:ext cx="2312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VM (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dev/backup/</a:t>
              </a:r>
              <a:r>
                <a:rPr lang="en-GB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intershot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>
            <a:xfrm rot="16200000" flipH="1">
              <a:off x="5206412" y="4671296"/>
              <a:ext cx="1130622" cy="1047320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>
              <a:off x="6250528" y="4676485"/>
              <a:ext cx="1130622" cy="1040912"/>
            </a:xfrm>
            <a:prstGeom prst="bentConnector3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4365964" y="5733256"/>
              <a:ext cx="3906435" cy="1008112"/>
              <a:chOff x="1475656" y="1484784"/>
              <a:chExt cx="2088232" cy="122413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475656" y="1484784"/>
                <a:ext cx="2088232" cy="122413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83843" y="1773684"/>
                <a:ext cx="1656184" cy="6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JET Data storage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27583" y="2380518"/>
              <a:ext cx="3312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Contains minimal required TRANSP scripts : scrunch2, </a:t>
              </a:r>
              <a:r>
                <a:rPr lang="en-GB" dirty="0" err="1" smtClean="0"/>
                <a:t>tr_start</a:t>
              </a:r>
              <a:r>
                <a:rPr lang="en-GB" dirty="0" smtClean="0"/>
                <a:t>, </a:t>
              </a:r>
              <a:r>
                <a:rPr lang="en-GB" dirty="0" err="1" smtClean="0"/>
                <a:t>tr_send</a:t>
              </a:r>
              <a:r>
                <a:rPr lang="en-GB" dirty="0"/>
                <a:t> </a:t>
              </a:r>
              <a:r>
                <a:rPr lang="en-GB" dirty="0" smtClean="0"/>
                <a:t>etc.</a:t>
              </a:r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81350" y="86501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has functionality for fitting / plotting.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23317" y="250101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globus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8279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Need: up-to-date and tested (offsite!) </a:t>
            </a:r>
            <a:r>
              <a:rPr lang="en-US" dirty="0" err="1" smtClean="0"/>
              <a:t>globus</a:t>
            </a:r>
            <a:r>
              <a:rPr lang="en-US" dirty="0" smtClean="0"/>
              <a:t> functionality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55167" y="672951"/>
            <a:ext cx="235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Buchanan and M. Fitzgerald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5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980728"/>
            <a:ext cx="4235957" cy="511256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1400" b="1" dirty="0" smtClean="0"/>
              <a:t>ICRH model with kick operator </a:t>
            </a:r>
            <a:r>
              <a:rPr lang="en-GB" sz="1100" dirty="0" smtClean="0">
                <a:solidFill>
                  <a:srgbClr val="00B050"/>
                </a:solidFill>
              </a:rPr>
              <a:t>(T17-07)</a:t>
            </a:r>
            <a:endParaRPr lang="en-GB" sz="1200" b="1" dirty="0" smtClean="0">
              <a:solidFill>
                <a:srgbClr val="00B050"/>
              </a:solidFill>
            </a:endParaRP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Establish the correct numerical recipe for routine JET usage </a:t>
            </a:r>
          </a:p>
          <a:p>
            <a:pPr lvl="1"/>
            <a:r>
              <a:rPr lang="en-GB" sz="1200" dirty="0" smtClean="0"/>
              <a:t>Explain/remove differences with other ICRH codes e.g.: PION </a:t>
            </a:r>
          </a:p>
          <a:p>
            <a:pPr marL="342900" lvl="1" indent="-342900"/>
            <a:r>
              <a:rPr lang="en-GB" sz="1400" b="1" dirty="0" smtClean="0"/>
              <a:t>Non D-D bulk plasma mixtures and tritium readiness </a:t>
            </a:r>
            <a:r>
              <a:rPr lang="en-GB" sz="1200" dirty="0">
                <a:solidFill>
                  <a:srgbClr val="00B050"/>
                </a:solidFill>
              </a:rPr>
              <a:t>(T17-07)</a:t>
            </a:r>
            <a:endParaRPr lang="en-GB" sz="1200" b="1" dirty="0" smtClean="0"/>
          </a:p>
          <a:p>
            <a:pPr marL="685800" lvl="1"/>
            <a:r>
              <a:rPr lang="en-GB" sz="1200" dirty="0" smtClean="0">
                <a:solidFill>
                  <a:srgbClr val="FF0000"/>
                </a:solidFill>
              </a:rPr>
              <a:t>Are the T-T cross-sections up to date?</a:t>
            </a:r>
          </a:p>
          <a:p>
            <a:pPr marL="685800" lvl="1"/>
            <a:r>
              <a:rPr lang="en-GB" sz="1200" dirty="0" smtClean="0"/>
              <a:t>Total control of bulk plasma concentration: e.g.: a </a:t>
            </a:r>
            <a:r>
              <a:rPr lang="en-GB" sz="1200" dirty="0"/>
              <a:t>switch that takes DD and makes </a:t>
            </a:r>
            <a:r>
              <a:rPr lang="en-GB" sz="1200" dirty="0" smtClean="0"/>
              <a:t>50:50 DT </a:t>
            </a:r>
            <a:r>
              <a:rPr lang="en-GB" sz="1200" dirty="0"/>
              <a:t>assuming no change in </a:t>
            </a:r>
            <a:r>
              <a:rPr lang="en-GB" sz="1200" dirty="0" smtClean="0"/>
              <a:t>confinement. Don’t care about modelling fuelling!</a:t>
            </a:r>
          </a:p>
          <a:p>
            <a:pPr marL="685800" lvl="1"/>
            <a:r>
              <a:rPr lang="en-GB" sz="1200" dirty="0"/>
              <a:t>When modelling ICRH with a hydrogen minority, what happens when the minority is scanned to a high value? </a:t>
            </a:r>
            <a:r>
              <a:rPr lang="en-GB" sz="1200" dirty="0" smtClean="0"/>
              <a:t>Do the equations solved change?</a:t>
            </a:r>
          </a:p>
          <a:p>
            <a:pPr marL="285750"/>
            <a:r>
              <a:rPr lang="en-GB" sz="1600" b="1" dirty="0" err="1" smtClean="0"/>
              <a:t>Intershot</a:t>
            </a:r>
            <a:r>
              <a:rPr lang="en-GB" sz="1600" b="1" dirty="0" smtClean="0"/>
              <a:t> and BEAST</a:t>
            </a:r>
            <a:endParaRPr lang="en-GB" sz="1600" b="1" dirty="0"/>
          </a:p>
          <a:p>
            <a:pPr marL="285750"/>
            <a:r>
              <a:rPr lang="en-GB" sz="1600" b="1" dirty="0" smtClean="0"/>
              <a:t>Synthetic diagnostics </a:t>
            </a:r>
            <a:r>
              <a:rPr lang="en-GB" sz="1200" dirty="0">
                <a:solidFill>
                  <a:srgbClr val="00B050"/>
                </a:solidFill>
              </a:rPr>
              <a:t>(</a:t>
            </a:r>
            <a:r>
              <a:rPr lang="en-GB" sz="1200" dirty="0" smtClean="0">
                <a:solidFill>
                  <a:srgbClr val="00B050"/>
                </a:solidFill>
              </a:rPr>
              <a:t>T17-01)</a:t>
            </a:r>
            <a:endParaRPr lang="en-GB" sz="800" b="1" dirty="0" smtClean="0"/>
          </a:p>
          <a:p>
            <a:pPr marL="685800" lvl="1"/>
            <a:r>
              <a:rPr lang="en-GB" sz="1200" dirty="0" smtClean="0"/>
              <a:t>Metallic impurities. </a:t>
            </a:r>
            <a:r>
              <a:rPr lang="en-GB" sz="1200" dirty="0" smtClean="0">
                <a:solidFill>
                  <a:srgbClr val="FF0000"/>
                </a:solidFill>
              </a:rPr>
              <a:t>Is TRANSP predicting the radiation and what is the model?</a:t>
            </a:r>
          </a:p>
          <a:p>
            <a:pPr marL="285750"/>
            <a:r>
              <a:rPr lang="en-GB" sz="1400" b="1" dirty="0" smtClean="0"/>
              <a:t>NBI benchmark calculations and neutron deficit </a:t>
            </a:r>
            <a:r>
              <a:rPr lang="en-GB" sz="1400" dirty="0">
                <a:solidFill>
                  <a:srgbClr val="00B050"/>
                </a:solidFill>
              </a:rPr>
              <a:t>(T17-07</a:t>
            </a:r>
            <a:r>
              <a:rPr lang="en-GB" sz="1400" dirty="0" smtClean="0">
                <a:solidFill>
                  <a:srgbClr val="00B050"/>
                </a:solidFill>
              </a:rPr>
              <a:t>)</a:t>
            </a:r>
          </a:p>
          <a:p>
            <a:pPr marL="285750"/>
            <a:r>
              <a:rPr lang="en-GB" sz="1400" b="1" dirty="0"/>
              <a:t>Fast distribution function </a:t>
            </a:r>
            <a:r>
              <a:rPr lang="en-GB" sz="1100" dirty="0">
                <a:solidFill>
                  <a:srgbClr val="00B050"/>
                </a:solidFill>
              </a:rPr>
              <a:t>(T17-07)</a:t>
            </a:r>
          </a:p>
          <a:p>
            <a:pPr marL="0" indent="0">
              <a:buNone/>
            </a:pPr>
            <a:endParaRPr lang="en-GB" sz="1400" dirty="0">
              <a:solidFill>
                <a:srgbClr val="00B050"/>
              </a:solidFill>
            </a:endParaRPr>
          </a:p>
          <a:p>
            <a:pPr marL="285750"/>
            <a:endParaRPr lang="en-GB" sz="1400" b="1" dirty="0" smtClean="0"/>
          </a:p>
          <a:p>
            <a:pPr marL="285750"/>
            <a:endParaRPr lang="en-GB" sz="1600" dirty="0"/>
          </a:p>
          <a:p>
            <a:pPr marL="685800" lvl="1"/>
            <a:endParaRPr lang="en-GB" sz="1200" dirty="0"/>
          </a:p>
          <a:p>
            <a:pPr lvl="1"/>
            <a:endParaRPr lang="en-GB" sz="1200" b="1" dirty="0"/>
          </a:p>
          <a:p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 JET needs and areas for collaboration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1" y="980728"/>
            <a:ext cx="4440499" cy="38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“Bread and butter” interpretive modelling</a:t>
            </a:r>
          </a:p>
          <a:p>
            <a:r>
              <a:rPr lang="en-GB" dirty="0" smtClean="0"/>
              <a:t>JET neutron deficit and </a:t>
            </a:r>
            <a:r>
              <a:rPr lang="en-GB" dirty="0" smtClean="0"/>
              <a:t>the resulting NBI </a:t>
            </a:r>
            <a:r>
              <a:rPr lang="en-GB" dirty="0" smtClean="0"/>
              <a:t>benchmarking activity</a:t>
            </a:r>
            <a:endParaRPr lang="en-GB" dirty="0"/>
          </a:p>
          <a:p>
            <a:r>
              <a:rPr lang="en-GB" dirty="0" smtClean="0"/>
              <a:t>D-T ad-hoc </a:t>
            </a:r>
            <a:r>
              <a:rPr lang="en-GB" dirty="0"/>
              <a:t>extrapolation </a:t>
            </a:r>
            <a:r>
              <a:rPr lang="en-GB" dirty="0" smtClean="0"/>
              <a:t>and non </a:t>
            </a:r>
            <a:r>
              <a:rPr lang="en-GB" dirty="0"/>
              <a:t>DD Gas </a:t>
            </a:r>
            <a:r>
              <a:rPr lang="en-GB" dirty="0" smtClean="0"/>
              <a:t>mixtures</a:t>
            </a:r>
            <a:endParaRPr lang="en-GB" dirty="0" smtClean="0"/>
          </a:p>
          <a:p>
            <a:r>
              <a:rPr lang="en-GB" dirty="0" smtClean="0"/>
              <a:t>Metallic </a:t>
            </a:r>
            <a:r>
              <a:rPr lang="en-GB" dirty="0" smtClean="0"/>
              <a:t>impurities</a:t>
            </a:r>
          </a:p>
          <a:p>
            <a:r>
              <a:rPr lang="en-GB" dirty="0" smtClean="0"/>
              <a:t>Synthetic diagnostics</a:t>
            </a:r>
          </a:p>
          <a:p>
            <a:r>
              <a:rPr lang="en-GB" dirty="0" smtClean="0"/>
              <a:t>ICRH synergy</a:t>
            </a:r>
          </a:p>
          <a:p>
            <a:r>
              <a:rPr lang="en-GB" dirty="0" smtClean="0"/>
              <a:t>Fast </a:t>
            </a:r>
            <a:r>
              <a:rPr lang="en-GB" dirty="0" smtClean="0"/>
              <a:t>particle distribution function</a:t>
            </a:r>
          </a:p>
          <a:p>
            <a:r>
              <a:rPr lang="en-GB" dirty="0" smtClean="0"/>
              <a:t>OMFIT submission system and virtual </a:t>
            </a:r>
            <a:r>
              <a:rPr lang="en-GB" dirty="0" smtClean="0"/>
              <a:t>machine and BEAST plans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 smtClean="0"/>
              <a:t>M.Fitzgerald</a:t>
            </a:r>
            <a:r>
              <a:rPr lang="en-GB" dirty="0" smtClean="0"/>
              <a:t>| TUG 2017| PPPL| Thursday May 4</a:t>
            </a:r>
            <a:r>
              <a:rPr lang="en-GB" baseline="30000" dirty="0" smtClean="0"/>
              <a:t>th</a:t>
            </a:r>
            <a:r>
              <a:rPr lang="en-GB" dirty="0" smtClean="0"/>
              <a:t> 2017|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At JET, a “good TRANSP run” matches neutrons and EFIT stored energy with a minimum amount of human manipulations or fudge factors.</a:t>
                </a:r>
              </a:p>
              <a:p>
                <a:r>
                  <a:rPr lang="en-GB" dirty="0" smtClean="0"/>
                  <a:t>Automatically available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𝑟𝑎𝑑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𝐵𝑜𝑢𝑛𝑑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𝑁𝐵𝐼</m:t>
                    </m:r>
                  </m:oMath>
                </a14:m>
                <a:r>
                  <a:rPr lang="en-GB" dirty="0" smtClean="0"/>
                  <a:t> routinely measured and used as inputs</a:t>
                </a:r>
              </a:p>
              <a:p>
                <a:pPr lvl="1"/>
                <a:r>
                  <a:rPr lang="en-GB" dirty="0" smtClean="0"/>
                  <a:t>Historically, regular magnetics-only EFIT is used for boundary, and often for q constraint (tends to be over-predicted without internal constraints...e.g.: </a:t>
                </a:r>
                <a:r>
                  <a:rPr lang="en-GB" dirty="0"/>
                  <a:t>sometimes </a:t>
                </a:r>
                <a:r>
                  <a:rPr lang="en-GB" dirty="0" smtClean="0"/>
                  <a:t>as bad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 dirty="0" smtClean="0">
                        <a:latin typeface="Cambria Math"/>
                      </a:rPr>
                      <m:t>=1.2</m:t>
                    </m:r>
                  </m:oMath>
                </a14:m>
                <a:r>
                  <a:rPr lang="en-GB" dirty="0" smtClean="0"/>
                  <a:t> during </a:t>
                </a:r>
                <a:r>
                  <a:rPr lang="en-GB" dirty="0" err="1" smtClean="0"/>
                  <a:t>sawteeth</a:t>
                </a:r>
                <a:r>
                  <a:rPr lang="en-GB" dirty="0" smtClean="0"/>
                  <a:t> in high performance phase)</a:t>
                </a:r>
              </a:p>
              <a:p>
                <a:r>
                  <a:rPr lang="en-GB" dirty="0" smtClean="0"/>
                  <a:t>Available at sporadic time slices due to human intervention</a:t>
                </a:r>
              </a:p>
              <a:p>
                <a:pPr lvl="1"/>
                <a:r>
                  <a:rPr lang="en-GB" dirty="0" err="1"/>
                  <a:t>p</a:t>
                </a:r>
                <a:r>
                  <a:rPr lang="en-GB" dirty="0" err="1" smtClean="0"/>
                  <a:t>ressure+MSE</a:t>
                </a:r>
                <a:r>
                  <a:rPr lang="en-GB" dirty="0" smtClean="0"/>
                  <a:t> or </a:t>
                </a:r>
                <a:r>
                  <a:rPr lang="en-GB" dirty="0" err="1" smtClean="0"/>
                  <a:t>pressure+polarimetry</a:t>
                </a:r>
                <a:r>
                  <a:rPr lang="en-GB" dirty="0" smtClean="0"/>
                  <a:t> EFIT</a:t>
                </a:r>
              </a:p>
              <a:p>
                <a:pPr lvl="1"/>
                <a:r>
                  <a:rPr lang="en-GB" dirty="0"/>
                  <a:t>On the ITER like wall,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rot</m:t>
                        </m:r>
                      </m:sub>
                    </m:sSub>
                  </m:oMath>
                </a14:m>
                <a:r>
                  <a:rPr lang="en-GB" dirty="0" smtClean="0"/>
                  <a:t> is </a:t>
                </a:r>
                <a:r>
                  <a:rPr lang="en-GB" dirty="0" smtClean="0"/>
                  <a:t>a lot of work due to weak impurity lines</a:t>
                </a:r>
              </a:p>
              <a:p>
                <a:pPr marL="0" indent="0">
                  <a:buNone/>
                </a:pPr>
                <a:r>
                  <a:rPr lang="en-GB" dirty="0" smtClean="0"/>
                  <a:t>Starting with a good TRANSP run, lots of other things become possible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good TRANSP run at JET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18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“Bread and butter” interpretive modelling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234633"/>
              </p:ext>
            </p:extLst>
          </p:nvPr>
        </p:nvGraphicFramePr>
        <p:xfrm>
          <a:off x="5004092" y="3870780"/>
          <a:ext cx="4076110" cy="264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823654"/>
              </p:ext>
            </p:extLst>
          </p:nvPr>
        </p:nvGraphicFramePr>
        <p:xfrm>
          <a:off x="21755" y="747415"/>
          <a:ext cx="4982338" cy="359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52" y="978002"/>
            <a:ext cx="3810580" cy="3000170"/>
          </a:xfrm>
          <a:prstGeom prst="rect">
            <a:avLst/>
          </a:prstGeom>
        </p:spPr>
      </p:pic>
      <p:pic>
        <p:nvPicPr>
          <p:cNvPr id="11" name="Picture Placehold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6427769"/>
            <a:ext cx="1167107" cy="385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26098" y="978002"/>
            <a:ext cx="792088" cy="277095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61422" y="2833885"/>
            <a:ext cx="227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NEUTRONS </a:t>
            </a:r>
          </a:p>
          <a:p>
            <a:r>
              <a:rPr lang="en-GB" b="1" dirty="0"/>
              <a:t>m</a:t>
            </a:r>
            <a:r>
              <a:rPr lang="en-GB" b="1" dirty="0" smtClean="0"/>
              <a:t>easured vs TRANSP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6378" y="2478087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H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0148" y="1725873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0000FF"/>
                </a:solidFill>
              </a:rPr>
              <a:t>D</a:t>
            </a:r>
            <a:endParaRPr lang="en-GB" sz="2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153" y="320368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D/(H+D)=</a:t>
            </a:r>
            <a:r>
              <a:rPr lang="en-GB" b="1" dirty="0" smtClean="0"/>
              <a:t>0.18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65764" y="3334484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D/(H+D)=0.15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51920" y="2614314"/>
            <a:ext cx="742351" cy="712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12153" y="1412776"/>
            <a:ext cx="603872" cy="18201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3870781"/>
            <a:ext cx="22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Transport coefficients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84700" y="4777978"/>
            <a:ext cx="121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</a:rPr>
              <a:t>χ</a:t>
            </a:r>
            <a:r>
              <a:rPr lang="en-GB" sz="2000" b="1" baseline="-25000" dirty="0" smtClean="0">
                <a:solidFill>
                  <a:srgbClr val="00B050"/>
                </a:solidFill>
              </a:rPr>
              <a:t>eff</a:t>
            </a:r>
            <a:r>
              <a:rPr lang="en-GB" sz="2000" b="1" dirty="0" smtClean="0">
                <a:solidFill>
                  <a:srgbClr val="00B050"/>
                </a:solidFill>
              </a:rPr>
              <a:t>, m</a:t>
            </a:r>
            <a:r>
              <a:rPr lang="en-GB" sz="2000" b="1" baseline="30000" dirty="0" smtClean="0">
                <a:solidFill>
                  <a:srgbClr val="00B050"/>
                </a:solidFill>
              </a:rPr>
              <a:t>2</a:t>
            </a:r>
            <a:r>
              <a:rPr lang="en-GB" sz="2000" b="1" dirty="0" smtClean="0">
                <a:solidFill>
                  <a:srgbClr val="00B050"/>
                </a:solidFill>
              </a:rPr>
              <a:t>/s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9930" y="5506631"/>
            <a:ext cx="855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V, m/s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6503" y="4217987"/>
            <a:ext cx="96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D, m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/s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37017"/>
            <a:ext cx="5019027" cy="20313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TRANPS run 91232 K08 – good match with measured neutrons, large transport coefficients </a:t>
            </a:r>
          </a:p>
          <a:p>
            <a:r>
              <a:rPr lang="en-GB" b="1" dirty="0" smtClean="0"/>
              <a:t>D &gt; 2.5*</a:t>
            </a:r>
            <a:r>
              <a:rPr lang="el-GR" b="1" dirty="0" smtClean="0"/>
              <a:t>χ</a:t>
            </a:r>
            <a:r>
              <a:rPr lang="en-GB" b="1" baseline="-25000" dirty="0" smtClean="0"/>
              <a:t>eff</a:t>
            </a:r>
            <a:r>
              <a:rPr lang="en-GB" b="1" dirty="0" smtClean="0"/>
              <a:t> and V~-3m/s  </a:t>
            </a:r>
          </a:p>
          <a:p>
            <a:endParaRPr lang="en-GB" b="1" dirty="0"/>
          </a:p>
          <a:p>
            <a:r>
              <a:rPr lang="en-GB" u="sng" dirty="0" smtClean="0"/>
              <a:t>In all TRANSP runs Be impurity is present, with flat </a:t>
            </a:r>
            <a:r>
              <a:rPr lang="en-GB" u="sng" dirty="0" err="1" smtClean="0"/>
              <a:t>Zeff</a:t>
            </a:r>
            <a:r>
              <a:rPr lang="en-GB" u="sng" dirty="0" smtClean="0"/>
              <a:t> profile</a:t>
            </a:r>
            <a:r>
              <a:rPr lang="en-GB" dirty="0" smtClean="0"/>
              <a:t>. </a:t>
            </a:r>
            <a:r>
              <a:rPr lang="en-GB" dirty="0" err="1" smtClean="0"/>
              <a:t>Zeff</a:t>
            </a:r>
            <a:r>
              <a:rPr lang="en-GB" dirty="0" smtClean="0"/>
              <a:t> is measured but very small in these pulses, ~1.05</a:t>
            </a:r>
            <a:endParaRPr lang="en-GB" dirty="0"/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611560" y="673245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M Maslov D Keeling et al.</a:t>
            </a:r>
            <a:endParaRPr lang="en-GB" dirty="0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err="1" smtClean="0"/>
              <a:t>M.Fitzgerald</a:t>
            </a:r>
            <a:r>
              <a:rPr lang="en-GB" dirty="0" smtClean="0"/>
              <a:t>| TUG 2017| PPPL| Thursday May 4</a:t>
            </a:r>
            <a:r>
              <a:rPr lang="en-GB" baseline="30000" dirty="0" smtClean="0"/>
              <a:t>th</a:t>
            </a:r>
            <a:r>
              <a:rPr lang="en-GB" dirty="0" smtClean="0"/>
              <a:t> 2017|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5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D-T ad-hoc extrapolation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TRANSP is </a:t>
            </a:r>
            <a:r>
              <a:rPr lang="en-GB" b="1" dirty="0" smtClean="0"/>
              <a:t>the</a:t>
            </a:r>
            <a:r>
              <a:rPr lang="en-GB" dirty="0" smtClean="0"/>
              <a:t> key tool for extrapolating JET experiments to D-T scenarios. This is because of TRANSPs high standing and long history at calculating fusion rates and products.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ad-hoc D-T extrapolation procedure</a:t>
            </a:r>
          </a:p>
          <a:p>
            <a:r>
              <a:rPr lang="en-GB" dirty="0" smtClean="0"/>
              <a:t>Begin with a good DD TRANSP run</a:t>
            </a:r>
          </a:p>
          <a:p>
            <a:r>
              <a:rPr lang="en-GB" dirty="0" smtClean="0"/>
              <a:t>Convert plasma and beams to DT</a:t>
            </a:r>
          </a:p>
          <a:p>
            <a:r>
              <a:rPr lang="en-GB" dirty="0" smtClean="0"/>
              <a:t>Scale up beam power to full DT level</a:t>
            </a:r>
          </a:p>
          <a:p>
            <a:r>
              <a:rPr lang="en-GB" dirty="0" smtClean="0"/>
              <a:t>Use appropriate scaling laws to increase </a:t>
            </a:r>
            <a:r>
              <a:rPr lang="en-GB" dirty="0" err="1" smtClean="0"/>
              <a:t>Ip</a:t>
            </a:r>
            <a:r>
              <a:rPr lang="en-GB" dirty="0" smtClean="0"/>
              <a:t>, </a:t>
            </a:r>
            <a:r>
              <a:rPr lang="en-GB" dirty="0" err="1" smtClean="0"/>
              <a:t>Bt</a:t>
            </a:r>
            <a:r>
              <a:rPr lang="en-GB" dirty="0" smtClean="0"/>
              <a:t>, </a:t>
            </a:r>
            <a:r>
              <a:rPr lang="en-GB" dirty="0" err="1" smtClean="0"/>
              <a:t>Te</a:t>
            </a:r>
            <a:r>
              <a:rPr lang="en-GB" dirty="0" smtClean="0"/>
              <a:t>, </a:t>
            </a:r>
            <a:r>
              <a:rPr lang="en-GB" dirty="0" err="1" smtClean="0"/>
              <a:t>Ti</a:t>
            </a:r>
            <a:r>
              <a:rPr lang="en-GB" dirty="0" smtClean="0"/>
              <a:t>, 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9269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Damian King</a:t>
            </a:r>
            <a:endParaRPr lang="en-GB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 Interpretive runs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936104"/>
          </a:xfrm>
        </p:spPr>
        <p:txBody>
          <a:bodyPr/>
          <a:lstStyle/>
          <a:p>
            <a:r>
              <a:rPr lang="en-GB" dirty="0" smtClean="0"/>
              <a:t>Begin with interpretive DD runs to ensure neutron prediction for pulse is reasonable.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5228" y="69269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Damian King </a:t>
            </a:r>
            <a:endParaRPr lang="en-GB" dirty="0"/>
          </a:p>
        </p:txBody>
      </p:sp>
      <p:pic>
        <p:nvPicPr>
          <p:cNvPr id="2051" name="Picture 3" descr="Y:\Transpwork\86614D17_D08_rnt_neutr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31468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Hybrid </a:t>
            </a:r>
            <a:r>
              <a:rPr lang="en-GB" dirty="0"/>
              <a:t>#86614 (2.5MA/2.9T t=8.2s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9454" y="1844824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Baseline #87412 (3.5MA/3.2T t=10.4s)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3973408" y="3334463"/>
            <a:ext cx="18359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neutrons(x10</a:t>
            </a:r>
            <a:r>
              <a:rPr lang="en-GB" baseline="30000" dirty="0" smtClean="0"/>
              <a:t>16</a:t>
            </a:r>
            <a:r>
              <a:rPr lang="en-GB" dirty="0" smtClean="0"/>
              <a:t>/s</a:t>
            </a:r>
            <a:r>
              <a:rPr lang="en-GB" dirty="0"/>
              <a:t>) 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4099301" y="5044533"/>
            <a:ext cx="15841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PNBI (x10MW) </a:t>
            </a:r>
            <a:endParaRPr lang="en-GB" dirty="0"/>
          </a:p>
        </p:txBody>
      </p:sp>
      <p:pic>
        <p:nvPicPr>
          <p:cNvPr id="2052" name="Picture 4" descr="Y:\Transpwork\87412D01_RNT_neutr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6" y="2708920"/>
            <a:ext cx="392865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208528" y="3442236"/>
            <a:ext cx="18359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neutrons(x10</a:t>
            </a:r>
            <a:r>
              <a:rPr lang="en-GB" baseline="30000" dirty="0" smtClean="0"/>
              <a:t>16</a:t>
            </a:r>
            <a:r>
              <a:rPr lang="en-GB" dirty="0" smtClean="0"/>
              <a:t>/s</a:t>
            </a:r>
            <a:r>
              <a:rPr lang="en-GB" dirty="0"/>
              <a:t>) 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-82635" y="5152306"/>
            <a:ext cx="15841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PNBI (x10MW)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858699" y="371703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</a:rPr>
              <a:t>D08 </a:t>
            </a:r>
            <a:r>
              <a:rPr lang="en-GB" dirty="0" err="1" smtClean="0">
                <a:solidFill>
                  <a:srgbClr val="FF00FF"/>
                </a:solidFill>
              </a:rPr>
              <a:t>Ti</a:t>
            </a:r>
            <a:r>
              <a:rPr lang="en-GB" dirty="0" smtClean="0">
                <a:solidFill>
                  <a:srgbClr val="FF00FF"/>
                </a:solidFill>
              </a:rPr>
              <a:t>=</a:t>
            </a:r>
            <a:r>
              <a:rPr lang="en-GB" dirty="0" err="1" smtClean="0">
                <a:solidFill>
                  <a:srgbClr val="FF00FF"/>
                </a:solidFill>
              </a:rPr>
              <a:t>Te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04" y="2768840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D17 </a:t>
            </a:r>
            <a:r>
              <a:rPr lang="en-GB" dirty="0" err="1" smtClean="0">
                <a:solidFill>
                  <a:srgbClr val="FF0000"/>
                </a:solidFill>
              </a:rPr>
              <a:t>Ti</a:t>
            </a:r>
            <a:r>
              <a:rPr lang="en-GB" dirty="0" smtClean="0">
                <a:solidFill>
                  <a:srgbClr val="FF0000"/>
                </a:solidFill>
              </a:rPr>
              <a:t> CX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6296" y="3098107"/>
            <a:ext cx="128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measured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5618" y="2881175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D01 </a:t>
            </a:r>
            <a:r>
              <a:rPr lang="en-GB" dirty="0" err="1" smtClean="0">
                <a:solidFill>
                  <a:srgbClr val="FF0000"/>
                </a:solidFill>
              </a:rPr>
              <a:t>Ti</a:t>
            </a:r>
            <a:r>
              <a:rPr lang="en-GB" dirty="0" smtClean="0">
                <a:solidFill>
                  <a:srgbClr val="FF0000"/>
                </a:solidFill>
              </a:rPr>
              <a:t>=</a:t>
            </a:r>
            <a:r>
              <a:rPr lang="en-GB" dirty="0" err="1" smtClean="0">
                <a:solidFill>
                  <a:srgbClr val="FF0000"/>
                </a:solidFill>
              </a:rPr>
              <a:t>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832" y="3532366"/>
            <a:ext cx="128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measured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39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Getting a 50:50 DT gas mixture for extrapolation and other gas issues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Need</a:t>
            </a:r>
          </a:p>
          <a:p>
            <a:pPr marL="0" indent="0">
              <a:buNone/>
            </a:pPr>
            <a:r>
              <a:rPr lang="en-GB" sz="1800" b="1" dirty="0" smtClean="0"/>
              <a:t>A switch that takes DD and makes DT assuming no change in confinement</a:t>
            </a:r>
          </a:p>
          <a:p>
            <a:pPr marL="0" indent="0">
              <a:buNone/>
            </a:pPr>
            <a:r>
              <a:rPr lang="en-GB" sz="1800" dirty="0" smtClean="0"/>
              <a:t>Often when a mixture of gases is used for JET TRANSP runs, the user wishes to </a:t>
            </a:r>
            <a:r>
              <a:rPr lang="en-GB" sz="1800" b="1" dirty="0" smtClean="0"/>
              <a:t>specify</a:t>
            </a:r>
            <a:r>
              <a:rPr lang="en-GB" sz="1800" dirty="0" smtClean="0"/>
              <a:t> the concentration directly rather than solve fuelling equations using sources or have consistency. This is because concentration at JET is controlled by a number of factors, which are all fiddled in the control room until the desired concentration is </a:t>
            </a:r>
            <a:r>
              <a:rPr lang="en-GB" sz="1800" b="1" dirty="0" smtClean="0"/>
              <a:t>measured.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Here is how it is currently fudged for ad-hoc DT extrapolation:</a:t>
            </a:r>
            <a:endParaRPr lang="en-GB" sz="18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APLASM=2.0,3.0      </a:t>
            </a:r>
          </a:p>
          <a:p>
            <a:pPr marL="0" indent="0">
              <a:buNone/>
            </a:pPr>
            <a:r>
              <a:rPr lang="en-GB" sz="1200" dirty="0" smtClean="0"/>
              <a:t>BACKZ</a:t>
            </a:r>
            <a:r>
              <a:rPr lang="en-GB" sz="1200" dirty="0"/>
              <a:t>= </a:t>
            </a:r>
            <a:r>
              <a:rPr lang="en-GB" sz="1200" dirty="0" smtClean="0"/>
              <a:t>1.0,1.0</a:t>
            </a:r>
          </a:p>
          <a:p>
            <a:pPr marL="0" indent="0">
              <a:buNone/>
            </a:pPr>
            <a:r>
              <a:rPr lang="en-GB" sz="1200" dirty="0" smtClean="0"/>
              <a:t>NG=2            </a:t>
            </a:r>
          </a:p>
          <a:p>
            <a:pPr marL="0" indent="0">
              <a:buNone/>
            </a:pPr>
            <a:r>
              <a:rPr lang="en-GB" sz="1200" dirty="0" smtClean="0"/>
              <a:t>FRAC </a:t>
            </a:r>
            <a:r>
              <a:rPr lang="en-GB" sz="1200" dirty="0"/>
              <a:t>=0.5,0.5</a:t>
            </a:r>
          </a:p>
          <a:p>
            <a:pPr marL="0" indent="0">
              <a:buNone/>
            </a:pPr>
            <a:r>
              <a:rPr lang="en-GB" sz="1200" dirty="0"/>
              <a:t>GFRAC=0.5,0.5</a:t>
            </a:r>
          </a:p>
          <a:p>
            <a:pPr marL="0" indent="0">
              <a:buNone/>
            </a:pPr>
            <a:r>
              <a:rPr lang="en-GB" sz="1200" dirty="0"/>
              <a:t>RFRAC=0.5,0.5</a:t>
            </a:r>
          </a:p>
          <a:p>
            <a:pPr marL="0" indent="0">
              <a:buNone/>
            </a:pPr>
            <a:r>
              <a:rPr lang="en-GB" sz="1200" dirty="0" smtClean="0"/>
              <a:t>NGMAX=2</a:t>
            </a:r>
          </a:p>
          <a:p>
            <a:pPr marL="0" indent="0">
              <a:buNone/>
            </a:pPr>
            <a:r>
              <a:rPr lang="en-GB" sz="1200" dirty="0" smtClean="0"/>
              <a:t>PREGAS</a:t>
            </a:r>
            <a:r>
              <a:rPr lang="en-GB" sz="1200" dirty="0"/>
              <a:t>='GDK'</a:t>
            </a:r>
          </a:p>
          <a:p>
            <a:pPr marL="0" indent="0">
              <a:buNone/>
            </a:pPr>
            <a:r>
              <a:rPr lang="en-GB" sz="1200" dirty="0"/>
              <a:t>EXTGAS='MAJR_0171 UFL:1:dking:0171:$TDD:</a:t>
            </a:r>
          </a:p>
          <a:p>
            <a:pPr marL="0" indent="0">
              <a:buNone/>
            </a:pPr>
            <a:r>
              <a:rPr lang="en-GB" sz="1200" dirty="0"/>
              <a:t>DIFFUS=1.5E+5</a:t>
            </a:r>
          </a:p>
          <a:p>
            <a:pPr marL="0" indent="0">
              <a:buNone/>
            </a:pPr>
            <a:r>
              <a:rPr lang="en-GB" sz="1200" dirty="0"/>
              <a:t>DFIMAX=2.0E+5</a:t>
            </a:r>
          </a:p>
          <a:p>
            <a:pPr marL="0" indent="0">
              <a:buNone/>
            </a:pPr>
            <a:endParaRPr lang="en-GB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9515" y="69269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Damian King</a:t>
            </a:r>
            <a:endParaRPr lang="en-GB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3429000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Need</a:t>
            </a:r>
          </a:p>
          <a:p>
            <a:r>
              <a:rPr lang="en-GB" dirty="0" smtClean="0"/>
              <a:t>DD TRANSP runs are well understood and trusted, but mixed H-D or T plasma are also important for some campaigns and these are less well understood/trusted at 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Are the T-T cross-sections most up to date?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modelling ICRH with a hydrogen minority, what happens when the minority is scanned to a high value? </a:t>
            </a:r>
            <a:r>
              <a:rPr lang="en-GB" dirty="0" smtClean="0"/>
              <a:t> Hydrogen can’t be both minorit</a:t>
            </a:r>
            <a:r>
              <a:rPr lang="en-GB" dirty="0" smtClean="0"/>
              <a:t>y and bulk species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453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Laws - Baseline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64" y="66219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Damian King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836712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Assumed </a:t>
            </a:r>
            <a:r>
              <a:rPr lang="en-GB" sz="2000" b="1" dirty="0"/>
              <a:t>parameter limits</a:t>
            </a:r>
            <a:r>
              <a:rPr lang="en-GB" sz="2000" dirty="0"/>
              <a:t>: </a:t>
            </a:r>
          </a:p>
          <a:p>
            <a:r>
              <a:rPr lang="en-GB" sz="2000" dirty="0"/>
              <a:t>• </a:t>
            </a:r>
            <a:r>
              <a:rPr lang="en-GB" sz="2000" dirty="0" err="1"/>
              <a:t>IP,max</a:t>
            </a:r>
            <a:r>
              <a:rPr lang="en-GB" sz="2000" dirty="0"/>
              <a:t>=4.5MA </a:t>
            </a:r>
          </a:p>
          <a:p>
            <a:r>
              <a:rPr lang="en-GB" sz="2000" dirty="0"/>
              <a:t>• </a:t>
            </a:r>
            <a:r>
              <a:rPr lang="en-GB" sz="2000" dirty="0" err="1"/>
              <a:t>Bmax</a:t>
            </a:r>
            <a:r>
              <a:rPr lang="en-GB" sz="2000" dirty="0"/>
              <a:t>=3.83T </a:t>
            </a:r>
          </a:p>
          <a:p>
            <a:r>
              <a:rPr lang="en-GB" sz="2000" dirty="0"/>
              <a:t>• </a:t>
            </a:r>
            <a:r>
              <a:rPr lang="en-GB" sz="2000" dirty="0" err="1"/>
              <a:t>PNBI,max</a:t>
            </a:r>
            <a:r>
              <a:rPr lang="en-GB" sz="2000" dirty="0"/>
              <a:t>=34MW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Set in TRANSP using SC_NER etc.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 smtClean="0"/>
              <a:t>Assumptions </a:t>
            </a:r>
            <a:r>
              <a:rPr lang="en-GB" sz="2000" b="1" dirty="0"/>
              <a:t>for projection: </a:t>
            </a:r>
          </a:p>
          <a:p>
            <a:r>
              <a:rPr lang="en-GB" sz="2000" dirty="0"/>
              <a:t>• Temperature &amp; density profile shapes constant </a:t>
            </a:r>
          </a:p>
          <a:p>
            <a:r>
              <a:rPr lang="en-GB" sz="2000" dirty="0"/>
              <a:t>• n/</a:t>
            </a:r>
            <a:r>
              <a:rPr lang="en-GB" sz="2000" dirty="0" err="1"/>
              <a:t>nGreenwald</a:t>
            </a:r>
            <a:r>
              <a:rPr lang="en-GB" sz="2000" dirty="0"/>
              <a:t>=constant </a:t>
            </a:r>
          </a:p>
          <a:p>
            <a:r>
              <a:rPr lang="en-GB" sz="2000" dirty="0"/>
              <a:t>• H</a:t>
            </a:r>
            <a:r>
              <a:rPr lang="en-GB" sz="2000" baseline="-25000" dirty="0"/>
              <a:t>98</a:t>
            </a:r>
            <a:r>
              <a:rPr lang="en-GB" sz="2000" dirty="0"/>
              <a:t>=constant </a:t>
            </a:r>
          </a:p>
          <a:p>
            <a:r>
              <a:rPr lang="en-GB" sz="2000" dirty="0"/>
              <a:t>• q</a:t>
            </a:r>
            <a:r>
              <a:rPr lang="en-GB" sz="2000" baseline="-25000" dirty="0"/>
              <a:t>95</a:t>
            </a:r>
            <a:r>
              <a:rPr lang="en-GB" sz="2000" dirty="0"/>
              <a:t> constant unless B limit reached </a:t>
            </a:r>
          </a:p>
          <a:p>
            <a:r>
              <a:rPr lang="en-GB" sz="2000" dirty="0"/>
              <a:t>• </a:t>
            </a:r>
            <a:r>
              <a:rPr lang="en-GB" sz="2000" dirty="0" err="1" smtClean="0"/>
              <a:t>BetaN</a:t>
            </a:r>
            <a:r>
              <a:rPr lang="en-GB" sz="2000" dirty="0" smtClean="0"/>
              <a:t> </a:t>
            </a:r>
            <a:r>
              <a:rPr lang="en-GB" sz="2000" dirty="0"/>
              <a:t>constant unless power limit reached </a:t>
            </a:r>
          </a:p>
          <a:p>
            <a:r>
              <a:rPr lang="en-GB" sz="2000" dirty="0"/>
              <a:t>• PRF/PNBI=constant </a:t>
            </a:r>
          </a:p>
          <a:p>
            <a:r>
              <a:rPr lang="en-GB" sz="2000" dirty="0"/>
              <a:t>• No credit for </a:t>
            </a:r>
            <a:r>
              <a:rPr lang="en-GB" sz="2000" dirty="0" smtClean="0"/>
              <a:t>alpha-heating </a:t>
            </a:r>
            <a:r>
              <a:rPr lang="en-GB" sz="2000" dirty="0"/>
              <a:t>or isotope effects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1288"/>
            <a:ext cx="417072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9992" y="94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Baseline projection (assuming </a:t>
            </a:r>
            <a:r>
              <a:rPr lang="en-GB" dirty="0" err="1"/>
              <a:t>Ti</a:t>
            </a:r>
            <a:r>
              <a:rPr lang="en-GB" dirty="0"/>
              <a:t>=</a:t>
            </a:r>
            <a:r>
              <a:rPr lang="en-GB" dirty="0" err="1"/>
              <a:t>Te</a:t>
            </a:r>
            <a:r>
              <a:rPr lang="en-GB" dirty="0"/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479715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symbol</a:t>
            </a:r>
            <a:r>
              <a:rPr lang="en-GB" dirty="0"/>
              <a:t>: no isotope scaling </a:t>
            </a:r>
          </a:p>
          <a:p>
            <a:r>
              <a:rPr lang="en-GB" dirty="0"/>
              <a:t>error-bar: IPB98(y,2) isotope scaling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3877617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achieved plasma parameters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90456" y="2348880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max </a:t>
            </a:r>
            <a:r>
              <a:rPr lang="en-GB" dirty="0"/>
              <a:t>B </a:t>
            </a:r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>
            <a:off x="7164288" y="2533546"/>
            <a:ext cx="864096" cy="24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7020272" y="3861288"/>
            <a:ext cx="580256" cy="16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9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M.Fitzgerald| TUG 2017| PPPL| Thursday May 4</a:t>
            </a:r>
            <a:r>
              <a:rPr lang="en-GB" baseline="30000" smtClean="0"/>
              <a:t>th</a:t>
            </a:r>
            <a:r>
              <a:rPr lang="en-GB" smtClean="0"/>
              <a:t> 2017|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D-T results with TRANSP are important to planning future D-T campaigns</a:t>
            </a:r>
            <a:endParaRPr lang="en-GB" sz="2800" dirty="0"/>
          </a:p>
        </p:txBody>
      </p:sp>
      <p:pic>
        <p:nvPicPr>
          <p:cNvPr id="5" name="Picture 4" descr="KPI_alpha_h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0" y="949950"/>
            <a:ext cx="373051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PI_alpha_b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84703"/>
            <a:ext cx="3600400" cy="30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0352" y="672951"/>
            <a:ext cx="1022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Henri Weisen</a:t>
            </a:r>
            <a:endParaRPr lang="en-GB" sz="1200" dirty="0"/>
          </a:p>
        </p:txBody>
      </p:sp>
      <p:graphicFrame>
        <p:nvGraphicFramePr>
          <p:cNvPr id="10" name="Group 14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2966769"/>
              </p:ext>
            </p:extLst>
          </p:nvPr>
        </p:nvGraphicFramePr>
        <p:xfrm>
          <a:off x="242156" y="4164101"/>
          <a:ext cx="8424935" cy="2073211"/>
        </p:xfrm>
        <a:graphic>
          <a:graphicData uri="http://schemas.openxmlformats.org/drawingml/2006/table">
            <a:tbl>
              <a:tblPr/>
              <a:tblGrid>
                <a:gridCol w="1013924"/>
                <a:gridCol w="975693"/>
                <a:gridCol w="636303"/>
                <a:gridCol w="690108"/>
                <a:gridCol w="529862"/>
                <a:gridCol w="583668"/>
                <a:gridCol w="693538"/>
                <a:gridCol w="572163"/>
                <a:gridCol w="909892"/>
                <a:gridCol w="909892"/>
                <a:gridCol w="909892"/>
              </a:tblGrid>
              <a:tr h="624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Pulse #</a:t>
                      </a:r>
                      <a:b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CH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Transp</a:t>
                      </a: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ID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Paux (MW)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IP (MA)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BT (T)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Te(0) </a:t>
                      </a:r>
                      <a:b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(keV)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NeL</a:t>
                      </a:r>
                      <a:endParaRPr kumimoji="0" lang="fr-CH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fr-CH" alt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fr-CH" alt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fr-CH" altLang="en-US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 </a:t>
                      </a: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(MW)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fr-CH" alt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 </a:t>
                      </a: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simple </a:t>
                      </a:r>
                      <a:r>
                        <a:rPr kumimoji="0" lang="fr-CH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(100*R</a:t>
                      </a:r>
                      <a:r>
                        <a:rPr kumimoji="0" lang="fr-CH" altLang="en-US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n</a:t>
                      </a:r>
                      <a:r>
                        <a:rPr kumimoji="0" lang="fr-CH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*3.5MeV*e )</a:t>
                      </a:r>
                      <a:endParaRPr kumimoji="0" lang="fr-F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r>
                        <a:rPr kumimoji="0" lang="fr-FR" alt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e,</a:t>
                      </a:r>
                      <a:r>
                        <a:rPr kumimoji="0" lang="fr-FR" alt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fr-F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fr-F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r>
                        <a:rPr kumimoji="0" lang="fr-FR" alt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e,NBI</a:t>
                      </a:r>
                      <a:r>
                        <a:rPr kumimoji="0" lang="fr-FR" alt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r-FR" alt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r</a:t>
                      </a:r>
                      <a:r>
                        <a:rPr kumimoji="0" lang="fr-FR" alt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tor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0.3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fr-FR" alt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fr-F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fr-F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fr-FR" alt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NBI</a:t>
                      </a:r>
                      <a:endParaRPr kumimoji="0" lang="fr-FR" alt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r</a:t>
                      </a:r>
                      <a:r>
                        <a:rPr kumimoji="0" lang="fr-FR" alt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tor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0.3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90188 Q14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AT-like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9.7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0.41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0.35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92395 D10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Hybrid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31.5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2.76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13.3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1.44</a:t>
                      </a:r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0.32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92436 D09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baseline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32.7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2.77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1.11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1.31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42856 </a:t>
                      </a:r>
                      <a:r>
                        <a:rPr lang="en-GB" altLang="en-US" sz="700" i="1" dirty="0" smtClean="0"/>
                        <a:t>Budny </a:t>
                      </a:r>
                      <a:br>
                        <a:rPr lang="en-GB" altLang="en-US" sz="700" i="1" dirty="0" smtClean="0"/>
                      </a:br>
                      <a:r>
                        <a:rPr lang="en-GB" altLang="en-US" sz="700" i="1" dirty="0" smtClean="0"/>
                        <a:t>NF 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DT hot ion*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~1.1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~1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50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1873</Words>
  <Application>Microsoft Office PowerPoint</Application>
  <PresentationFormat>On-screen Show (4:3)</PresentationFormat>
  <Paragraphs>286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Overview of TRANSP use and needs for JET</vt:lpstr>
      <vt:lpstr>Topics</vt:lpstr>
      <vt:lpstr>A good TRANSP run at JET</vt:lpstr>
      <vt:lpstr>“Bread and butter” interpretive modelling </vt:lpstr>
      <vt:lpstr>D-T ad-hoc extrapolation</vt:lpstr>
      <vt:lpstr>DD Interpretive runs</vt:lpstr>
      <vt:lpstr>Getting a 50:50 DT gas mixture for extrapolation and other gas issues</vt:lpstr>
      <vt:lpstr>Scaling Laws - Baseline</vt:lpstr>
      <vt:lpstr>D-T results with TRANSP are important to planning future D-T campaigns</vt:lpstr>
      <vt:lpstr>Metallic impurities</vt:lpstr>
      <vt:lpstr>Use of TORIC and the kick operator</vt:lpstr>
      <vt:lpstr>Synthetic diagnostics for fast ions</vt:lpstr>
      <vt:lpstr>Scintillator fusion product loss calibration against TRANSP</vt:lpstr>
      <vt:lpstr>TRANSP/ASCOT benchmark of neutron rate calculation</vt:lpstr>
      <vt:lpstr>TRANSP/ASCOT benchmark of neutron rate calculation</vt:lpstr>
      <vt:lpstr>Fast ion distribution</vt:lpstr>
      <vt:lpstr>OMFIT submission system and virtual machine</vt:lpstr>
      <vt:lpstr>Summary JET needs and areas for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Windows User</cp:lastModifiedBy>
  <cp:revision>124</cp:revision>
  <cp:lastPrinted>2014-10-16T14:51:28Z</cp:lastPrinted>
  <dcterms:created xsi:type="dcterms:W3CDTF">2014-10-27T16:40:37Z</dcterms:created>
  <dcterms:modified xsi:type="dcterms:W3CDTF">2017-05-04T03:20:22Z</dcterms:modified>
</cp:coreProperties>
</file>