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9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292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CC"/>
    <a:srgbClr val="009999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B6335F51-1DAB-4DF1-8AAA-15B51DD59078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D4255493-1C56-4DAF-B208-16101D28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F9BFF-F7D8-43DC-8014-94FD4D52DEE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8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5F9AD-D38F-484F-BF14-A8CA16D0BB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836" y="2241148"/>
            <a:ext cx="8389011" cy="854163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296" y="6373504"/>
            <a:ext cx="1437983" cy="47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60846" y="3256761"/>
            <a:ext cx="6011530" cy="95125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1117033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07499" y="1085243"/>
            <a:ext cx="8931349" cy="103218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400" cap="none" baseline="0">
                <a:solidFill>
                  <a:srgbClr val="0066CC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9" name="Picture 4" descr="http://nstx-u.pppl.gov/_/rsrc/1428716107538/home/NSTXU_team_photo_2015_02_2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5" y="4366768"/>
            <a:ext cx="5939809" cy="2322648"/>
          </a:xfrm>
          <a:prstGeom prst="round2DiagRect">
            <a:avLst>
              <a:gd name="adj1" fmla="val 7365"/>
              <a:gd name="adj2" fmla="val 6057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menard\My Files\PPPL\Projects\NSTX-U\Presentation template\2015 - New template\logo and banner source\logo_row_v8_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75"/>
            <a:ext cx="9144000" cy="7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54"/>
            <a:ext cx="9144000" cy="994787"/>
          </a:xfrm>
          <a:prstGeom prst="rect">
            <a:avLst/>
          </a:prstGeo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" y="1186878"/>
            <a:ext cx="8877600" cy="5192657"/>
          </a:xfrm>
        </p:spPr>
        <p:txBody>
          <a:bodyPr/>
          <a:lstStyle>
            <a:lvl1pPr marL="169863" indent="-169863">
              <a:buClrTx/>
              <a:buSzPct val="85000"/>
              <a:buFont typeface="Arial" panose="020B0604020202020204" pitchFamily="34" charset="0"/>
              <a:buChar char="•"/>
              <a:defRPr sz="2800"/>
            </a:lvl1pPr>
            <a:lvl2pPr marL="457200" indent="-184150">
              <a:buClrTx/>
              <a:buSzPct val="85000"/>
              <a:buFont typeface="Arial" panose="020B0604020202020204" pitchFamily="34" charset="0"/>
              <a:buChar char="‒"/>
              <a:defRPr sz="2400"/>
            </a:lvl2pPr>
            <a:lvl3pPr marL="690563" indent="-142875">
              <a:buClrTx/>
              <a:buSzPct val="85000"/>
              <a:buFont typeface="Wingdings" panose="05000000000000000000" pitchFamily="2" charset="2"/>
              <a:buChar char="§"/>
              <a:defRPr sz="2000"/>
            </a:lvl3pPr>
            <a:lvl4pPr marL="966788" indent="-144463">
              <a:buClrTx/>
              <a:buSzPct val="85000"/>
              <a:buFont typeface="Arial" panose="020B0604020202020204" pitchFamily="34" charset="0"/>
              <a:buChar char="•"/>
              <a:defRPr sz="1800"/>
            </a:lvl4pPr>
            <a:lvl5pPr marL="1201738" indent="-150813">
              <a:buClrTx/>
              <a:buSzPct val="85000"/>
              <a:buFont typeface="Arial" panose="020B0604020202020204" pitchFamily="34" charset="0"/>
              <a:buChar char="‒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86083"/>
            <a:ext cx="609600" cy="248847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200" b="1">
                <a:solidFill>
                  <a:srgbClr val="0066CC"/>
                </a:solidFill>
              </a:defRPr>
            </a:lvl1pPr>
          </a:lstStyle>
          <a:p>
            <a:fld id="{B27F8D60-8B1A-0647-962A-E3C33F978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33" y="1191455"/>
            <a:ext cx="8877600" cy="523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86083"/>
            <a:ext cx="609600" cy="248847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200" b="1">
                <a:solidFill>
                  <a:srgbClr val="0066CC"/>
                </a:solidFill>
              </a:defRPr>
            </a:lvl1pPr>
          </a:lstStyle>
          <a:p>
            <a:fld id="{B27F8D60-8B1A-0647-962A-E3C33F9785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6526708"/>
            <a:ext cx="111252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63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3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100" baseline="0">
          <a:solidFill>
            <a:srgbClr val="0066CC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914400" rtl="0" eaLnBrk="1" latinLnBrk="0" hangingPunct="1">
        <a:lnSpc>
          <a:spcPct val="90000"/>
        </a:lnSpc>
        <a:spcBef>
          <a:spcPct val="200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ct val="20000"/>
        </a:spcBef>
        <a:buClrTx/>
        <a:buSzPct val="85000"/>
        <a:buFont typeface="Arial" pitchFamily="34" charset="0"/>
        <a:buChar char="‒"/>
        <a:defRPr sz="2400" kern="1200">
          <a:solidFill>
            <a:srgbClr val="0066CC"/>
          </a:solidFill>
          <a:latin typeface="+mn-lt"/>
          <a:ea typeface="+mn-ea"/>
          <a:cs typeface="+mn-cs"/>
        </a:defRPr>
      </a:lvl2pPr>
      <a:lvl3pPr marL="688975" indent="-141288" algn="l" defTabSz="914400" rtl="0" eaLnBrk="1" latinLnBrk="0" hangingPunct="1">
        <a:lnSpc>
          <a:spcPct val="90000"/>
        </a:lnSpc>
        <a:spcBef>
          <a:spcPct val="20000"/>
        </a:spcBef>
        <a:buClrTx/>
        <a:buSzPct val="85000"/>
        <a:buFont typeface="Wingdings" panose="05000000000000000000" pitchFamily="2" charset="2"/>
        <a:buChar char="§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966788" indent="-144463" algn="l" defTabSz="914400" rtl="0" eaLnBrk="1" latinLnBrk="0" hangingPunct="1">
        <a:lnSpc>
          <a:spcPct val="90000"/>
        </a:lnSpc>
        <a:spcBef>
          <a:spcPct val="20000"/>
        </a:spcBef>
        <a:buClrTx/>
        <a:buSzPct val="85000"/>
        <a:buFont typeface="Arial" pitchFamily="34" charset="0"/>
        <a:buChar char="•"/>
        <a:defRPr sz="1800" kern="1200">
          <a:solidFill>
            <a:srgbClr val="009999"/>
          </a:solidFill>
          <a:latin typeface="+mn-lt"/>
          <a:ea typeface="+mn-ea"/>
          <a:cs typeface="+mn-cs"/>
        </a:defRPr>
      </a:lvl4pPr>
      <a:lvl5pPr marL="1201738" indent="-150813" algn="l" defTabSz="914400" rtl="0" eaLnBrk="1" latinLnBrk="0" hangingPunct="1">
        <a:lnSpc>
          <a:spcPct val="90000"/>
        </a:lnSpc>
        <a:spcBef>
          <a:spcPct val="20000"/>
        </a:spcBef>
        <a:buClrTx/>
        <a:buSzPct val="85000"/>
        <a:buFont typeface="Arial" pitchFamily="34" charset="0"/>
        <a:buChar char="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Menard, Z. Wang, Y. Liu (CCFE), J-K Park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Theory and Simulation of Disruptions Workshop  </a:t>
            </a:r>
          </a:p>
          <a:p>
            <a:r>
              <a:rPr lang="en-US" dirty="0"/>
              <a:t>Princeton Plasma Physics Laboratory</a:t>
            </a:r>
          </a:p>
          <a:p>
            <a:r>
              <a:rPr lang="en-US" dirty="0"/>
              <a:t>Princeton, New Jersey</a:t>
            </a:r>
          </a:p>
          <a:p>
            <a:r>
              <a:rPr lang="en-US" dirty="0"/>
              <a:t>July 13-15,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 dirty="0"/>
              <a:t>Theory and Modeling Needs For Improved Kinetic Treatments of High-Beta Pressure Limits</a:t>
            </a:r>
          </a:p>
        </p:txBody>
      </p:sp>
    </p:spTree>
    <p:extLst>
      <p:ext uri="{BB962C8B-B14F-4D97-AF65-F5344CB8AC3E}">
        <p14:creationId xmlns:p14="http://schemas.microsoft.com/office/powerpoint/2010/main" val="21335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Reconstructions imply significant fast-ion profile broadening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panose="020B0606020202030204" pitchFamily="34" charset="0"/>
              </a:rPr>
              <a:t>Black: reconstruction with rotation included (n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e</a:t>
            </a:r>
            <a:r>
              <a:rPr lang="en-US" sz="2800" dirty="0" smtClean="0">
                <a:latin typeface="Arial Narrow" panose="020B0606020202030204" pitchFamily="34" charset="0"/>
              </a:rPr>
              <a:t> asymmetry)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Blue:  measured thermal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Red:  recons. minus  thermal, </a:t>
            </a:r>
            <a:r>
              <a:rPr lang="en-US" sz="2800" dirty="0" smtClean="0">
                <a:solidFill>
                  <a:srgbClr val="FF9933"/>
                </a:solidFill>
                <a:latin typeface="Arial Narrow" panose="020B0606020202030204" pitchFamily="34" charset="0"/>
              </a:rPr>
              <a:t>Orange: TRANSP (no FI diffusion)</a:t>
            </a:r>
            <a:endParaRPr lang="en-US" sz="2800" dirty="0">
              <a:solidFill>
                <a:srgbClr val="FF993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91" y="55698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Reconstructed core fast ion </a:t>
            </a:r>
            <a:r>
              <a:rPr lang="en-US" sz="1600" i="0" dirty="0">
                <a:solidFill>
                  <a:srgbClr val="FF0000"/>
                </a:solidFill>
              </a:rPr>
              <a:t>P</a:t>
            </a:r>
            <a:r>
              <a:rPr lang="en-US" sz="1600" i="0" baseline="-25000" dirty="0">
                <a:solidFill>
                  <a:srgbClr val="FF0000"/>
                </a:solidFill>
              </a:rPr>
              <a:t>K</a:t>
            </a:r>
            <a:r>
              <a:rPr lang="en-US" sz="1600" i="0" dirty="0">
                <a:solidFill>
                  <a:srgbClr val="FF0000"/>
                </a:solidFill>
              </a:rPr>
              <a:t>(</a:t>
            </a:r>
            <a:r>
              <a:rPr lang="en-US" sz="1600" i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600" i="0" dirty="0">
                <a:solidFill>
                  <a:srgbClr val="FF0000"/>
                </a:solidFill>
              </a:rPr>
              <a:t>)</a:t>
            </a:r>
            <a:r>
              <a:rPr lang="en-US" sz="1600" i="0" dirty="0" smtClean="0">
                <a:solidFill>
                  <a:srgbClr val="FF0000"/>
                </a:solidFill>
              </a:rPr>
              <a:t> significantly lower </a:t>
            </a:r>
            <a:r>
              <a:rPr lang="en-US" sz="1600" i="0" dirty="0" smtClean="0">
                <a:solidFill>
                  <a:srgbClr val="FF9933"/>
                </a:solidFill>
              </a:rPr>
              <a:t>than TRANSP calculation</a:t>
            </a:r>
            <a:endParaRPr lang="en-US" sz="1600" i="0" dirty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691" y="5562600"/>
            <a:ext cx="301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Reconstructed fast ion </a:t>
            </a:r>
            <a:r>
              <a:rPr lang="en-US" sz="1600" i="0" dirty="0">
                <a:solidFill>
                  <a:srgbClr val="FF0000"/>
                </a:solidFill>
              </a:rPr>
              <a:t>P</a:t>
            </a:r>
            <a:r>
              <a:rPr lang="en-US" sz="1600" i="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i="0" dirty="0">
                <a:solidFill>
                  <a:srgbClr val="FF0000"/>
                </a:solidFill>
              </a:rPr>
              <a:t>(</a:t>
            </a:r>
            <a:r>
              <a:rPr lang="en-US" sz="1600" i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600" i="0" dirty="0">
                <a:solidFill>
                  <a:srgbClr val="FF0000"/>
                </a:solidFill>
              </a:rPr>
              <a:t>)</a:t>
            </a:r>
            <a:r>
              <a:rPr lang="en-US" sz="1600" i="0" dirty="0" smtClean="0">
                <a:solidFill>
                  <a:srgbClr val="FF0000"/>
                </a:solidFill>
              </a:rPr>
              <a:t> significantly broader, lower </a:t>
            </a:r>
            <a:r>
              <a:rPr lang="en-US" sz="1600" i="0" dirty="0" smtClean="0">
                <a:solidFill>
                  <a:srgbClr val="FF9933"/>
                </a:solidFill>
              </a:rPr>
              <a:t>than TRANSP calculation</a:t>
            </a:r>
            <a:endParaRPr lang="en-US" sz="1600" i="0" dirty="0">
              <a:solidFill>
                <a:srgbClr val="FF99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" y="2312253"/>
            <a:ext cx="633781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0" y="3581400"/>
            <a:ext cx="2438400" cy="6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743200"/>
            <a:ext cx="1695450" cy="71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4678740"/>
            <a:ext cx="2317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NOTE:  there is substantial uncertainty in P</a:t>
            </a:r>
            <a:r>
              <a:rPr lang="en-US" sz="1600" i="0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60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near the magnetic axis since U is indeterminate there, i.e. U could be much larger or smaller w/o impacting the density asymmetry fit</a:t>
            </a:r>
            <a:endParaRPr lang="en-US" sz="1600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7651630" y="4248509"/>
            <a:ext cx="304800" cy="39969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Profiles after fast-ion density profile broadening</a:t>
            </a:r>
            <a:endParaRPr lang="en-US" sz="3200" baseline="-25000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7475"/>
            <a:ext cx="8915400" cy="12657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panose="020B0606020202030204" pitchFamily="34" charset="0"/>
              </a:rPr>
              <a:t>Black: reconstruction with rotation included (n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e</a:t>
            </a:r>
            <a:r>
              <a:rPr lang="en-US" sz="2800" dirty="0" smtClean="0">
                <a:latin typeface="Arial Narrow" panose="020B0606020202030204" pitchFamily="34" charset="0"/>
              </a:rPr>
              <a:t> asymmetry)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Blue:  measured thermal, </a:t>
            </a: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Red:  recons. minus  thermal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9933"/>
                </a:solidFill>
                <a:latin typeface="Arial Narrow" panose="020B0606020202030204" pitchFamily="34" charset="0"/>
              </a:rPr>
              <a:t>Orange: TRANSP with FI density profile broadening (post-facto)</a:t>
            </a:r>
            <a:endParaRPr lang="en-US" sz="2800" dirty="0">
              <a:solidFill>
                <a:srgbClr val="FF993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91" y="5486400"/>
            <a:ext cx="2940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rgbClr val="FF9933"/>
                </a:solidFill>
              </a:rPr>
              <a:t>Dash </a:t>
            </a:r>
            <a:r>
              <a:rPr lang="en-US" sz="1400" i="0" dirty="0" smtClean="0">
                <a:solidFill>
                  <a:srgbClr val="FF9933"/>
                </a:solidFill>
                <a:sym typeface="Wingdings" panose="05000000000000000000" pitchFamily="2" charset="2"/>
              </a:rPr>
              <a:t> Solid = fast-ion</a:t>
            </a:r>
            <a:r>
              <a:rPr lang="en-US" sz="1400" i="0" dirty="0" smtClean="0">
                <a:solidFill>
                  <a:srgbClr val="FF9933"/>
                </a:solidFill>
              </a:rPr>
              <a:t> density broadening: conserve FI stored energy, number, also </a:t>
            </a:r>
            <a:r>
              <a:rPr lang="en-US" sz="1400" i="0" dirty="0" err="1" smtClean="0">
                <a:solidFill>
                  <a:srgbClr val="FF9933"/>
                </a:solidFill>
              </a:rPr>
              <a:t>T</a:t>
            </a:r>
            <a:r>
              <a:rPr lang="en-US" sz="1400" i="0" baseline="-25000" dirty="0" err="1" smtClean="0">
                <a:solidFill>
                  <a:srgbClr val="FF9933"/>
                </a:solidFill>
              </a:rPr>
              <a:t>fast</a:t>
            </a:r>
            <a:r>
              <a:rPr lang="en-US" sz="1400" i="0" dirty="0" smtClean="0">
                <a:solidFill>
                  <a:srgbClr val="FF9933"/>
                </a:solidFill>
              </a:rPr>
              <a:t> (</a:t>
            </a:r>
            <a:r>
              <a:rPr lang="en-US" sz="1400" i="0" dirty="0" smtClean="0">
                <a:solidFill>
                  <a:srgbClr val="FF9933"/>
                </a:solidFill>
                <a:latin typeface="Symbol" panose="05050102010706020507" pitchFamily="18" charset="2"/>
              </a:rPr>
              <a:t>r</a:t>
            </a:r>
            <a:r>
              <a:rPr lang="en-US" sz="1400" i="0" dirty="0" smtClean="0">
                <a:solidFill>
                  <a:srgbClr val="FF9933"/>
                </a:solidFill>
              </a:rPr>
              <a:t>)</a:t>
            </a:r>
            <a:endParaRPr lang="en-US" sz="1400" i="0" dirty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6019800"/>
            <a:ext cx="39243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F0000"/>
                </a:solidFill>
              </a:rPr>
              <a:t>MARS-K uses P</a:t>
            </a:r>
            <a:r>
              <a:rPr lang="en-US" sz="2400" i="0" baseline="-25000" dirty="0" smtClean="0">
                <a:solidFill>
                  <a:srgbClr val="FF0000"/>
                </a:solidFill>
              </a:rPr>
              <a:t>K</a:t>
            </a:r>
            <a:r>
              <a:rPr lang="en-US" sz="2400" i="0" dirty="0" smtClean="0">
                <a:solidFill>
                  <a:srgbClr val="FF0000"/>
                </a:solidFill>
              </a:rPr>
              <a:t>, </a:t>
            </a:r>
            <a:r>
              <a:rPr lang="en-US" sz="2400" i="0" dirty="0" err="1" smtClean="0">
                <a:solidFill>
                  <a:srgbClr val="FF0000"/>
                </a:solidFill>
              </a:rPr>
              <a:t>f</a:t>
            </a:r>
            <a:r>
              <a:rPr lang="en-US" sz="2400" i="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400" i="0" dirty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, </a:t>
            </a:r>
            <a:r>
              <a:rPr lang="en-US" sz="2400" i="0" dirty="0" err="1" smtClean="0">
                <a:solidFill>
                  <a:srgbClr val="FF0000"/>
                </a:solidFill>
              </a:rPr>
              <a:t>f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ExB</a:t>
            </a:r>
            <a:endParaRPr lang="en-US" sz="2400" i="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439412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Because fast ion density is low, the impact of fast-ions on total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toroidal</a:t>
            </a:r>
            <a:r>
              <a:rPr lang="en-US" sz="20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rotation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</a:t>
            </a:r>
            <a:r>
              <a:rPr lang="en-US" sz="2000" i="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20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is weaker than impact on P</a:t>
            </a:r>
            <a:r>
              <a:rPr lang="en-US" sz="2000" i="0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endParaRPr lang="en-US" sz="2000" i="0" baseline="-25000" dirty="0" smtClean="0">
              <a:solidFill>
                <a:schemeClr val="tx1"/>
              </a:solidFill>
              <a:latin typeface="+mn-lt"/>
            </a:endParaRPr>
          </a:p>
          <a:p>
            <a:endParaRPr lang="en-US" sz="1800" i="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r>
              <a:rPr lang="en-US" sz="2000" i="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Implication:</a:t>
            </a: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fast-ion redistribution or loss likely more important for pressure than rotation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6020954" cy="31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>
            <a:off x="4572000" y="3505200"/>
            <a:ext cx="1752600" cy="762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33400" y="3679166"/>
            <a:ext cx="0" cy="5715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33400" y="3991705"/>
            <a:ext cx="4038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572000" y="3200400"/>
            <a:ext cx="0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4572000" y="3657600"/>
            <a:ext cx="0" cy="13729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4572000" y="3893301"/>
            <a:ext cx="1752600" cy="9840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352800" y="5420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err="1" smtClean="0">
                <a:solidFill>
                  <a:schemeClr val="tx1"/>
                </a:solidFill>
              </a:rPr>
              <a:t>f</a:t>
            </a:r>
            <a:r>
              <a:rPr lang="en-US" sz="1400" i="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400" i="0" dirty="0" smtClean="0">
                <a:solidFill>
                  <a:schemeClr val="tx1"/>
                </a:solidFill>
              </a:rPr>
              <a:t>(r) including fast ions is broader than </a:t>
            </a:r>
            <a:r>
              <a:rPr lang="en-US" sz="1400" i="0" dirty="0" err="1" smtClean="0">
                <a:solidFill>
                  <a:srgbClr val="3333FF"/>
                </a:solidFill>
              </a:rPr>
              <a:t>f</a:t>
            </a:r>
            <a:r>
              <a:rPr lang="en-US" sz="1400" i="0" baseline="-25000" dirty="0" err="1" smtClean="0">
                <a:solidFill>
                  <a:srgbClr val="3333FF"/>
                </a:solidFill>
                <a:latin typeface="Symbol" panose="05050102010706020507" pitchFamily="18" charset="2"/>
              </a:rPr>
              <a:t>f</a:t>
            </a:r>
            <a:r>
              <a:rPr lang="en-US" sz="1400" i="0" baseline="-25000" dirty="0" smtClean="0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en-US" sz="1400" i="0" baseline="-25000" dirty="0" smtClean="0">
                <a:solidFill>
                  <a:srgbClr val="3333FF"/>
                </a:solidFill>
                <a:latin typeface="+mn-lt"/>
              </a:rPr>
              <a:t>Carbon</a:t>
            </a:r>
            <a:r>
              <a:rPr lang="en-US" sz="1400" i="0" dirty="0" smtClean="0">
                <a:solidFill>
                  <a:srgbClr val="3333FF"/>
                </a:solidFill>
              </a:rPr>
              <a:t>(</a:t>
            </a:r>
            <a:r>
              <a:rPr lang="en-US" sz="1400" i="0" dirty="0" smtClean="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en-US" sz="1400" i="0" dirty="0" smtClean="0">
                <a:solidFill>
                  <a:srgbClr val="3333FF"/>
                </a:solidFill>
              </a:rPr>
              <a:t>) </a:t>
            </a:r>
            <a:r>
              <a:rPr lang="en-US" sz="1400" i="0" dirty="0" smtClean="0">
                <a:solidFill>
                  <a:srgbClr val="339933"/>
                </a:solidFill>
              </a:rPr>
              <a:t>&amp; </a:t>
            </a:r>
            <a:r>
              <a:rPr lang="en-US" sz="1400" i="0" dirty="0" err="1" smtClean="0">
                <a:solidFill>
                  <a:srgbClr val="339933"/>
                </a:solidFill>
              </a:rPr>
              <a:t>f</a:t>
            </a:r>
            <a:r>
              <a:rPr lang="en-US" sz="1400" i="0" baseline="-25000" dirty="0" err="1" smtClean="0">
                <a:solidFill>
                  <a:srgbClr val="339933"/>
                </a:solidFill>
              </a:rPr>
              <a:t>ExB</a:t>
            </a:r>
            <a:endParaRPr lang="en-US" sz="1400" i="0" baseline="-25000" dirty="0">
              <a:solidFill>
                <a:srgbClr val="339933"/>
              </a:solidFill>
            </a:endParaRPr>
          </a:p>
        </p:txBody>
      </p:sp>
      <p:sp>
        <p:nvSpPr>
          <p:cNvPr id="60" name="Down Arrow 59"/>
          <p:cNvSpPr/>
          <p:nvPr/>
        </p:nvSpPr>
        <p:spPr bwMode="auto">
          <a:xfrm>
            <a:off x="7391400" y="5466415"/>
            <a:ext cx="304800" cy="477185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8828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chemeClr val="tx1"/>
                </a:solidFill>
              </a:rPr>
              <a:t>Low </a:t>
            </a:r>
            <a:r>
              <a:rPr lang="en-US" sz="3200" u="sng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u="sng" baseline="-25000" dirty="0" err="1">
                <a:solidFill>
                  <a:schemeClr val="tx1"/>
                </a:solidFill>
              </a:rPr>
              <a:t>N</a:t>
            </a:r>
            <a:r>
              <a:rPr lang="en-US" sz="3200" u="sng" dirty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limit ~ 3.5: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/>
              <a:t>Saturated f=15-30kHz n=1 mode </a:t>
            </a:r>
            <a:br>
              <a:rPr lang="en-US" sz="3200" dirty="0" smtClean="0"/>
            </a:br>
            <a:r>
              <a:rPr lang="en-US" sz="3200" dirty="0" smtClean="0"/>
              <a:t>common during early 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flat-top phase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4191000" cy="1143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Mode clamps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to ~3.5, reduces neutron rate ~20%</a:t>
            </a:r>
          </a:p>
          <a:p>
            <a:pPr marL="0" indent="0" algn="ctr">
              <a:buNone/>
            </a:pPr>
            <a:r>
              <a:rPr lang="en-US" sz="1800" dirty="0" smtClean="0"/>
              <a:t>sometimes slows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locks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disrupts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43400" y="1266178"/>
            <a:ext cx="4665610" cy="5240044"/>
            <a:chOff x="4402190" y="1219200"/>
            <a:chExt cx="4665610" cy="524004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0790" y="1219200"/>
              <a:ext cx="443701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2190" y="4677422"/>
              <a:ext cx="4343400" cy="178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Straight Connector 12"/>
          <p:cNvCxnSpPr/>
          <p:nvPr/>
        </p:nvCxnSpPr>
        <p:spPr bwMode="auto">
          <a:xfrm flipV="1">
            <a:off x="5791200" y="2438400"/>
            <a:ext cx="0" cy="1447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800600" y="3962400"/>
            <a:ext cx="9906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91200" y="3962400"/>
            <a:ext cx="2819400" cy="9906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648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g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eff</a:t>
            </a:r>
            <a:r>
              <a:rPr lang="en-US" sz="2000" i="0" kern="0" baseline="-2500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t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A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 ~ 1</a:t>
            </a:r>
            <a:r>
              <a:rPr lang="en-US" sz="1800" i="0" kern="0" dirty="0" smtClean="0">
                <a:solidFill>
                  <a:srgbClr val="FF3300"/>
                </a:solidFill>
                <a:latin typeface="Helvetica"/>
                <a:cs typeface="Helvetica"/>
              </a:rPr>
              <a:t>×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10</a:t>
            </a:r>
            <a:r>
              <a:rPr lang="en-US" sz="1800" i="0" kern="0" baseline="30000" dirty="0" smtClean="0">
                <a:solidFill>
                  <a:srgbClr val="FF3300"/>
                </a:solidFill>
                <a:latin typeface="+mn-lt"/>
                <a:cs typeface="+mn-cs"/>
              </a:rPr>
              <a:t>-3</a:t>
            </a:r>
            <a:endParaRPr kumimoji="0" lang="en-US" sz="1800" b="1" i="0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424118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66800" y="1600200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0" dirty="0" smtClean="0">
                <a:solidFill>
                  <a:schemeClr val="tx1"/>
                </a:solidFill>
              </a:rPr>
              <a:t>NSTX shot 138065</a:t>
            </a:r>
            <a:endParaRPr lang="en-US" sz="1000" i="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209800" y="2209800"/>
            <a:ext cx="0" cy="3048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05527" y="1247001"/>
            <a:ext cx="312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Fixed P</a:t>
            </a:r>
            <a:r>
              <a:rPr lang="en-US" i="0" baseline="-25000" dirty="0" smtClean="0"/>
              <a:t>NBI</a:t>
            </a:r>
            <a:r>
              <a:rPr lang="en-US" i="0" dirty="0" smtClean="0"/>
              <a:t> = 3MW, I</a:t>
            </a:r>
            <a:r>
              <a:rPr lang="en-US" i="0" baseline="-25000" dirty="0" smtClean="0"/>
              <a:t>P</a:t>
            </a:r>
            <a:r>
              <a:rPr lang="en-US" i="0" dirty="0" smtClean="0"/>
              <a:t> = 800kA, </a:t>
            </a:r>
            <a:r>
              <a:rPr lang="en-US" i="0" dirty="0" err="1" smtClean="0">
                <a:latin typeface="Symbol" pitchFamily="18" charset="2"/>
              </a:rPr>
              <a:t>b</a:t>
            </a:r>
            <a:r>
              <a:rPr lang="en-US" i="0" baseline="-25000" dirty="0" err="1" smtClean="0"/>
              <a:t>T</a:t>
            </a:r>
            <a:r>
              <a:rPr lang="en-US" i="0" dirty="0" smtClean="0"/>
              <a:t>=10-15%</a:t>
            </a: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1447800"/>
            <a:ext cx="26930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</a:t>
            </a:r>
            <a:r>
              <a:rPr lang="en-US" i="0" dirty="0" smtClean="0">
                <a:solidFill>
                  <a:schemeClr val="tx1"/>
                </a:solidFill>
              </a:rPr>
              <a:t>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5096" y="1447800"/>
            <a:ext cx="26930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n=2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Kinetic profiles used 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362200"/>
            <a:ext cx="2895600" cy="114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Use broadened fast-ion </a:t>
            </a:r>
            <a:r>
              <a:rPr lang="en-US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n, p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profiles (red curves) </a:t>
            </a:r>
            <a:r>
              <a:rPr lang="en-US" sz="2000" dirty="0" smtClean="0">
                <a:latin typeface="Arial Narrow" panose="020B0606020202030204" pitchFamily="34" charset="0"/>
              </a:rPr>
              <a:t>(consistent w/ reconstruction)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87739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5400000">
            <a:off x="5515084" y="2580808"/>
            <a:ext cx="304800" cy="477185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3733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b="0" i="0" kern="0" dirty="0" smtClean="0">
                <a:latin typeface="Arial Narrow" panose="020B0606020202030204" pitchFamily="34" charset="0"/>
              </a:rPr>
              <a:t>q </a:t>
            </a:r>
            <a:r>
              <a:rPr lang="en-US" b="0" i="0" kern="0" dirty="0" smtClean="0">
                <a:latin typeface="Arial"/>
                <a:cs typeface="Arial"/>
              </a:rPr>
              <a:t>≈ </a:t>
            </a:r>
            <a:r>
              <a:rPr lang="en-US" b="0" i="0" kern="0" dirty="0" smtClean="0">
                <a:latin typeface="Arial Narrow" panose="020B0606020202030204" pitchFamily="34" charset="0"/>
              </a:rPr>
              <a:t>2 in core</a:t>
            </a:r>
          </a:p>
          <a:p>
            <a:pPr marL="173038" indent="-173038">
              <a:lnSpc>
                <a:spcPct val="80000"/>
              </a:lnSpc>
            </a:pPr>
            <a:endParaRPr lang="en-US" sz="1000" b="0" i="0" kern="0" dirty="0" smtClean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80000"/>
              </a:lnSpc>
            </a:pPr>
            <a:r>
              <a:rPr lang="en-US" b="0" i="0" kern="0" dirty="0" smtClean="0">
                <a:latin typeface="Arial Narrow" panose="020B0606020202030204" pitchFamily="34" charset="0"/>
              </a:rPr>
              <a:t>D sound Mach number </a:t>
            </a:r>
            <a:r>
              <a:rPr lang="en-US" b="0" i="0" kern="0" dirty="0" err="1" smtClean="0">
                <a:latin typeface="Arial Narrow" panose="020B0606020202030204" pitchFamily="34" charset="0"/>
              </a:rPr>
              <a:t>M</a:t>
            </a:r>
            <a:r>
              <a:rPr lang="en-US" b="0" i="0" kern="0" baseline="-25000" dirty="0" err="1" smtClean="0">
                <a:latin typeface="Arial Narrow" panose="020B0606020202030204" pitchFamily="34" charset="0"/>
              </a:rPr>
              <a:t>s</a:t>
            </a:r>
            <a:r>
              <a:rPr lang="en-US" b="0" i="0" kern="0" baseline="-25000" dirty="0" smtClean="0">
                <a:latin typeface="Arial Narrow" panose="020B0606020202030204" pitchFamily="34" charset="0"/>
              </a:rPr>
              <a:t>-D</a:t>
            </a:r>
            <a:r>
              <a:rPr lang="en-US" b="0" i="0" kern="0" dirty="0" smtClean="0">
                <a:latin typeface="Arial Narrow" panose="020B0606020202030204" pitchFamily="34" charset="0"/>
              </a:rPr>
              <a:t> </a:t>
            </a:r>
            <a:r>
              <a:rPr lang="en-US" b="0" i="0" kern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0.8 on-axis  significant drive for rotational instability</a:t>
            </a:r>
            <a:endParaRPr lang="en-US" b="0" i="0" kern="0" dirty="0">
              <a:latin typeface="Arial Narrow" panose="020B0606020202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1" y="5740503"/>
            <a:ext cx="3257909" cy="66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651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Predicted stability evolution </a:t>
            </a:r>
            <a:br>
              <a:rPr lang="en-US" sz="3200" dirty="0" smtClean="0"/>
            </a:br>
            <a:r>
              <a:rPr lang="en-US" sz="3200" dirty="0" smtClean="0"/>
              <a:t>using MARS-K compared to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016" y="1043765"/>
            <a:ext cx="3625970" cy="609600"/>
          </a:xfrm>
        </p:spPr>
        <p:txBody>
          <a:bodyPr/>
          <a:lstStyle/>
          <a:p>
            <a:pPr marL="173038" indent="-173038"/>
            <a:r>
              <a:rPr lang="en-US" sz="1800" dirty="0" smtClean="0"/>
              <a:t>Mode grows quickly, but decays slowly – kink or tearing mode?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3765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26015" y="1729565"/>
            <a:ext cx="36417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1800" b="0" i="0" kern="0" dirty="0" smtClean="0">
                <a:solidFill>
                  <a:srgbClr val="339933"/>
                </a:solidFill>
              </a:rPr>
              <a:t>Low-rotation fluid with-wall limit is very high </a:t>
            </a:r>
            <a:r>
              <a:rPr lang="en-US" sz="1800" b="0" i="0" kern="0" dirty="0" smtClean="0">
                <a:solidFill>
                  <a:srgbClr val="339933"/>
                </a:solidFill>
                <a:sym typeface="Wingdings" panose="05000000000000000000" pitchFamily="2" charset="2"/>
              </a:rPr>
              <a:t> marginal </a:t>
            </a:r>
            <a:r>
              <a:rPr lang="en-US" sz="1800" b="0" i="0" kern="0" dirty="0" err="1" smtClean="0">
                <a:solidFill>
                  <a:srgbClr val="339933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800" b="0" i="0" kern="0" baseline="-25000" dirty="0" err="1" smtClean="0">
                <a:solidFill>
                  <a:srgbClr val="339933"/>
                </a:solidFill>
                <a:sym typeface="Wingdings" panose="05000000000000000000" pitchFamily="2" charset="2"/>
              </a:rPr>
              <a:t>N</a:t>
            </a:r>
            <a:r>
              <a:rPr lang="en-US" sz="1800" b="0" i="0" kern="0" dirty="0" smtClean="0">
                <a:solidFill>
                  <a:srgbClr val="339933"/>
                </a:solidFill>
                <a:sym typeface="Wingdings" panose="05000000000000000000" pitchFamily="2" charset="2"/>
              </a:rPr>
              <a:t> ~ 7-8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0200" y="2385173"/>
            <a:ext cx="36417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1800" b="0" i="0" kern="0" dirty="0" smtClean="0">
                <a:solidFill>
                  <a:srgbClr val="FF9933"/>
                </a:solidFill>
                <a:sym typeface="Wingdings" panose="05000000000000000000" pitchFamily="2" charset="2"/>
              </a:rPr>
              <a:t>Increasing rotation lowers max </a:t>
            </a:r>
            <a:r>
              <a:rPr lang="en-US" sz="1800" b="0" i="0" kern="0" dirty="0" err="1" smtClean="0">
                <a:solidFill>
                  <a:srgbClr val="FF9933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800" b="0" i="0" kern="0" baseline="-25000" dirty="0" err="1" smtClean="0">
                <a:solidFill>
                  <a:srgbClr val="FF9933"/>
                </a:solidFill>
                <a:sym typeface="Wingdings" panose="05000000000000000000" pitchFamily="2" charset="2"/>
              </a:rPr>
              <a:t>N</a:t>
            </a:r>
            <a:r>
              <a:rPr lang="en-US" sz="1800" b="0" i="0" kern="0" dirty="0" smtClean="0">
                <a:solidFill>
                  <a:srgbClr val="FF9933"/>
                </a:solidFill>
                <a:sym typeface="Wingdings" panose="05000000000000000000" pitchFamily="2" charset="2"/>
              </a:rPr>
              <a:t> to ~5.5 at mode onset time</a:t>
            </a:r>
            <a:endParaRPr lang="en-US" sz="1800" b="0" i="0" kern="0" dirty="0">
              <a:solidFill>
                <a:srgbClr val="FF9933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6015" y="3024965"/>
            <a:ext cx="36417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1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Full kinetic treatment including fast-ions  marginal </a:t>
            </a:r>
            <a:r>
              <a:rPr lang="en-US" sz="1800" b="0" i="0" kern="0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800" b="0" i="0" kern="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~3.5  most consistent with experiment</a:t>
            </a:r>
            <a:endParaRPr lang="en-US" sz="1800" b="0" i="0" kern="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26015" y="4244165"/>
            <a:ext cx="35655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1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Full kinetic: predicted mode </a:t>
            </a:r>
            <a:r>
              <a:rPr lang="en-US" sz="1800" b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sz="1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matches measured </a:t>
            </a:r>
            <a:r>
              <a:rPr lang="en-US" sz="1800" b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f </a:t>
            </a:r>
            <a:r>
              <a:rPr lang="en-US" sz="1800" b="0" i="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~ 26kHz</a:t>
            </a:r>
          </a:p>
          <a:p>
            <a:pPr marL="173038" indent="-173038"/>
            <a:r>
              <a:rPr lang="en-US" sz="1800" b="0" i="0" kern="0" dirty="0" smtClean="0">
                <a:solidFill>
                  <a:srgbClr val="FF9933"/>
                </a:solidFill>
                <a:sym typeface="Wingdings" panose="05000000000000000000" pitchFamily="2" charset="2"/>
              </a:rPr>
              <a:t>Fluid model under-predicts </a:t>
            </a:r>
            <a:r>
              <a:rPr lang="en-US" sz="1800" b="0" kern="0" dirty="0" smtClean="0">
                <a:solidFill>
                  <a:srgbClr val="FF9933"/>
                </a:solidFill>
                <a:sym typeface="Wingdings" panose="05000000000000000000" pitchFamily="2" charset="2"/>
              </a:rPr>
              <a:t>f</a:t>
            </a:r>
            <a:endParaRPr lang="en-US" sz="1800" b="0" kern="0" dirty="0">
              <a:solidFill>
                <a:srgbClr val="FF99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26015" y="5310965"/>
            <a:ext cx="36259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sz="1800" b="0" i="0" kern="0" dirty="0" smtClean="0">
                <a:sym typeface="Wingdings" panose="05000000000000000000" pitchFamily="2" charset="2"/>
              </a:rPr>
              <a:t>Rotation increasing until mode onset, then drops, then remains lower while mode is present.</a:t>
            </a:r>
            <a:endParaRPr lang="en-US" sz="1800" b="0" kern="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953000" y="2796365"/>
            <a:ext cx="533400" cy="381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53000" y="2339165"/>
            <a:ext cx="533400" cy="228600"/>
          </a:xfrm>
          <a:prstGeom prst="straightConnector1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81600" y="1862915"/>
            <a:ext cx="304800" cy="57150"/>
          </a:xfrm>
          <a:prstGeom prst="straightConnector1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419" y="6505747"/>
            <a:ext cx="1444599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4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Fast ion broadening has </a:t>
            </a:r>
            <a:br>
              <a:rPr lang="en-US" sz="3200" dirty="0" smtClean="0"/>
            </a:br>
            <a:r>
              <a:rPr lang="en-US" sz="3200" dirty="0" smtClean="0"/>
              <a:t>significant impact on predicted stability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013" y="3207495"/>
            <a:ext cx="3828214" cy="190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Without broadening, predicted marginally stable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would be much lower than experiment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And predicted frequency would be higher than observed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3895"/>
            <a:ext cx="404357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4271371" y="3529916"/>
            <a:ext cx="76046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267199" y="3034616"/>
            <a:ext cx="0" cy="952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114799" y="3034616"/>
            <a:ext cx="3048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118971" y="3987116"/>
            <a:ext cx="3048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271371" y="4713874"/>
            <a:ext cx="76046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199" y="4523374"/>
            <a:ext cx="4172" cy="3429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114799" y="4523374"/>
            <a:ext cx="3048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8971" y="4872624"/>
            <a:ext cx="3048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114799" y="2779584"/>
            <a:ext cx="21434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 fast-ion redistribution</a:t>
            </a:r>
            <a:endParaRPr lang="en-US" sz="16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799" y="4104274"/>
            <a:ext cx="6237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Without</a:t>
            </a:r>
            <a:endParaRPr lang="en-US" sz="16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799" y="4866274"/>
            <a:ext cx="36247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</a:t>
            </a:r>
            <a:endParaRPr lang="en-US" sz="16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419" y="6505747"/>
            <a:ext cx="1444599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bserved mode initial </a:t>
            </a:r>
            <a:r>
              <a:rPr lang="en-US" sz="3200" dirty="0" smtClean="0">
                <a:latin typeface="Symbol" panose="05050102010706020507" pitchFamily="18" charset="2"/>
              </a:rPr>
              <a:t>g</a:t>
            </a:r>
            <a:r>
              <a:rPr lang="en-US" sz="3200" dirty="0" smtClean="0"/>
              <a:t> consistent with kink/MARS-K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109349"/>
            <a:ext cx="3581400" cy="50183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Use Callen method</a:t>
            </a:r>
          </a:p>
          <a:p>
            <a:pPr>
              <a:lnSpc>
                <a:spcPct val="95000"/>
              </a:lnSpc>
            </a:pPr>
            <a:endParaRPr lang="en-US" sz="16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MARS-K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30000" dirty="0" smtClean="0"/>
              <a:t>2</a:t>
            </a:r>
            <a:r>
              <a:rPr lang="en-US" dirty="0" smtClean="0"/>
              <a:t> linear in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near marg. stability</a:t>
            </a:r>
          </a:p>
          <a:p>
            <a:pPr>
              <a:lnSpc>
                <a:spcPct val="95000"/>
              </a:lnSpc>
            </a:pPr>
            <a:endParaRPr lang="en-US" sz="900" dirty="0" smtClean="0"/>
          </a:p>
          <a:p>
            <a:pPr>
              <a:lnSpc>
                <a:spcPct val="95000"/>
              </a:lnSpc>
            </a:pPr>
            <a:endParaRPr lang="en-US" sz="7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Rate of rise of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tracked using diamagnetic loop</a:t>
            </a: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339933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339933"/>
                </a:solidFill>
              </a:rPr>
              <a:t>For first 0.5ms, </a:t>
            </a:r>
            <a:r>
              <a:rPr lang="en-US" dirty="0" smtClean="0">
                <a:solidFill>
                  <a:srgbClr val="FF0000"/>
                </a:solidFill>
              </a:rPr>
              <a:t>growth is consistent </a:t>
            </a:r>
            <a:r>
              <a:rPr lang="en-US" dirty="0" smtClean="0">
                <a:solidFill>
                  <a:srgbClr val="339933"/>
                </a:solidFill>
              </a:rPr>
              <a:t>with Callen hybrid </a:t>
            </a:r>
            <a:r>
              <a:rPr lang="en-US" dirty="0" smtClean="0">
                <a:solidFill>
                  <a:srgbClr val="339933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339933"/>
                </a:solidFill>
              </a:rPr>
              <a:t> model for ideal instability:</a:t>
            </a:r>
          </a:p>
          <a:p>
            <a:pPr marL="0" indent="0">
              <a:lnSpc>
                <a:spcPct val="95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Symbol" panose="05050102010706020507" pitchFamily="18" charset="2"/>
              </a:rPr>
              <a:t>     a</a:t>
            </a:r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Arial"/>
                <a:cs typeface="Arial"/>
              </a:rPr>
              <a:t>=</a:t>
            </a:r>
            <a:r>
              <a:rPr lang="en-US" sz="2000" b="1" dirty="0" smtClean="0">
                <a:solidFill>
                  <a:srgbClr val="3333FF"/>
                </a:solidFill>
              </a:rPr>
              <a:t> 0.5 for ideal mode</a:t>
            </a:r>
            <a:endParaRPr lang="en-US" sz="2000" b="1" dirty="0">
              <a:solidFill>
                <a:srgbClr val="3333FF"/>
              </a:solidFill>
            </a:endParaRPr>
          </a:p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143000"/>
            <a:ext cx="5605464" cy="50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048000" cy="1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30950"/>
            <a:ext cx="2971800" cy="4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219200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339933"/>
                </a:solidFill>
              </a:rPr>
              <a:t>Fit to </a:t>
            </a:r>
            <a:r>
              <a:rPr lang="en-US" sz="1400" i="0" dirty="0" smtClean="0">
                <a:solidFill>
                  <a:schemeClr val="tx1"/>
                </a:solidFill>
              </a:rPr>
              <a:t>MARS-K </a:t>
            </a:r>
            <a:r>
              <a:rPr lang="en-US" sz="14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1400" i="0" baseline="30000" dirty="0" smtClean="0">
                <a:solidFill>
                  <a:schemeClr val="tx1"/>
                </a:solidFill>
              </a:rPr>
              <a:t>2</a:t>
            </a:r>
            <a:endParaRPr lang="en-US" sz="1400" i="0" baseline="30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1478280"/>
            <a:ext cx="0" cy="502920"/>
          </a:xfrm>
          <a:prstGeom prst="straightConnector1">
            <a:avLst/>
          </a:prstGeom>
          <a:noFill/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255264" y="1447800"/>
            <a:ext cx="0" cy="22747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905000" y="2743200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339933"/>
                </a:solidFill>
              </a:rPr>
              <a:t>Fit to </a:t>
            </a:r>
            <a:r>
              <a:rPr lang="en-US" sz="140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4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400" i="0" dirty="0" smtClean="0">
                <a:solidFill>
                  <a:schemeClr val="tx1"/>
                </a:solidFill>
              </a:rPr>
              <a:t> from diamagnetic</a:t>
            </a:r>
            <a:endParaRPr lang="en-US" sz="1400" i="0" baseline="30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133600" y="3017520"/>
            <a:ext cx="0" cy="533400"/>
          </a:xfrm>
          <a:prstGeom prst="straightConnector1">
            <a:avLst/>
          </a:prstGeom>
          <a:noFill/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356312" y="2897089"/>
            <a:ext cx="291888" cy="7983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219893" y="2897089"/>
            <a:ext cx="14594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SXR data also consistent with kink/MARS-K at onset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396860" cy="762000"/>
          </a:xfrm>
        </p:spPr>
        <p:txBody>
          <a:bodyPr>
            <a:normAutofit fontScale="85000" lnSpcReduction="10000"/>
          </a:bodyPr>
          <a:lstStyle/>
          <a:p>
            <a:pPr marL="230188" indent="-230188"/>
            <a:r>
              <a:rPr lang="en-US" dirty="0" smtClean="0">
                <a:latin typeface="Arial Narrow" panose="020B0606020202030204" pitchFamily="34" charset="0"/>
              </a:rPr>
              <a:t>MARS-K IWM kink </a:t>
            </a:r>
            <a:r>
              <a:rPr lang="en-US" dirty="0" err="1" smtClean="0">
                <a:latin typeface="Arial Narrow" panose="020B0606020202030204" pitchFamily="34" charset="0"/>
              </a:rPr>
              <a:t>eigenfunction</a:t>
            </a:r>
            <a:r>
              <a:rPr lang="en-US" dirty="0" smtClean="0">
                <a:latin typeface="Arial Narrow" panose="020B0606020202030204" pitchFamily="34" charset="0"/>
              </a:rPr>
              <a:t> largest amplitude for r/a = 0.5-0.8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42899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2362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0188" indent="-230188"/>
            <a:r>
              <a:rPr lang="en-US" b="0" i="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Simple/smooth emission profile </a:t>
            </a:r>
            <a:r>
              <a:rPr lang="en-US" b="0" i="0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b="0" i="0" kern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b="0" i="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b="0" i="0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b="0" i="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b="0" i="0" kern="0" dirty="0" smtClean="0">
                <a:latin typeface="Arial Narrow" panose="020B0606020202030204" pitchFamily="34" charset="0"/>
              </a:rPr>
              <a:t>can reproduce line-integrated SXR</a:t>
            </a:r>
            <a:endParaRPr lang="en-US" b="0" i="0" kern="0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3352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0188" indent="-230188"/>
            <a:r>
              <a:rPr lang="en-US" b="0" i="0" kern="0" dirty="0" smtClean="0">
                <a:latin typeface="Arial Narrow" panose="020B0606020202030204" pitchFamily="34" charset="0"/>
              </a:rPr>
              <a:t>…and can reproduce line-integrated SXR fluctuation amplitude profile</a:t>
            </a:r>
            <a:endParaRPr lang="en-US" b="0" i="0" kern="0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4386302"/>
            <a:ext cx="4572000" cy="233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0188" indent="-230188"/>
            <a:r>
              <a:rPr lang="en-US" b="0" i="0" kern="0" dirty="0" smtClean="0">
                <a:latin typeface="Arial Narrow" panose="020B0606020202030204" pitchFamily="34" charset="0"/>
              </a:rPr>
              <a:t>…and has same kink-like structure vs. time and SXR chord position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b="0" i="0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Although the “slope” of the simulated </a:t>
            </a:r>
            <a:r>
              <a:rPr lang="en-US" b="0" i="0" kern="0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eigenfunction</a:t>
            </a:r>
            <a:r>
              <a:rPr lang="en-US" b="0" i="0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is shallower than measured… rotation or fast-ion effect?</a:t>
            </a:r>
          </a:p>
          <a:p>
            <a:pPr marL="230188" indent="-230188"/>
            <a:r>
              <a:rPr lang="en-US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Later in time, SXR better fit to 2/1 TM (not shown)</a:t>
            </a:r>
            <a:endParaRPr lang="en-US" b="0" i="0" kern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8828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</a:rPr>
              <a:t>Intermediate </a:t>
            </a:r>
            <a:r>
              <a:rPr lang="en-US" sz="3200" u="sng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u="sng" baseline="-25000" dirty="0" err="1">
                <a:solidFill>
                  <a:schemeClr val="tx1"/>
                </a:solidFill>
              </a:rPr>
              <a:t>N</a:t>
            </a:r>
            <a:r>
              <a:rPr lang="en-US" sz="3200" u="sng" dirty="0">
                <a:solidFill>
                  <a:schemeClr val="tx1"/>
                </a:solidFill>
              </a:rPr>
              <a:t> limit ~ </a:t>
            </a:r>
            <a:r>
              <a:rPr lang="en-US" sz="3200" u="sng" dirty="0" smtClean="0">
                <a:solidFill>
                  <a:schemeClr val="tx1"/>
                </a:solidFill>
              </a:rPr>
              <a:t>5: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/>
              <a:t>Small f=30kHz continuous n=1 mode precedes larger 20-25kHz n=1 bursts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1066800"/>
            <a:ext cx="44005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38675"/>
            <a:ext cx="4645819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7620000" y="1524000"/>
            <a:ext cx="14511" cy="2895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76800" y="3810000"/>
            <a:ext cx="2667000" cy="990600"/>
          </a:xfrm>
          <a:prstGeom prst="straightConnector1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672388" y="3810000"/>
            <a:ext cx="1166812" cy="990600"/>
          </a:xfrm>
          <a:prstGeom prst="straightConnector1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006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g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eff</a:t>
            </a:r>
            <a:r>
              <a:rPr lang="en-US" sz="2000" i="0" kern="0" baseline="-25000" dirty="0" smtClean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rgbClr val="FF3300"/>
                </a:solidFill>
                <a:latin typeface="Symbol" pitchFamily="18" charset="2"/>
                <a:cs typeface="+mn-cs"/>
              </a:rPr>
              <a:t>t</a:t>
            </a:r>
            <a:r>
              <a:rPr lang="en-US" sz="2000" i="0" kern="0" baseline="-25000" dirty="0" err="1" smtClean="0">
                <a:solidFill>
                  <a:srgbClr val="FF3300"/>
                </a:solidFill>
                <a:latin typeface="+mn-lt"/>
                <a:cs typeface="+mn-cs"/>
              </a:rPr>
              <a:t>A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 ~ 4</a:t>
            </a:r>
            <a:r>
              <a:rPr lang="en-US" sz="1800" i="0" kern="0" dirty="0" smtClean="0">
                <a:solidFill>
                  <a:srgbClr val="FF3300"/>
                </a:solidFill>
                <a:latin typeface="Helvetica"/>
                <a:cs typeface="Helvetica"/>
              </a:rPr>
              <a:t>×</a:t>
            </a:r>
            <a:r>
              <a:rPr lang="en-US" sz="1800" i="0" kern="0" dirty="0" smtClean="0">
                <a:solidFill>
                  <a:srgbClr val="FF3300"/>
                </a:solidFill>
                <a:latin typeface="+mn-lt"/>
                <a:cs typeface="+mn-cs"/>
              </a:rPr>
              <a:t>10</a:t>
            </a:r>
            <a:r>
              <a:rPr lang="en-US" sz="1800" i="0" kern="0" baseline="30000" dirty="0" smtClean="0">
                <a:solidFill>
                  <a:srgbClr val="FF3300"/>
                </a:solidFill>
                <a:latin typeface="+mn-lt"/>
                <a:cs typeface="+mn-cs"/>
              </a:rPr>
              <a:t>-3</a:t>
            </a:r>
            <a:endParaRPr kumimoji="0" lang="en-US" sz="1800" b="1" i="0" u="none" strike="noStrike" kern="0" cap="none" spc="0" normalizeH="0" baseline="3000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43434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3352800" y="1752600"/>
            <a:ext cx="0" cy="2971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43434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First large n=1 burst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20% drop in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50% neutron rate drop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Later n=1 modes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 full disruption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Kinetic profiles used in analysis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049120"/>
            <a:ext cx="575656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5410200"/>
            <a:ext cx="899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lnSpc>
                <a:spcPct val="80000"/>
              </a:lnSpc>
            </a:pPr>
            <a:r>
              <a:rPr lang="en-US" i="0" kern="0" dirty="0" smtClean="0">
                <a:latin typeface="Arial Narrow" panose="020B0606020202030204" pitchFamily="34" charset="0"/>
              </a:rPr>
              <a:t>But, expect weaker rotational destabilization since </a:t>
            </a:r>
            <a:r>
              <a:rPr lang="en-US" i="0" kern="0" dirty="0" err="1">
                <a:latin typeface="Arial Narrow" panose="020B0606020202030204" pitchFamily="34" charset="0"/>
              </a:rPr>
              <a:t>M</a:t>
            </a:r>
            <a:r>
              <a:rPr lang="en-US" i="0" kern="0" baseline="-25000" dirty="0" err="1">
                <a:latin typeface="Arial Narrow" panose="020B0606020202030204" pitchFamily="34" charset="0"/>
              </a:rPr>
              <a:t>s</a:t>
            </a:r>
            <a:r>
              <a:rPr lang="en-US" i="0" kern="0" baseline="-25000" dirty="0">
                <a:latin typeface="Arial Narrow" panose="020B0606020202030204" pitchFamily="34" charset="0"/>
              </a:rPr>
              <a:t>-D</a:t>
            </a:r>
            <a:r>
              <a:rPr lang="en-US" i="0" kern="0" dirty="0" smtClean="0">
                <a:latin typeface="Arial Narrow" panose="020B0606020202030204" pitchFamily="34" charset="0"/>
              </a:rPr>
              <a:t> similar, q lower</a:t>
            </a:r>
            <a:endParaRPr lang="en-US" i="0" kern="0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19800" y="2971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/>
            <a:r>
              <a:rPr lang="en-US" b="0" i="0" kern="0" dirty="0" smtClean="0">
                <a:latin typeface="Arial Narrow" panose="020B0606020202030204" pitchFamily="34" charset="0"/>
              </a:rPr>
              <a:t>q </a:t>
            </a:r>
            <a:r>
              <a:rPr lang="en-US" b="0" i="0" kern="0" dirty="0" smtClean="0">
                <a:latin typeface="Arial Narrow" panose="020B0606020202030204" pitchFamily="34" charset="0"/>
                <a:cs typeface="Arial"/>
              </a:rPr>
              <a:t>≈ 1.3</a:t>
            </a:r>
            <a:r>
              <a:rPr lang="en-US" b="0" i="0" kern="0" dirty="0" smtClean="0">
                <a:latin typeface="Arial Narrow" panose="020B0606020202030204" pitchFamily="34" charset="0"/>
              </a:rPr>
              <a:t> in core</a:t>
            </a:r>
          </a:p>
          <a:p>
            <a:pPr marL="173038" indent="-173038">
              <a:lnSpc>
                <a:spcPct val="80000"/>
              </a:lnSpc>
            </a:pPr>
            <a:endParaRPr lang="en-US" sz="1000" b="0" i="0" kern="0" dirty="0" smtClean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80000"/>
              </a:lnSpc>
            </a:pPr>
            <a:r>
              <a:rPr lang="en-US" b="0" i="0" kern="0" dirty="0" smtClean="0">
                <a:latin typeface="Arial Narrow" panose="020B0606020202030204" pitchFamily="34" charset="0"/>
              </a:rPr>
              <a:t>D sound Mach number </a:t>
            </a:r>
            <a:r>
              <a:rPr lang="en-US" b="0" i="0" kern="0" dirty="0" err="1" smtClean="0">
                <a:latin typeface="Arial Narrow" panose="020B0606020202030204" pitchFamily="34" charset="0"/>
              </a:rPr>
              <a:t>M</a:t>
            </a:r>
            <a:r>
              <a:rPr lang="en-US" b="0" i="0" kern="0" baseline="-25000" dirty="0" err="1" smtClean="0">
                <a:latin typeface="Arial Narrow" panose="020B0606020202030204" pitchFamily="34" charset="0"/>
              </a:rPr>
              <a:t>s</a:t>
            </a:r>
            <a:r>
              <a:rPr lang="en-US" b="0" i="0" kern="0" baseline="-25000" dirty="0" smtClean="0">
                <a:latin typeface="Arial Narrow" panose="020B0606020202030204" pitchFamily="34" charset="0"/>
              </a:rPr>
              <a:t>-D</a:t>
            </a:r>
            <a:r>
              <a:rPr lang="en-US" b="0" i="0" kern="0" dirty="0" smtClean="0">
                <a:latin typeface="Arial Narrow" panose="020B0606020202030204" pitchFamily="34" charset="0"/>
              </a:rPr>
              <a:t> </a:t>
            </a:r>
            <a:r>
              <a:rPr lang="en-US" b="0" i="0" kern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0.8 on-axis  significant drive for rotational instability</a:t>
            </a:r>
            <a:endParaRPr lang="en-US" b="0" i="0" kern="0" dirty="0">
              <a:latin typeface="Arial Narrow" panose="020B0606020202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53" y="6074402"/>
            <a:ext cx="4403447" cy="4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7848600" y="5791200"/>
            <a:ext cx="304800" cy="30573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17244" y="1143000"/>
            <a:ext cx="3726756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69863" indent="-16986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5000"/>
              <a:buFont typeface="Arial" pitchFamily="34" charset="0"/>
              <a:buChar char="‒"/>
              <a:defRPr sz="2400" kern="12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2pPr>
            <a:lvl3pPr marL="690563" indent="-1428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966788" indent="-14446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5000"/>
              <a:buFont typeface="Arial" pitchFamily="34" charset="0"/>
              <a:buChar char="•"/>
              <a:defRPr sz="1800" kern="1200">
                <a:solidFill>
                  <a:srgbClr val="009999"/>
                </a:solidFill>
                <a:latin typeface="+mn-lt"/>
                <a:ea typeface="+mn-ea"/>
                <a:cs typeface="+mn-cs"/>
              </a:defRPr>
            </a:lvl4pPr>
            <a:lvl5pPr marL="1201738" indent="-1508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85000"/>
              <a:buFont typeface="Arial" pitchFamily="34" charset="0"/>
              <a:buChar char="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anose="020B0606020202030204" pitchFamily="34" charset="0"/>
              </a:rPr>
              <a:t>Fast ion pressure lower in this shot due to higher n</a:t>
            </a:r>
            <a:r>
              <a:rPr lang="en-US" baseline="-25000" dirty="0" smtClean="0">
                <a:latin typeface="Arial Narrow" panose="020B0606020202030204" pitchFamily="34" charset="0"/>
              </a:rPr>
              <a:t>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Compute fast-ion from reconstructed total - thermal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882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Pressure-driven kink / tearing are strong physics constraints on maximum fusion performance</a:t>
            </a:r>
            <a:endParaRPr lang="en-US" sz="3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5800" y="1905001"/>
            <a:ext cx="44958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Modes grow </a:t>
            </a:r>
            <a:r>
              <a:rPr lang="en-US" sz="2000" b="0" i="0" kern="0" dirty="0" smtClean="0">
                <a:latin typeface="+mn-lt"/>
                <a:cs typeface="+mn-cs"/>
              </a:rPr>
              <a:t>rapidly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above kink limit: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~ 1-10%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-1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where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~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Superconducting “ideal wall” can increase stable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factor of 2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noProof="0" dirty="0" smtClean="0">
                <a:solidFill>
                  <a:schemeClr val="tx1"/>
                </a:solidFill>
                <a:latin typeface="+mn-lt"/>
                <a:cs typeface="+mn-cs"/>
              </a:rPr>
              <a:t>Real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wall resistive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slow-growing “resistive wall mode” (RWM)</a:t>
            </a:r>
          </a:p>
          <a:p>
            <a:pPr marL="625475" lvl="1" indent="-225425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800" b="0" i="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0" i="0" kern="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 </a:t>
            </a:r>
            <a:r>
              <a:rPr lang="en-US" sz="1800" b="0" i="0" kern="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1800" b="0" i="0" kern="0" baseline="-25000" dirty="0" err="1" smtClean="0">
                <a:solidFill>
                  <a:srgbClr val="FF0000"/>
                </a:solidFill>
                <a:sym typeface="Wingdings" pitchFamily="2" charset="2"/>
              </a:rPr>
              <a:t>wall</a:t>
            </a:r>
            <a:r>
              <a:rPr lang="en-US" sz="1800" b="0" i="0" kern="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b="0" i="0" kern="0" dirty="0" smtClean="0">
                <a:solidFill>
                  <a:srgbClr val="FF0000"/>
                </a:solidFill>
                <a:sym typeface="Wingdings" pitchFamily="2" charset="2"/>
              </a:rPr>
              <a:t>~ 1 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ms instead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 time-scales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RWM can be stabilized with: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kinetic effects (rotation,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dissipation)</a:t>
            </a:r>
          </a:p>
          <a:p>
            <a:pPr marL="625475" marR="0" lvl="1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active feedback control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2400" y="1066800"/>
            <a:ext cx="88392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lvl="0" indent="-169863" algn="ctr" eaLnBrk="0" hangingPunct="0">
              <a:spcBef>
                <a:spcPct val="20000"/>
              </a:spcBef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fusion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v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B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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/>
              </a:rPr>
              <a:t>b</a:t>
            </a:r>
            <a:r>
              <a:rPr kumimoji="0" lang="en-US" sz="280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</a:t>
            </a:r>
            <a:r>
              <a:rPr kumimoji="0" lang="en-US" sz="280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4</a:t>
            </a:r>
            <a:r>
              <a:rPr kumimoji="0" lang="en-US" sz="280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2800" i="0" kern="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sz="2800" i="0" kern="0" baseline="-25000" dirty="0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800" i="0" kern="0" baseline="300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800" b="0" i="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b="0" i="0" kern="0" dirty="0" smtClean="0">
                <a:solidFill>
                  <a:srgbClr val="0000CC"/>
                </a:solidFill>
                <a:sym typeface="Symbol"/>
              </a:rPr>
              <a:t>(1+</a:t>
            </a:r>
            <a:r>
              <a:rPr lang="en-US" sz="2800" b="0" i="0" kern="0" dirty="0" smtClean="0">
                <a:solidFill>
                  <a:srgbClr val="0000CC"/>
                </a:solidFill>
                <a:latin typeface="Symbol" pitchFamily="18" charset="2"/>
                <a:sym typeface="Symbol"/>
              </a:rPr>
              <a:t>k</a:t>
            </a:r>
            <a:r>
              <a:rPr lang="en-US" sz="2800" b="0" i="0" kern="0" baseline="30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800" b="0" i="0" kern="0" dirty="0" smtClean="0">
                <a:solidFill>
                  <a:srgbClr val="0000CC"/>
                </a:solidFill>
                <a:sym typeface="Symbol"/>
              </a:rPr>
              <a:t>)</a:t>
            </a:r>
            <a:r>
              <a:rPr lang="en-US" sz="2800" b="0" i="0" kern="0" baseline="30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800" b="0" i="0" kern="0" dirty="0" smtClean="0">
                <a:solidFill>
                  <a:srgbClr val="0000CC"/>
                </a:solidFill>
                <a:sym typeface="Symbol"/>
              </a:rPr>
              <a:t> / A f</a:t>
            </a:r>
            <a:r>
              <a:rPr lang="en-US" sz="2800" b="0" i="0" kern="0" baseline="-25000" dirty="0" smtClean="0">
                <a:solidFill>
                  <a:srgbClr val="0000CC"/>
                </a:solidFill>
                <a:sym typeface="Symbol"/>
              </a:rPr>
              <a:t>BS</a:t>
            </a:r>
            <a:r>
              <a:rPr lang="en-US" sz="2800" b="0" i="0" kern="0" baseline="30000" dirty="0" smtClean="0">
                <a:solidFill>
                  <a:srgbClr val="0000CC"/>
                </a:solidFill>
                <a:sym typeface="Symbol"/>
              </a:rPr>
              <a:t>2</a:t>
            </a:r>
            <a:endParaRPr kumimoji="0" lang="en-US" sz="280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343400" cy="40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n Arrow 16"/>
          <p:cNvSpPr/>
          <p:nvPr/>
        </p:nvSpPr>
        <p:spPr bwMode="auto">
          <a:xfrm rot="10800000">
            <a:off x="3276600" y="5715000"/>
            <a:ext cx="381000" cy="457200"/>
          </a:xfrm>
          <a:prstGeom prst="downArrow">
            <a:avLst>
              <a:gd name="adj1" fmla="val 65254"/>
              <a:gd name="adj2" fmla="val 50000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149" y="5998534"/>
            <a:ext cx="796910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i="0" dirty="0" smtClean="0">
                <a:solidFill>
                  <a:srgbClr val="FF0000"/>
                </a:solidFill>
              </a:rPr>
              <a:t>Here we focus on </a:t>
            </a:r>
            <a:r>
              <a:rPr lang="en-US" sz="2200" i="0" u="sng" dirty="0" smtClean="0">
                <a:solidFill>
                  <a:srgbClr val="FF0000"/>
                </a:solidFill>
              </a:rPr>
              <a:t>ideal-wall mode</a:t>
            </a:r>
            <a:r>
              <a:rPr lang="en-US" sz="2200" i="0" dirty="0" smtClean="0">
                <a:solidFill>
                  <a:srgbClr val="FF0000"/>
                </a:solidFill>
              </a:rPr>
              <a:t> (IWM</a:t>
            </a:r>
            <a:r>
              <a:rPr lang="en-US" sz="2200" dirty="0" smtClean="0">
                <a:solidFill>
                  <a:srgbClr val="FF0000"/>
                </a:solidFill>
              </a:rPr>
              <a:t>) and TM triggering</a:t>
            </a:r>
            <a:endParaRPr lang="en-US" sz="2200" i="0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607" y="5675856"/>
            <a:ext cx="2795958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700" i="0" dirty="0" smtClean="0"/>
              <a:t>M. Chu, et al., Plasma Phys. Control. Fusion 52 (2010) 123001</a:t>
            </a:r>
            <a:endParaRPr lang="en-US" sz="700" i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94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Kinetic IWM </a:t>
            </a:r>
            <a:r>
              <a:rPr lang="en-US" sz="3200" dirty="0" err="1" smtClean="0">
                <a:latin typeface="Symbol" pitchFamily="18" charset="2"/>
              </a:rPr>
              <a:t>b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limit consistent with experiment, </a:t>
            </a:r>
            <a:br>
              <a:rPr lang="en-US" sz="3200" dirty="0" smtClean="0"/>
            </a:br>
            <a:r>
              <a:rPr lang="en-US" sz="3200" dirty="0" smtClean="0"/>
              <a:t>fluid calculation under-predicts experimental limit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49461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29200" y="4114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low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81400" y="50292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0" kern="0" dirty="0" smtClean="0">
                <a:solidFill>
                  <a:srgbClr val="3333FF"/>
                </a:solidFill>
                <a:latin typeface="+mn-lt"/>
                <a:cs typeface="+mn-cs"/>
              </a:rPr>
              <a:t>Kinetic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 limit for experimental</a:t>
            </a:r>
            <a:r>
              <a:rPr lang="en-US" sz="2000" i="0" kern="0" dirty="0" smtClean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2000" i="0" kern="0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i="0" kern="0" baseline="-25000" dirty="0" err="1" smtClean="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2000" i="0" kern="0" dirty="0" smtClean="0">
                <a:solidFill>
                  <a:schemeClr val="accent2"/>
                </a:solidFill>
              </a:rPr>
              <a:t> </a:t>
            </a: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i="0" kern="0" noProof="0" dirty="0" smtClean="0">
                <a:solidFill>
                  <a:srgbClr val="3333FF"/>
                </a:solidFill>
                <a:latin typeface="+mn-lt"/>
                <a:cs typeface="+mn-cs"/>
              </a:rPr>
              <a:t>(</a:t>
            </a:r>
            <a:r>
              <a:rPr lang="en-US" sz="1600" i="0" kern="0" dirty="0" smtClean="0">
                <a:solidFill>
                  <a:srgbClr val="3333FF"/>
                </a:solidFill>
                <a:latin typeface="+mn-lt"/>
                <a:cs typeface="+mn-cs"/>
              </a:rPr>
              <a:t>weakly dependent on fast-ion peaking factor)</a:t>
            </a: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1859324">
            <a:off x="4299582" y="4071952"/>
            <a:ext cx="755989" cy="216162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236606" y="6096000"/>
            <a:ext cx="745019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0" kern="0" dirty="0" smtClean="0">
                <a:solidFill>
                  <a:srgbClr val="FF0000"/>
                </a:solidFill>
                <a:latin typeface="+mn-lt"/>
                <a:cs typeface="+mn-cs"/>
              </a:rPr>
              <a:t>Fluid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b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N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 limit for </a:t>
            </a:r>
            <a:r>
              <a:rPr lang="en-US" sz="2000" i="0" kern="0" dirty="0" smtClean="0">
                <a:solidFill>
                  <a:srgbClr val="FF0000"/>
                </a:solidFill>
              </a:rPr>
              <a:t>experimental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W</a:t>
            </a:r>
            <a:r>
              <a:rPr kumimoji="0" lang="en-US" sz="20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r>
              <a:rPr lang="en-US" sz="2000" i="0" kern="0" dirty="0">
                <a:solidFill>
                  <a:srgbClr val="FF0000"/>
                </a:solidFill>
              </a:rPr>
              <a:t> </a:t>
            </a:r>
            <a:r>
              <a:rPr lang="en-US" sz="2000" i="0" kern="0" noProof="0" dirty="0" smtClean="0">
                <a:solidFill>
                  <a:srgbClr val="FF0000"/>
                </a:solidFill>
              </a:rPr>
              <a:t>(</a:t>
            </a:r>
            <a:r>
              <a:rPr lang="en-US" sz="2000" i="0" kern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Db</a:t>
            </a:r>
            <a:r>
              <a:rPr lang="en-US" sz="2000" i="0" kern="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i="0" kern="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i="0" kern="0" dirty="0">
                <a:solidFill>
                  <a:srgbClr val="FF0000"/>
                </a:solidFill>
              </a:rPr>
              <a:t>= </a:t>
            </a:r>
            <a:r>
              <a:rPr lang="en-US" sz="2000" i="0" kern="0" dirty="0" smtClean="0">
                <a:solidFill>
                  <a:srgbClr val="FF0000"/>
                </a:solidFill>
              </a:rPr>
              <a:t>-1.4 vs. low rotation)</a:t>
            </a:r>
            <a:endParaRPr lang="en-US" sz="2000" i="0" kern="0" dirty="0">
              <a:solidFill>
                <a:srgbClr val="FF000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5332230">
            <a:off x="706059" y="5321126"/>
            <a:ext cx="1380087" cy="190466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695890"/>
            <a:ext cx="457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Experimental </a:t>
            </a:r>
            <a:r>
              <a:rPr lang="en-US" sz="2000" i="0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sz="2000" i="0" baseline="-25000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 for n=1 mode onset</a:t>
            </a:r>
            <a:endParaRPr lang="en-US" sz="20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19400" y="4691193"/>
            <a:ext cx="627005" cy="1080897"/>
            <a:chOff x="2057400" y="5448301"/>
            <a:chExt cx="380999" cy="849050"/>
          </a:xfrm>
        </p:grpSpPr>
        <p:sp>
          <p:nvSpPr>
            <p:cNvPr id="21" name="Right Brace 20"/>
            <p:cNvSpPr/>
            <p:nvPr/>
          </p:nvSpPr>
          <p:spPr bwMode="auto">
            <a:xfrm rot="5400000">
              <a:off x="2168632" y="5337069"/>
              <a:ext cx="102974" cy="325437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20120" y="5551277"/>
              <a:ext cx="218278" cy="746076"/>
            </a:xfrm>
            <a:prstGeom prst="line">
              <a:avLst/>
            </a:prstGeom>
            <a:noFill/>
            <a:ln w="444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ight Arrow 22"/>
          <p:cNvSpPr/>
          <p:nvPr/>
        </p:nvSpPr>
        <p:spPr bwMode="auto">
          <a:xfrm rot="15224039">
            <a:off x="3322462" y="4873029"/>
            <a:ext cx="432494" cy="157769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3333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5982" y="1156156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0" dirty="0" smtClean="0">
                <a:solidFill>
                  <a:schemeClr val="tx1"/>
                </a:solidFill>
              </a:rPr>
              <a:t>NSTX shot 119621, t=610ms</a:t>
            </a:r>
            <a:endParaRPr lang="en-US" sz="800" i="0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791200" y="1066800"/>
            <a:ext cx="2667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Fast-ion p profiles used in kinetic calculations</a:t>
            </a:r>
            <a:endParaRPr lang="en-US" sz="16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109" y="1625652"/>
            <a:ext cx="3391691" cy="22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 bwMode="auto">
          <a:xfrm>
            <a:off x="2819401" y="4191000"/>
            <a:ext cx="533399" cy="565738"/>
          </a:xfrm>
          <a:prstGeom prst="rect">
            <a:avLst/>
          </a:prstGeom>
          <a:solidFill>
            <a:srgbClr val="000000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 bwMode="auto">
          <a:xfrm>
            <a:off x="3354968" y="4191000"/>
            <a:ext cx="0" cy="500192"/>
          </a:xfrm>
          <a:prstGeom prst="line">
            <a:avLst/>
          </a:prstGeom>
          <a:noFill/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819400" y="4191000"/>
            <a:ext cx="0" cy="500192"/>
          </a:xfrm>
          <a:prstGeom prst="line">
            <a:avLst/>
          </a:prstGeom>
          <a:noFill/>
          <a:ln w="12700" cap="flat" cmpd="sng" algn="ctr">
            <a:solidFill>
              <a:schemeClr val="tx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2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Measured IWM real frequency more </a:t>
            </a:r>
            <a:br>
              <a:rPr lang="en-US" sz="3200" dirty="0" smtClean="0"/>
            </a:br>
            <a:r>
              <a:rPr lang="en-US" sz="3200" dirty="0" smtClean="0"/>
              <a:t>consistent with kinetic model than fluid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701852"/>
            <a:ext cx="2667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Fast-ion p profiles used in kinetic calculations</a:t>
            </a:r>
            <a:endParaRPr lang="en-US" sz="16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76600" y="1066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Measured mode frequency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7288996">
            <a:off x="3074745" y="4911933"/>
            <a:ext cx="528639" cy="176369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3333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35252"/>
            <a:ext cx="3391691" cy="22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828800"/>
            <a:ext cx="5239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 bwMode="auto">
          <a:xfrm rot="6539758">
            <a:off x="3010448" y="1840619"/>
            <a:ext cx="914400" cy="194277"/>
          </a:xfrm>
          <a:prstGeom prst="rightArrow">
            <a:avLst>
              <a:gd name="adj1" fmla="val 55000"/>
              <a:gd name="adj2" fmla="val 50000"/>
            </a:avLst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124200" y="2438400"/>
            <a:ext cx="228600" cy="228600"/>
          </a:xfrm>
          <a:prstGeom prst="ellipse">
            <a:avLst/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1752600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0" dirty="0" smtClean="0">
                <a:solidFill>
                  <a:schemeClr val="tx1"/>
                </a:solidFill>
              </a:rPr>
              <a:t>NSTX shot 119621, t=610ms</a:t>
            </a:r>
            <a:endParaRPr lang="en-US" sz="800" i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051464" y="3420155"/>
            <a:ext cx="808017" cy="156213"/>
          </a:xfrm>
          <a:prstGeom prst="rect">
            <a:avLst/>
          </a:prstGeom>
          <a:solidFill>
            <a:srgbClr val="000000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89650" y="3610298"/>
            <a:ext cx="2444376" cy="1389820"/>
            <a:chOff x="2057400" y="5448301"/>
            <a:chExt cx="1048076" cy="1091710"/>
          </a:xfrm>
        </p:grpSpPr>
        <p:sp>
          <p:nvSpPr>
            <p:cNvPr id="16" name="Right Brace 15"/>
            <p:cNvSpPr/>
            <p:nvPr/>
          </p:nvSpPr>
          <p:spPr bwMode="auto">
            <a:xfrm rot="5400000">
              <a:off x="2168632" y="5337069"/>
              <a:ext cx="102974" cy="325437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508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220120" y="5551277"/>
              <a:ext cx="885356" cy="988734"/>
            </a:xfrm>
            <a:prstGeom prst="line">
              <a:avLst/>
            </a:prstGeom>
            <a:noFill/>
            <a:ln w="444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5534026" y="4737377"/>
            <a:ext cx="36099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baseline="-25000" dirty="0" err="1"/>
              <a:t>E</a:t>
            </a:r>
            <a:r>
              <a:rPr lang="en-US" sz="2400" b="1" dirty="0"/>
              <a:t> = </a:t>
            </a:r>
            <a:r>
              <a:rPr lang="en-US" sz="2400" dirty="0" err="1" smtClean="0">
                <a:latin typeface="Symbol" panose="05050102010706020507" pitchFamily="18" charset="2"/>
              </a:rPr>
              <a:t>w</a:t>
            </a:r>
            <a:r>
              <a:rPr lang="en-US" sz="2400" b="1" baseline="-25000" dirty="0" err="1" smtClean="0"/>
              <a:t>E</a:t>
            </a:r>
            <a:r>
              <a:rPr lang="en-US" sz="2400" b="1" dirty="0" smtClean="0"/>
              <a:t> </a:t>
            </a:r>
            <a:r>
              <a:rPr lang="en-US" sz="2400" b="1" dirty="0"/>
              <a:t>/ </a:t>
            </a:r>
            <a:r>
              <a:rPr lang="en-US" sz="2400" b="1" dirty="0" smtClean="0"/>
              <a:t>2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 </a:t>
            </a:r>
            <a:r>
              <a:rPr lang="en-US" sz="2400" b="1" dirty="0"/>
              <a:t>at </a:t>
            </a:r>
            <a:r>
              <a:rPr lang="en-US" sz="2400" b="1" dirty="0" smtClean="0"/>
              <a:t>q=2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as well matched to measured kink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Smaller / no subsequent tearing triggered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6297"/>
            <a:ext cx="9144000" cy="23054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Fast-ions in Re(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</a:t>
            </a:r>
            <a:r>
              <a:rPr lang="en-US" dirty="0" smtClean="0"/>
              <a:t>) = dominant destabilization in both shots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Balanced against field-line bending + compression + vacuum stabilization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Shot 138065 has larger destabilization from fast-ions &amp; rotation</a:t>
            </a:r>
          </a:p>
          <a:p>
            <a:pPr lvl="1">
              <a:lnSpc>
                <a:spcPct val="100000"/>
              </a:lnSpc>
            </a:pPr>
            <a:r>
              <a:rPr lang="en-US" sz="2100" dirty="0" smtClean="0"/>
              <a:t>Consistent w/ larger 55% reduction in </a:t>
            </a:r>
            <a:r>
              <a:rPr lang="en-US" sz="2100" dirty="0" err="1" smtClean="0">
                <a:latin typeface="Symbol" panose="05050102010706020507" pitchFamily="18" charset="2"/>
              </a:rPr>
              <a:t>b</a:t>
            </a:r>
            <a:r>
              <a:rPr lang="en-US" sz="2100" baseline="-25000" dirty="0" err="1" smtClean="0"/>
              <a:t>N</a:t>
            </a:r>
            <a:r>
              <a:rPr lang="en-US" sz="2100" dirty="0" smtClean="0"/>
              <a:t>  = 7-8 </a:t>
            </a:r>
            <a:r>
              <a:rPr lang="en-US" sz="2100" dirty="0" smtClean="0">
                <a:sym typeface="Wingdings" panose="05000000000000000000" pitchFamily="2" charset="2"/>
              </a:rPr>
              <a:t></a:t>
            </a:r>
            <a:r>
              <a:rPr lang="en-US" sz="2100" dirty="0" smtClean="0"/>
              <a:t> 3.5 (vs. 5.5</a:t>
            </a:r>
            <a:r>
              <a:rPr lang="en-US" sz="2100" dirty="0" smtClean="0">
                <a:sym typeface="Wingdings" panose="05000000000000000000" pitchFamily="2" charset="2"/>
              </a:rPr>
              <a:t> 4.2 or 25%)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ym typeface="Wingdings" panose="05000000000000000000" pitchFamily="2" charset="2"/>
              </a:rPr>
              <a:t>Kelvin-Helmholtz-like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err="1" smtClean="0">
                <a:sym typeface="Wingdings" panose="05000000000000000000" pitchFamily="2" charset="2"/>
              </a:rPr>
              <a:t>W</a:t>
            </a:r>
            <a:r>
              <a:rPr lang="en-US" baseline="-25000" dirty="0" err="1" smtClean="0">
                <a:sym typeface="Wingdings" panose="05000000000000000000" pitchFamily="2" charset="2"/>
              </a:rPr>
              <a:t>d</a:t>
            </a:r>
            <a:r>
              <a:rPr lang="en-US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K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are dominant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err="1" smtClean="0">
                <a:sym typeface="Wingdings" panose="05000000000000000000" pitchFamily="2" charset="2"/>
              </a:rPr>
              <a:t>W</a:t>
            </a:r>
            <a:r>
              <a:rPr lang="en-US" baseline="-25000" dirty="0" err="1" smtClean="0">
                <a:sym typeface="Wingdings" panose="05000000000000000000" pitchFamily="2" charset="2"/>
              </a:rPr>
              <a:t>rot</a:t>
            </a:r>
            <a:r>
              <a:rPr lang="en-US" dirty="0" smtClean="0">
                <a:sym typeface="Wingdings" panose="05000000000000000000" pitchFamily="2" charset="2"/>
              </a:rPr>
              <a:t> terms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ym typeface="Wingdings" panose="05000000000000000000" pitchFamily="2" charset="2"/>
              </a:rPr>
              <a:t>Rotational Coriolis and centrifugal effects weaker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87652"/>
            <a:ext cx="6477000" cy="30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IWM energy analysis near marginal stability </a:t>
            </a:r>
            <a:br>
              <a:rPr lang="en-US" sz="3200" dirty="0" smtClean="0"/>
            </a:br>
            <a:r>
              <a:rPr lang="en-US" sz="3200" dirty="0" smtClean="0"/>
              <a:t>elucidates trends from growth-rate scans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819400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theory needs for tearing triggering by IWM, </a:t>
            </a:r>
            <a:br>
              <a:rPr lang="en-US" sz="3200" dirty="0" smtClean="0"/>
            </a:br>
            <a:r>
              <a:rPr lang="en-US" sz="3200" dirty="0" smtClean="0"/>
              <a:t>or due to proximity to IWM marginal stability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5" y="1046697"/>
            <a:ext cx="8954557" cy="54002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Hybrid fluid + drift-kinetic MHD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predicts IWM marginal stability, growth rate, real frequency, </a:t>
            </a:r>
            <a:r>
              <a:rPr lang="en-US" dirty="0" err="1" smtClean="0"/>
              <a:t>eigenfunction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But when do IWMs lead to disruption, and/or trigger TMs?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few cases studied thus far, tearing triggered after  kink/IWM onset when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kink</a:t>
            </a:r>
            <a:r>
              <a:rPr lang="en-US" baseline="-25000" dirty="0" smtClean="0"/>
              <a:t>-IWM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closer to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ExB</a:t>
            </a:r>
            <a:r>
              <a:rPr lang="en-US" baseline="-25000" dirty="0" smtClean="0"/>
              <a:t> at q=2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Hypothesis:  Require frequency match, sufficient drive + time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match influenced by rotation shear, thermal / fast-ion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*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Implications for IWM </a:t>
            </a:r>
            <a:r>
              <a:rPr lang="en-US" dirty="0" smtClean="0">
                <a:sym typeface="Wingdings" panose="05000000000000000000" pitchFamily="2" charset="2"/>
              </a:rPr>
              <a:t> TM calculations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Spontaneous tearing mode calculations likely require modified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′ and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′ to include rotation/rotation shear, fast ions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Know from Gerhardt’s 2/1 NTM work rotation shear likely important for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 smtClean="0"/>
              <a:t>′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Forced reconnection triggering of TM likely requires non-linear treatment including differential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, shielding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7F8D60-8B1A-0647-962A-E3C33F9785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theory needs for tearing triggering by IWM, </a:t>
            </a:r>
            <a:br>
              <a:rPr lang="en-US" sz="3200" dirty="0"/>
            </a:br>
            <a:r>
              <a:rPr lang="en-US" sz="3200" dirty="0"/>
              <a:t>or due to proximity to IWM marginal stability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" y="1248350"/>
            <a:ext cx="8877600" cy="4975718"/>
          </a:xfrm>
        </p:spPr>
        <p:txBody>
          <a:bodyPr>
            <a:normAutofit/>
          </a:bodyPr>
          <a:lstStyle/>
          <a:p>
            <a:r>
              <a:rPr lang="en-US" dirty="0" smtClean="0"/>
              <a:t>Example non-linear forced reconnection model: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Can models like this (or more sophisticated) be used:</a:t>
            </a:r>
          </a:p>
          <a:p>
            <a:pPr lvl="1"/>
            <a:r>
              <a:rPr lang="en-US" dirty="0" smtClean="0"/>
              <a:t>To estimate “fast” evolution, amplitude of driven seed island</a:t>
            </a:r>
          </a:p>
          <a:p>
            <a:pPr lvl="1"/>
            <a:r>
              <a:rPr lang="en-US" dirty="0" smtClean="0"/>
              <a:t>Link to MRE to understand stabilization, growth/saturation?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7F8D60-8B1A-0647-962A-E3C33F9785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" y="2077691"/>
            <a:ext cx="2514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0" y="2191990"/>
            <a:ext cx="2933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4" y="3216314"/>
            <a:ext cx="4401818" cy="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40" y="3154015"/>
            <a:ext cx="3976906" cy="75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28" y="3992016"/>
            <a:ext cx="790575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54" y="3953917"/>
            <a:ext cx="752475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24" y="2572988"/>
            <a:ext cx="1170763" cy="40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90816" y="3890023"/>
            <a:ext cx="224054" cy="236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2946" y="3993088"/>
            <a:ext cx="244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1/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wt</a:t>
            </a:r>
            <a:r>
              <a:rPr lang="en-US" baseline="-25000" dirty="0" err="1" smtClean="0">
                <a:solidFill>
                  <a:srgbClr val="FF0000"/>
                </a:solidFill>
              </a:rPr>
              <a:t>sp</a:t>
            </a:r>
            <a:r>
              <a:rPr lang="en-US" dirty="0" smtClean="0">
                <a:solidFill>
                  <a:srgbClr val="FF0000"/>
                </a:solidFill>
              </a:rPr>
              <a:t> shielding from differential rotation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07" y="2297847"/>
            <a:ext cx="1189863" cy="2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24" y="1881682"/>
            <a:ext cx="1618609" cy="3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05" y="1645197"/>
            <a:ext cx="3901998" cy="2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3" y="1661748"/>
            <a:ext cx="2226842" cy="2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theory needs </a:t>
            </a:r>
            <a:r>
              <a:rPr lang="en-US" sz="3200" dirty="0" smtClean="0"/>
              <a:t>related to fast-ion distribution function representation / modeling (1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" y="1071618"/>
            <a:ext cx="8877600" cy="5192657"/>
          </a:xfrm>
        </p:spPr>
        <p:txBody>
          <a:bodyPr/>
          <a:lstStyle/>
          <a:p>
            <a:r>
              <a:rPr lang="en-US" dirty="0" smtClean="0"/>
              <a:t>MARS-K has both isotropic and anisotropic (NBI-like) representations for fast-ion distribution function</a:t>
            </a:r>
          </a:p>
          <a:p>
            <a:pPr lvl="1"/>
            <a:r>
              <a:rPr lang="en-US" dirty="0" smtClean="0"/>
              <a:t>Anisotropic model sometimes leads to singular </a:t>
            </a:r>
            <a:r>
              <a:rPr lang="en-US" dirty="0" err="1" smtClean="0"/>
              <a:t>eigenfunctions</a:t>
            </a:r>
            <a:r>
              <a:rPr lang="en-US" dirty="0" smtClean="0"/>
              <a:t> and/or different mode characteristics</a:t>
            </a:r>
          </a:p>
          <a:p>
            <a:pPr lvl="1"/>
            <a:r>
              <a:rPr lang="en-US" dirty="0" smtClean="0"/>
              <a:t>Isotropic model much better behaved…  but why?</a:t>
            </a:r>
          </a:p>
          <a:p>
            <a:pPr lvl="2"/>
            <a:r>
              <a:rPr lang="en-US" dirty="0" smtClean="0"/>
              <a:t>Possible numerical / implementation issues</a:t>
            </a:r>
          </a:p>
          <a:p>
            <a:pPr lvl="2"/>
            <a:r>
              <a:rPr lang="en-US" dirty="0" smtClean="0"/>
              <a:t>Also likely that fast ions could be more isotropic than TRANSP classical slowing down model due to velocity-space redistribution (?)</a:t>
            </a:r>
          </a:p>
          <a:p>
            <a:pPr lvl="1"/>
            <a:r>
              <a:rPr lang="en-US" dirty="0" smtClean="0"/>
              <a:t>Need better constraint on pitch angle </a:t>
            </a:r>
            <a:r>
              <a:rPr lang="en-US" dirty="0" smtClean="0">
                <a:sym typeface="Wingdings" panose="05000000000000000000" pitchFamily="2" charset="2"/>
              </a:rPr>
              <a:t> FIDA data will help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7F8D60-8B1A-0647-962A-E3C33F97851F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89258" y="4494066"/>
            <a:ext cx="5419230" cy="2340864"/>
            <a:chOff x="1889258" y="4494066"/>
            <a:chExt cx="5419230" cy="2340864"/>
          </a:xfrm>
        </p:grpSpPr>
        <p:sp>
          <p:nvSpPr>
            <p:cNvPr id="5" name="TextBox 47"/>
            <p:cNvSpPr txBox="1">
              <a:spLocks noChangeArrowheads="1"/>
            </p:cNvSpPr>
            <p:nvPr/>
          </p:nvSpPr>
          <p:spPr bwMode="auto">
            <a:xfrm>
              <a:off x="5441950" y="5114925"/>
              <a:ext cx="765175" cy="276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200">
                  <a:solidFill>
                    <a:srgbClr val="0000FF"/>
                  </a:solidFill>
                  <a:latin typeface="Helvetica" charset="0"/>
                </a:rPr>
                <a:t>Vertical</a:t>
              </a:r>
            </a:p>
          </p:txBody>
        </p:sp>
        <p:sp>
          <p:nvSpPr>
            <p:cNvPr id="6" name="TextBox 48"/>
            <p:cNvSpPr txBox="1">
              <a:spLocks noChangeArrowheads="1"/>
            </p:cNvSpPr>
            <p:nvPr/>
          </p:nvSpPr>
          <p:spPr bwMode="auto">
            <a:xfrm>
              <a:off x="5454650" y="6283325"/>
              <a:ext cx="976313" cy="276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200">
                  <a:solidFill>
                    <a:srgbClr val="0000FF"/>
                  </a:solidFill>
                  <a:latin typeface="Helvetica" charset="0"/>
                </a:rPr>
                <a:t>Tangential</a:t>
              </a:r>
            </a:p>
          </p:txBody>
        </p:sp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1" b="49240"/>
            <a:stretch>
              <a:fillRect/>
            </a:stretch>
          </p:blipFill>
          <p:spPr bwMode="auto">
            <a:xfrm>
              <a:off x="1987551" y="4633579"/>
              <a:ext cx="2958066" cy="203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889258" y="4579817"/>
              <a:ext cx="381000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200">
                <a:solidFill>
                  <a:srgbClr val="1822CD"/>
                </a:solidFill>
                <a:latin typeface="Helvetica" charset="0"/>
              </a:endParaRPr>
            </a:p>
          </p:txBody>
        </p:sp>
        <p:pic>
          <p:nvPicPr>
            <p:cNvPr id="9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51" y="4494066"/>
              <a:ext cx="2272937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6"/>
            <p:cNvSpPr>
              <a:spLocks noChangeArrowheads="1"/>
            </p:cNvSpPr>
            <p:nvPr/>
          </p:nvSpPr>
          <p:spPr bwMode="auto">
            <a:xfrm>
              <a:off x="2178050" y="6496793"/>
              <a:ext cx="2578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2" rIns="91423" bIns="45712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i="0" dirty="0">
                  <a:latin typeface="Helvetica Neue" charset="0"/>
                </a:rPr>
                <a:t>FIDA 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7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theory needs </a:t>
            </a:r>
            <a:r>
              <a:rPr lang="en-US" sz="3200" dirty="0" smtClean="0"/>
              <a:t>related to fast-ion distribution function representation / modeling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3" y="1194562"/>
            <a:ext cx="8877600" cy="5192657"/>
          </a:xfrm>
        </p:spPr>
        <p:txBody>
          <a:bodyPr>
            <a:normAutofit/>
          </a:bodyPr>
          <a:lstStyle/>
          <a:p>
            <a:r>
              <a:rPr lang="en-US" dirty="0" smtClean="0"/>
              <a:t>Generalized GS equation including beams developed by E. </a:t>
            </a:r>
            <a:r>
              <a:rPr lang="en-US" dirty="0" err="1" smtClean="0"/>
              <a:t>Belova</a:t>
            </a:r>
            <a:r>
              <a:rPr lang="en-US" dirty="0" smtClean="0"/>
              <a:t> (</a:t>
            </a:r>
            <a:r>
              <a:rPr lang="en-US" dirty="0" err="1" smtClean="0"/>
              <a:t>PoP</a:t>
            </a:r>
            <a:r>
              <a:rPr lang="en-US" dirty="0" smtClean="0"/>
              <a:t> 2003):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Need to extend the above model to include rotation</a:t>
            </a:r>
          </a:p>
          <a:p>
            <a:r>
              <a:rPr lang="en-US" dirty="0" smtClean="0"/>
              <a:t>Equilibrium reconstructions may need to include multiple F</a:t>
            </a:r>
            <a:r>
              <a:rPr lang="en-US" baseline="-25000" dirty="0" smtClean="0"/>
              <a:t>0</a:t>
            </a:r>
            <a:r>
              <a:rPr lang="en-US" dirty="0" smtClean="0"/>
              <a:t> bases to accurately capture FI effects</a:t>
            </a:r>
          </a:p>
          <a:p>
            <a:pPr lvl="1"/>
            <a:r>
              <a:rPr lang="en-US" dirty="0" smtClean="0"/>
              <a:t>Investigate constraints by FIDA and other FI diagnostics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7F8D60-8B1A-0647-962A-E3C33F9785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583"/>
            <a:ext cx="4895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5" y="2049677"/>
            <a:ext cx="2190629" cy="14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84" y="2437809"/>
            <a:ext cx="1571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1" y="3207376"/>
            <a:ext cx="9429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28" y="2049677"/>
            <a:ext cx="3981972" cy="15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28" y="1670656"/>
            <a:ext cx="2743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78" y="3530791"/>
            <a:ext cx="3487431" cy="4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42" y="4035511"/>
            <a:ext cx="3573598" cy="48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4106" idx="1"/>
          </p:cNvCxnSpPr>
          <p:nvPr/>
        </p:nvCxnSpPr>
        <p:spPr>
          <a:xfrm flipH="1" flipV="1">
            <a:off x="4241587" y="2830524"/>
            <a:ext cx="946255" cy="1449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106" idx="1"/>
          </p:cNvCxnSpPr>
          <p:nvPr/>
        </p:nvCxnSpPr>
        <p:spPr>
          <a:xfrm flipH="1" flipV="1">
            <a:off x="4657084" y="4141693"/>
            <a:ext cx="530758" cy="138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75009" y="2774866"/>
            <a:ext cx="143956" cy="417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18965" y="3425583"/>
            <a:ext cx="0" cy="417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96" y="1097453"/>
            <a:ext cx="8836639" cy="5408294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Hybrid fluid + drift-kinetic MHD model significantly improves predictive capability for linear IWM stability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Rotation, fast-ion, kinetic effects can strongly modify IWM</a:t>
            </a:r>
            <a:endParaRPr lang="en-US" dirty="0" smtClean="0">
              <a:latin typeface="Symbol" panose="05050102010706020507" pitchFamily="18" charset="2"/>
            </a:endParaRPr>
          </a:p>
          <a:p>
            <a:pPr>
              <a:lnSpc>
                <a:spcPct val="95000"/>
              </a:lnSpc>
            </a:pPr>
            <a:endParaRPr lang="en-US" sz="4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Accurate reconstructions of fast-ion redistribution by other modes very important for understanding IWM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Need improved models of fast-ions in reconstructions and low-n stability codes to understand IWM and related MHD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Need to include rotation for self-consistency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7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Tearing mode triggering by IWM (or near limits) will need improvements in models: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Rotation, rotation shear, fast-ion effects on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′ and MRE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NL / forced reconnection with differential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and shielding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Characteristic growth rates, frequencies of RWM and IWM</a:t>
            </a:r>
          </a:p>
          <a:p>
            <a:pPr lvl="1"/>
            <a:r>
              <a:rPr lang="en-US" sz="2200" dirty="0" smtClean="0"/>
              <a:t>RWM:  </a:t>
            </a:r>
            <a:r>
              <a:rPr lang="en-US" sz="2200" dirty="0" err="1" smtClean="0">
                <a:latin typeface="Symbol" pitchFamily="18" charset="2"/>
              </a:rPr>
              <a:t>gt</a:t>
            </a:r>
            <a:r>
              <a:rPr lang="en-US" sz="2200" baseline="-25000" dirty="0" err="1" smtClean="0"/>
              <a:t>wall</a:t>
            </a:r>
            <a:r>
              <a:rPr lang="en-US" sz="2200" dirty="0" smtClean="0"/>
              <a:t> ~ 1 and  </a:t>
            </a:r>
            <a:r>
              <a:rPr lang="en-US" sz="2200" dirty="0" err="1" smtClean="0">
                <a:latin typeface="Symbol" pitchFamily="18" charset="2"/>
              </a:rPr>
              <a:t>wt</a:t>
            </a:r>
            <a:r>
              <a:rPr lang="en-US" sz="2200" baseline="-25000" dirty="0" err="1" smtClean="0"/>
              <a:t>wall</a:t>
            </a:r>
            <a:r>
              <a:rPr lang="en-US" sz="2200" dirty="0" smtClean="0"/>
              <a:t> &lt; 1</a:t>
            </a:r>
          </a:p>
          <a:p>
            <a:pPr lvl="1"/>
            <a:r>
              <a:rPr lang="en-US" sz="2200" dirty="0" smtClean="0"/>
              <a:t>IWM:   </a:t>
            </a:r>
            <a:r>
              <a:rPr lang="en-US" sz="2200" dirty="0" err="1" smtClean="0">
                <a:latin typeface="Symbol" pitchFamily="18" charset="2"/>
              </a:rPr>
              <a:t>gt</a:t>
            </a:r>
            <a:r>
              <a:rPr lang="en-US" sz="2200" baseline="-25000" dirty="0" err="1" smtClean="0"/>
              <a:t>A</a:t>
            </a:r>
            <a:r>
              <a:rPr lang="en-US" sz="2200" dirty="0" smtClean="0"/>
              <a:t> ~ 1-10% (</a:t>
            </a:r>
            <a:r>
              <a:rPr lang="en-US" sz="2200" dirty="0" err="1" smtClean="0">
                <a:latin typeface="Symbol" pitchFamily="18" charset="2"/>
              </a:rPr>
              <a:t>gt</a:t>
            </a:r>
            <a:r>
              <a:rPr lang="en-US" sz="2200" baseline="-25000" dirty="0" err="1" smtClean="0"/>
              <a:t>wall</a:t>
            </a:r>
            <a:r>
              <a:rPr lang="en-US" sz="2200" dirty="0" smtClean="0"/>
              <a:t> &gt;&gt; 1) and </a:t>
            </a:r>
            <a:r>
              <a:rPr lang="en-US" sz="2200" dirty="0" err="1" smtClean="0">
                <a:latin typeface="Symbol" pitchFamily="18" charset="2"/>
              </a:rPr>
              <a:t>wt</a:t>
            </a:r>
            <a:r>
              <a:rPr lang="en-US" sz="2200" baseline="-25000" dirty="0" err="1" smtClean="0"/>
              <a:t>A</a:t>
            </a:r>
            <a:r>
              <a:rPr lang="en-US" sz="2200" dirty="0" smtClean="0"/>
              <a:t> ~ </a:t>
            </a:r>
            <a:r>
              <a:rPr lang="en-US" sz="2200" dirty="0" err="1" smtClean="0">
                <a:latin typeface="Symbol" pitchFamily="18" charset="2"/>
              </a:rPr>
              <a:t>W</a:t>
            </a:r>
            <a:r>
              <a:rPr lang="en-US" sz="2200" baseline="-25000" dirty="0" err="1" smtClean="0">
                <a:latin typeface="Symbol" pitchFamily="18" charset="2"/>
              </a:rPr>
              <a:t>f</a:t>
            </a:r>
            <a:r>
              <a:rPr lang="en-US" sz="2200" dirty="0" err="1" smtClean="0">
                <a:latin typeface="Symbol" pitchFamily="18" charset="2"/>
              </a:rPr>
              <a:t>t</a:t>
            </a:r>
            <a:r>
              <a:rPr lang="en-US" sz="2200" baseline="-25000" dirty="0" err="1" smtClean="0"/>
              <a:t>A</a:t>
            </a:r>
            <a:r>
              <a:rPr lang="en-US" sz="2200" dirty="0" smtClean="0">
                <a:latin typeface="Symbol" pitchFamily="18" charset="2"/>
              </a:rPr>
              <a:t> (</a:t>
            </a:r>
            <a:r>
              <a:rPr lang="en-US" sz="2200" dirty="0" smtClean="0"/>
              <a:t>1-30%</a:t>
            </a:r>
            <a:r>
              <a:rPr lang="en-US" sz="2200" dirty="0" smtClean="0">
                <a:latin typeface="Symbol" pitchFamily="18" charset="2"/>
              </a:rPr>
              <a:t>)</a:t>
            </a:r>
            <a:r>
              <a:rPr lang="en-US" sz="2200" dirty="0" smtClean="0"/>
              <a:t> (</a:t>
            </a:r>
            <a:r>
              <a:rPr lang="en-US" sz="2200" dirty="0" err="1" smtClean="0">
                <a:latin typeface="Symbol" pitchFamily="18" charset="2"/>
              </a:rPr>
              <a:t>wt</a:t>
            </a:r>
            <a:r>
              <a:rPr lang="en-US" sz="2200" baseline="-25000" dirty="0" err="1" smtClean="0"/>
              <a:t>wall</a:t>
            </a:r>
            <a:r>
              <a:rPr lang="en-US" sz="2200" dirty="0" smtClean="0">
                <a:latin typeface="Symbol" pitchFamily="18" charset="2"/>
              </a:rPr>
              <a:t> &gt;&gt; </a:t>
            </a:r>
            <a:r>
              <a:rPr lang="en-US" sz="2200" dirty="0" smtClean="0"/>
              <a:t>1)</a:t>
            </a:r>
          </a:p>
          <a:p>
            <a:endParaRPr lang="en-US" sz="300" dirty="0" smtClean="0"/>
          </a:p>
          <a:p>
            <a:endParaRPr lang="en-US" sz="700" dirty="0" smtClean="0"/>
          </a:p>
          <a:p>
            <a:r>
              <a:rPr lang="en-US" dirty="0" smtClean="0"/>
              <a:t>Kinetic effects important for RWM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1800" dirty="0" smtClean="0">
                <a:latin typeface="Arial Narrow" pitchFamily="34" charset="0"/>
              </a:rPr>
              <a:t>Publications: </a:t>
            </a:r>
            <a:r>
              <a:rPr lang="en-US" sz="1800" dirty="0" err="1" smtClean="0">
                <a:latin typeface="Arial Narrow" pitchFamily="34" charset="0"/>
              </a:rPr>
              <a:t>Berkery</a:t>
            </a:r>
            <a:r>
              <a:rPr lang="en-US" sz="1800" dirty="0" smtClean="0">
                <a:latin typeface="Arial Narrow" pitchFamily="34" charset="0"/>
              </a:rPr>
              <a:t>, et al. PRL 104 (2010) 035003, </a:t>
            </a:r>
            <a:r>
              <a:rPr lang="en-US" sz="1800" dirty="0" err="1" smtClean="0">
                <a:latin typeface="Arial Narrow" pitchFamily="34" charset="0"/>
              </a:rPr>
              <a:t>Sabbagh</a:t>
            </a:r>
            <a:r>
              <a:rPr lang="en-US" sz="1800" dirty="0" smtClean="0">
                <a:latin typeface="Arial Narrow" pitchFamily="34" charset="0"/>
              </a:rPr>
              <a:t>, et al., NF 50 (2010) 025020, etc…</a:t>
            </a:r>
            <a:endParaRPr lang="en-US" sz="1600" dirty="0" smtClean="0">
              <a:latin typeface="Arial Narrow" pitchFamily="34" charset="0"/>
            </a:endParaRPr>
          </a:p>
          <a:p>
            <a:endParaRPr lang="en-US" sz="1100" dirty="0" smtClean="0"/>
          </a:p>
          <a:p>
            <a:r>
              <a:rPr lang="en-US" dirty="0" smtClean="0"/>
              <a:t>Rotation + kinetic effects beginning to be explored for IWM</a:t>
            </a:r>
          </a:p>
          <a:p>
            <a:pPr lvl="1"/>
            <a:r>
              <a:rPr lang="en-US" sz="2200" dirty="0" smtClean="0"/>
              <a:t>Such effects generally higher-order than fluid terms (</a:t>
            </a:r>
            <a:r>
              <a:rPr lang="en-US" sz="2200" dirty="0" smtClean="0">
                <a:latin typeface="Symbol" pitchFamily="18" charset="2"/>
                <a:sym typeface="Symbol"/>
              </a:rPr>
              <a:t></a:t>
            </a:r>
            <a:r>
              <a:rPr lang="en-US" sz="2200" dirty="0" smtClean="0"/>
              <a:t>p, J</a:t>
            </a:r>
            <a:r>
              <a:rPr lang="en-US" sz="2200" baseline="-25000" dirty="0" smtClean="0"/>
              <a:t>||</a:t>
            </a:r>
            <a:r>
              <a:rPr lang="en-US" sz="2200" dirty="0" smtClean="0"/>
              <a:t>, |</a:t>
            </a:r>
            <a:r>
              <a:rPr lang="en-US" sz="2200" dirty="0" smtClean="0">
                <a:latin typeface="Symbol" pitchFamily="18" charset="2"/>
              </a:rPr>
              <a:t>d</a:t>
            </a:r>
            <a:r>
              <a:rPr lang="en-US" sz="2200" dirty="0" smtClean="0"/>
              <a:t>B|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wall)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endParaRPr lang="en-US" sz="4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Calculations for NSTX indicate both rotation and kinetic effects can modify IWM limits and tearing triggering</a:t>
            </a:r>
          </a:p>
          <a:p>
            <a:pPr lvl="1"/>
            <a:r>
              <a:rPr lang="en-US" sz="2200" dirty="0" smtClean="0"/>
              <a:t>High </a:t>
            </a:r>
            <a:r>
              <a:rPr lang="en-US" sz="2200" dirty="0" err="1" smtClean="0"/>
              <a:t>toroidal</a:t>
            </a:r>
            <a:r>
              <a:rPr lang="en-US" sz="2200" dirty="0" smtClean="0"/>
              <a:t> rotation generated by co-injected NBI in NSTX</a:t>
            </a:r>
          </a:p>
          <a:p>
            <a:pPr lvl="2"/>
            <a:r>
              <a:rPr lang="en-US" dirty="0" smtClean="0"/>
              <a:t>Fast core rotation: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sound</a:t>
            </a:r>
            <a:r>
              <a:rPr lang="en-US" dirty="0" smtClean="0"/>
              <a:t> up to ~1, 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 /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Alfven</a:t>
            </a:r>
            <a:r>
              <a:rPr lang="en-US" dirty="0" smtClean="0"/>
              <a:t> ~ up to 0.1-0.3</a:t>
            </a:r>
          </a:p>
          <a:p>
            <a:pPr lvl="1"/>
            <a:r>
              <a:rPr lang="en-US" sz="2200" dirty="0" smtClean="0"/>
              <a:t>Fluid/kinetic pressure is dominant instability drive in high-</a:t>
            </a:r>
            <a:r>
              <a:rPr lang="en-US" sz="2200" dirty="0" smtClean="0">
                <a:latin typeface="Symbol" pitchFamily="18" charset="2"/>
              </a:rPr>
              <a:t>b</a:t>
            </a:r>
            <a:r>
              <a:rPr lang="en-US" sz="2200" dirty="0" smtClean="0"/>
              <a:t> ST plasmas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7171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MARS-K: self-consistent linear resistive MHD including </a:t>
            </a:r>
            <a:r>
              <a:rPr lang="en-US" sz="3200" dirty="0" err="1" smtClean="0"/>
              <a:t>toroidal</a:t>
            </a:r>
            <a:r>
              <a:rPr lang="en-US" sz="3200" dirty="0" smtClean="0"/>
              <a:t> rotation and drift-kinetic effects</a:t>
            </a:r>
          </a:p>
        </p:txBody>
      </p:sp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Perturbed single-fluid 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linear </a:t>
            </a: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MHD: </a:t>
            </a:r>
            <a:endParaRPr lang="en-US" sz="2000" i="0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200" y="4391799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 smtClean="0">
                <a:solidFill>
                  <a:srgbClr val="0066CC"/>
                </a:solidFill>
                <a:latin typeface="Arial Narrow" pitchFamily="34" charset="0"/>
                <a:cs typeface="+mn-cs"/>
              </a:rPr>
              <a:t>Mode-particle resonance operator:</a:t>
            </a:r>
            <a:endParaRPr lang="en-US" sz="2400" i="0" kern="0" dirty="0">
              <a:solidFill>
                <a:srgbClr val="0066CC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876800" y="1219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Drift-kinetic 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effects in perturbed </a:t>
            </a:r>
            <a:r>
              <a:rPr lang="en-US" sz="2000" i="0" kern="0" dirty="0" smtClean="0">
                <a:solidFill>
                  <a:srgbClr val="0000CC"/>
                </a:solidFill>
                <a:latin typeface="+mn-lt"/>
                <a:cs typeface="+mn-cs"/>
              </a:rPr>
              <a:t>anisotropic pressure 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cs typeface="+mn-cs"/>
              </a:rPr>
              <a:t>p</a:t>
            </a:r>
            <a:r>
              <a:rPr lang="en-US" sz="2000" i="0" kern="0" dirty="0">
                <a:solidFill>
                  <a:srgbClr val="0000CC"/>
                </a:solidFill>
                <a:latin typeface="+mn-lt"/>
                <a:cs typeface="+mn-cs"/>
              </a:rPr>
              <a:t>:</a:t>
            </a:r>
          </a:p>
        </p:txBody>
      </p:sp>
      <p:pic>
        <p:nvPicPr>
          <p:cNvPr id="718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71201"/>
            <a:ext cx="4191000" cy="6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6200" y="5334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>
                <a:solidFill>
                  <a:srgbClr val="0066CC"/>
                </a:solidFill>
                <a:latin typeface="Arial Narrow" pitchFamily="34" charset="0"/>
                <a:cs typeface="+mn-cs"/>
              </a:rPr>
              <a:t>Fast ions:  </a:t>
            </a:r>
            <a:r>
              <a:rPr lang="en-US" sz="2400" i="0" kern="0" dirty="0" smtClean="0">
                <a:solidFill>
                  <a:srgbClr val="0066CC"/>
                </a:solidFill>
                <a:latin typeface="Arial Narrow" pitchFamily="34" charset="0"/>
                <a:cs typeface="+mn-cs"/>
              </a:rPr>
              <a:t>analytic slowing-down f(v) model – isotropic or anisotropic</a:t>
            </a:r>
          </a:p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endParaRPr lang="en-US" sz="900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dirty="0" smtClean="0">
                <a:solidFill>
                  <a:srgbClr val="0066CC"/>
                </a:solidFill>
                <a:latin typeface="Arial Narrow" pitchFamily="34" charset="0"/>
              </a:rPr>
              <a:t>Include </a:t>
            </a:r>
            <a:r>
              <a:rPr lang="en-US" sz="2400" dirty="0">
                <a:solidFill>
                  <a:srgbClr val="0066CC"/>
                </a:solidFill>
                <a:latin typeface="Arial Narrow" pitchFamily="34" charset="0"/>
              </a:rPr>
              <a:t>toroidal flow only: </a:t>
            </a:r>
            <a:r>
              <a:rPr lang="en-US" sz="2400" dirty="0" err="1">
                <a:solidFill>
                  <a:srgbClr val="0066CC"/>
                </a:solidFill>
              </a:rPr>
              <a:t>v</a:t>
            </a:r>
            <a:r>
              <a:rPr lang="en-US" sz="2400" baseline="-25000" dirty="0" err="1">
                <a:solidFill>
                  <a:srgbClr val="0066CC"/>
                </a:solidFill>
                <a:latin typeface="Symbol" pitchFamily="18" charset="2"/>
              </a:rPr>
              <a:t>f</a:t>
            </a:r>
            <a:r>
              <a:rPr lang="en-US" sz="2400" dirty="0">
                <a:solidFill>
                  <a:srgbClr val="0066CC"/>
                </a:solidFill>
              </a:rPr>
              <a:t> = </a:t>
            </a:r>
            <a:r>
              <a:rPr lang="en-US" sz="2400" dirty="0" err="1">
                <a:solidFill>
                  <a:srgbClr val="0066CC"/>
                </a:solidFill>
              </a:rPr>
              <a:t>R</a:t>
            </a:r>
            <a:r>
              <a:rPr lang="en-US" sz="2400" dirty="0" err="1">
                <a:solidFill>
                  <a:srgbClr val="0066CC"/>
                </a:solidFill>
                <a:latin typeface="Symbol" pitchFamily="18" charset="2"/>
              </a:rPr>
              <a:t>W</a:t>
            </a:r>
            <a:r>
              <a:rPr lang="en-US" sz="2400" baseline="-25000" dirty="0" err="1">
                <a:solidFill>
                  <a:srgbClr val="0066CC"/>
                </a:solidFill>
                <a:latin typeface="Symbol" pitchFamily="18" charset="2"/>
              </a:rPr>
              <a:t>f</a:t>
            </a:r>
            <a:r>
              <a:rPr lang="en-US" sz="2400" dirty="0">
                <a:solidFill>
                  <a:srgbClr val="0066CC"/>
                </a:solidFill>
                <a:latin typeface="Symbol" pitchFamily="18" charset="2"/>
              </a:rPr>
              <a:t>(y) </a:t>
            </a:r>
            <a:r>
              <a:rPr lang="en-US" sz="2400" dirty="0">
                <a:solidFill>
                  <a:srgbClr val="0066CC"/>
                </a:solidFill>
                <a:latin typeface="Arial Narrow" pitchFamily="34" charset="0"/>
              </a:rPr>
              <a:t>and</a:t>
            </a:r>
            <a:r>
              <a:rPr lang="en-US" sz="2400" dirty="0">
                <a:solidFill>
                  <a:srgbClr val="0066CC"/>
                </a:solidFill>
                <a:latin typeface="Symbol" pitchFamily="18" charset="2"/>
              </a:rPr>
              <a:t> </a:t>
            </a:r>
            <a:r>
              <a:rPr lang="en-US" sz="2400" dirty="0" err="1">
                <a:solidFill>
                  <a:srgbClr val="0066CC"/>
                </a:solidFill>
                <a:latin typeface="Symbol" pitchFamily="18" charset="2"/>
              </a:rPr>
              <a:t>w</a:t>
            </a:r>
            <a:r>
              <a:rPr lang="en-US" sz="2400" baseline="-25000" dirty="0" err="1">
                <a:solidFill>
                  <a:srgbClr val="0066CC"/>
                </a:solidFill>
              </a:rPr>
              <a:t>E</a:t>
            </a:r>
            <a:r>
              <a:rPr lang="en-US" sz="2400" baseline="-25000" dirty="0">
                <a:solidFill>
                  <a:srgbClr val="0066CC"/>
                </a:solidFill>
              </a:rPr>
              <a:t>  </a:t>
            </a:r>
            <a:r>
              <a:rPr lang="en-US" sz="2400" dirty="0">
                <a:solidFill>
                  <a:srgbClr val="0066CC"/>
                </a:solidFill>
              </a:rPr>
              <a:t>= </a:t>
            </a:r>
            <a:r>
              <a:rPr lang="en-US" sz="2400" dirty="0" err="1">
                <a:solidFill>
                  <a:srgbClr val="0066CC"/>
                </a:solidFill>
                <a:latin typeface="Symbol" pitchFamily="18" charset="2"/>
              </a:rPr>
              <a:t>w</a:t>
            </a:r>
            <a:r>
              <a:rPr lang="en-US" sz="2400" baseline="-25000" dirty="0" err="1">
                <a:solidFill>
                  <a:srgbClr val="0066CC"/>
                </a:solidFill>
              </a:rPr>
              <a:t>E</a:t>
            </a:r>
            <a:r>
              <a:rPr lang="en-US" sz="2400" dirty="0">
                <a:solidFill>
                  <a:srgbClr val="0066CC"/>
                </a:solidFill>
                <a:latin typeface="Symbol" pitchFamily="18" charset="2"/>
              </a:rPr>
              <a:t>(y</a:t>
            </a:r>
            <a:r>
              <a:rPr lang="en-US" sz="2400" dirty="0" smtClean="0">
                <a:solidFill>
                  <a:srgbClr val="0066CC"/>
                </a:solidFill>
                <a:latin typeface="Symbol" pitchFamily="18" charset="2"/>
              </a:rPr>
              <a:t>)</a:t>
            </a:r>
            <a:endParaRPr lang="en-US" sz="2400" i="0" kern="0" dirty="0" smtClean="0">
              <a:solidFill>
                <a:srgbClr val="0066CC"/>
              </a:solidFill>
              <a:latin typeface="Arial Narrow" pitchFamily="34" charset="0"/>
            </a:endParaRPr>
          </a:p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endParaRPr lang="en-US" sz="2400" i="0" kern="0" dirty="0">
              <a:solidFill>
                <a:srgbClr val="0000CC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762000" y="1338590"/>
            <a:ext cx="32720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Y.Q. Liu, et al., Phys. Plasmas 15, 112503 2008</a:t>
            </a:r>
          </a:p>
        </p:txBody>
      </p:sp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426" y="2285998"/>
            <a:ext cx="2024348" cy="8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494" y="3178016"/>
            <a:ext cx="3414141" cy="4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7600"/>
            <a:ext cx="2319719" cy="4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953000" y="510540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Precession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94176" y="51054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ExB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3428" y="5105400"/>
            <a:ext cx="159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Transit and bounce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8454377" y="4953000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8069553" y="51054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Collisions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72351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62445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787377" y="4980801"/>
            <a:ext cx="3823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229495" y="3955973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Diamagnetic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6172200" y="4218801"/>
            <a:ext cx="1524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7391400" y="4218801"/>
            <a:ext cx="1524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76200" y="39624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0" hangingPunct="0">
              <a:spcBef>
                <a:spcPct val="20000"/>
              </a:spcBef>
              <a:buClr>
                <a:srgbClr val="010000"/>
              </a:buClr>
              <a:buFontTx/>
              <a:buChar char="•"/>
              <a:defRPr/>
            </a:pPr>
            <a:r>
              <a:rPr lang="en-US" sz="2400" i="0" kern="0" dirty="0" smtClean="0">
                <a:solidFill>
                  <a:srgbClr val="0066CC"/>
                </a:solidFill>
                <a:latin typeface="Arial Narrow" pitchFamily="34" charset="0"/>
                <a:cs typeface="+mn-cs"/>
              </a:rPr>
              <a:t>Rotation and rotation shear effects:</a:t>
            </a:r>
            <a:endParaRPr lang="en-US" sz="2400" i="0" kern="0" dirty="0">
              <a:solidFill>
                <a:srgbClr val="0066CC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84999"/>
            <a:ext cx="4648200" cy="7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229648"/>
            <a:ext cx="4191000" cy="2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Arrow Connector 73"/>
          <p:cNvCxnSpPr/>
          <p:nvPr/>
        </p:nvCxnSpPr>
        <p:spPr bwMode="auto">
          <a:xfrm flipV="1">
            <a:off x="4648200" y="3048000"/>
            <a:ext cx="0" cy="12192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838439"/>
            <a:ext cx="2895600" cy="29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3601212"/>
            <a:ext cx="4009263" cy="2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 bwMode="auto">
          <a:xfrm>
            <a:off x="4572000" y="4620399"/>
            <a:ext cx="3048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7848600" y="3505200"/>
            <a:ext cx="0" cy="8382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5638781" y="5714914"/>
            <a:ext cx="152419" cy="186154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333981" y="5901068"/>
            <a:ext cx="3048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144911" y="5714914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solidFill>
                  <a:srgbClr val="FF0000"/>
                </a:solidFill>
              </a:rPr>
              <a:t>This work</a:t>
            </a:r>
            <a:endParaRPr lang="en-US" sz="1600" b="1" i="0" dirty="0">
              <a:solidFill>
                <a:srgbClr val="FF0000"/>
              </a:solidFill>
            </a:endParaRP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41708"/>
            <a:ext cx="4876801" cy="6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ounded Rectangle 48"/>
          <p:cNvSpPr/>
          <p:nvPr/>
        </p:nvSpPr>
        <p:spPr bwMode="auto">
          <a:xfrm>
            <a:off x="457200" y="2662392"/>
            <a:ext cx="4419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1714500" y="2133601"/>
            <a:ext cx="4152900" cy="17455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533900" y="4239399"/>
            <a:ext cx="1143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737626" y="2308151"/>
            <a:ext cx="0" cy="131908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01" y="1973723"/>
            <a:ext cx="1981690" cy="2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Real part of complex energy functional provides equation for growth-rate useful for understanding instability sources</a:t>
            </a:r>
            <a:endParaRPr lang="en-US" sz="28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1985438" cy="4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3068526" cy="6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19200"/>
            <a:ext cx="2309754" cy="6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828800"/>
            <a:ext cx="2572854" cy="69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04800" y="9568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Dispersion relation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7885" y="95684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Kinetic energy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9685" y="956846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Potential energy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313" y="4322093"/>
            <a:ext cx="2556287" cy="5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508832"/>
            <a:ext cx="2961552" cy="5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873" y="5037373"/>
            <a:ext cx="2169727" cy="43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700898" y="3276600"/>
            <a:ext cx="144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rgbClr val="FF0000"/>
                </a:solidFill>
              </a:rPr>
              <a:t>Coriolis</a:t>
            </a:r>
            <a:r>
              <a:rPr lang="en-US" sz="1600" i="0" dirty="0" smtClean="0">
                <a:solidFill>
                  <a:srgbClr val="FF0000"/>
                </a:solidFill>
              </a:rPr>
              <a:t> - </a:t>
            </a:r>
            <a:r>
              <a:rPr lang="en-US" sz="1600" i="0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4053183"/>
            <a:ext cx="185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err="1" smtClean="0">
                <a:solidFill>
                  <a:srgbClr val="FF0000"/>
                </a:solidFill>
              </a:rPr>
              <a:t>Coriolis</a:t>
            </a:r>
            <a:r>
              <a:rPr lang="en-US" sz="1600" i="0" dirty="0" smtClean="0">
                <a:solidFill>
                  <a:srgbClr val="FF0000"/>
                </a:solidFill>
              </a:rPr>
              <a:t> - </a:t>
            </a:r>
            <a:r>
              <a:rPr lang="en-US" sz="1600" i="0" dirty="0" err="1" smtClean="0">
                <a:solidFill>
                  <a:srgbClr val="FF0000"/>
                </a:solidFill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600" i="0" dirty="0" smtClean="0">
                <a:solidFill>
                  <a:srgbClr val="FF0000"/>
                </a:solidFill>
              </a:rPr>
              <a:t>/</a:t>
            </a:r>
            <a:r>
              <a:rPr lang="en-US" sz="1600" i="0" dirty="0" err="1" smtClean="0">
                <a:solidFill>
                  <a:srgbClr val="FF0000"/>
                </a:solidFill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en-US" sz="1600" i="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1800" y="481159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Centrifugal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0329" y="5824954"/>
            <a:ext cx="2285071" cy="4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781800" y="5534737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Differential kinetic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7568" y="2148840"/>
            <a:ext cx="4487143" cy="4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14800" y="1905000"/>
            <a:ext cx="490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Growth rate equation:  mode growth for </a:t>
            </a:r>
            <a:r>
              <a:rPr lang="en-US" sz="1600" i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i="0" dirty="0" err="1" smtClean="0">
                <a:solidFill>
                  <a:srgbClr val="FF0000"/>
                </a:solidFill>
              </a:rPr>
              <a:t>W</a:t>
            </a:r>
            <a:r>
              <a:rPr lang="en-US" sz="1600" i="0" baseline="30000" dirty="0" err="1" smtClean="0">
                <a:solidFill>
                  <a:srgbClr val="FF0000"/>
                </a:solidFill>
              </a:rPr>
              <a:t>re</a:t>
            </a:r>
            <a:r>
              <a:rPr lang="en-US" sz="1600" i="0" dirty="0" smtClean="0">
                <a:solidFill>
                  <a:srgbClr val="FF0000"/>
                </a:solidFill>
              </a:rPr>
              <a:t> &lt; 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1" y="2694962"/>
            <a:ext cx="5943600" cy="37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2162" y="2719735"/>
            <a:ext cx="3566159" cy="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>
            <a:off x="4114800" y="1911096"/>
            <a:ext cx="4904768" cy="734039"/>
          </a:xfrm>
          <a:prstGeom prst="round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61722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Note:  n = -1 in MARS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force balance </a:t>
            </a:r>
            <a:br>
              <a:rPr lang="en-US" dirty="0" smtClean="0"/>
            </a:br>
            <a:r>
              <a:rPr lang="en-US" dirty="0" smtClean="0"/>
              <a:t>model including toroidal rotation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953000" cy="3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05000"/>
            <a:ext cx="6781800" cy="13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21" y="12192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Force balance for species s: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87569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Assume: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649366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B• above </a:t>
            </a:r>
            <a:r>
              <a:rPr lang="en-US" sz="18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3528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Exact multi-species solution requires iteration to enforce quasi-neutrality </a:t>
            </a:r>
            <a:r>
              <a:rPr lang="en-US" sz="18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simplify  intrinsically </a:t>
            </a:r>
            <a:r>
              <a:rPr lang="en-US" sz="1800" i="0" dirty="0" smtClean="0">
                <a:solidFill>
                  <a:srgbClr val="FF0000"/>
                </a:solidFill>
              </a:rPr>
              <a:t>quasi-neutral if all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sz="1800" i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have same </a:t>
            </a:r>
            <a:r>
              <a:rPr lang="en-US" sz="1800" i="0" dirty="0">
                <a:solidFill>
                  <a:srgbClr val="FF0000"/>
                </a:solidFill>
                <a:sym typeface="Wingdings" panose="05000000000000000000" pitchFamily="2" charset="2"/>
              </a:rPr>
              <a:t>exponential </a:t>
            </a:r>
            <a:r>
              <a:rPr lang="en-US" sz="1800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dependence.</a:t>
            </a:r>
            <a:endParaRPr lang="en-US" sz="1800" i="0" dirty="0" smtClean="0">
              <a:solidFill>
                <a:srgbClr val="FF0000"/>
              </a:solidFill>
            </a:endParaRPr>
          </a:p>
          <a:p>
            <a:r>
              <a:rPr lang="en-US" sz="1800" i="0" dirty="0" smtClean="0">
                <a:solidFill>
                  <a:srgbClr val="FF0000"/>
                </a:solidFill>
              </a:rPr>
              <a:t>This approximate solution assumes main ions dominate centrifugal potential.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35152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Grad-</a:t>
            </a:r>
            <a:r>
              <a:rPr lang="en-US" dirty="0" err="1" smtClean="0"/>
              <a:t>Shafranov</a:t>
            </a:r>
            <a:r>
              <a:rPr lang="en-US" dirty="0" smtClean="0"/>
              <a:t> Equation (GSE) </a:t>
            </a:r>
            <a:br>
              <a:rPr lang="en-US" dirty="0" smtClean="0"/>
            </a:br>
            <a:r>
              <a:rPr lang="en-US" dirty="0" smtClean="0"/>
              <a:t>including toroidal rotation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521" y="1363037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FF0000"/>
                </a:solidFill>
              </a:rPr>
              <a:t>Total force balance: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277410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0" dirty="0" smtClean="0">
                <a:solidFill>
                  <a:srgbClr val="FF0000"/>
                </a:solidFill>
              </a:rPr>
              <a:t>Rotation-modified GSE: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17672"/>
            <a:ext cx="6477000" cy="8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29" y="1977733"/>
            <a:ext cx="2555928" cy="45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33" y="2696899"/>
            <a:ext cx="2453320" cy="8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87" y="2658437"/>
            <a:ext cx="1856813" cy="8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1709" y="3649037"/>
            <a:ext cx="4616678" cy="770563"/>
            <a:chOff x="1403122" y="4876800"/>
            <a:chExt cx="4907190" cy="8467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76800"/>
              <a:ext cx="4786312" cy="84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122" y="5076584"/>
              <a:ext cx="1373146" cy="44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0" y="4648200"/>
            <a:ext cx="91440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rgbClr val="FF0000"/>
                </a:solidFill>
              </a:rPr>
              <a:t>LRDFIT reconstructions with rotation determine 3 flux functions: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rgbClr val="0066CC"/>
                </a:solidFill>
              </a:rPr>
              <a:t>U(</a:t>
            </a:r>
            <a:r>
              <a:rPr lang="en-US" sz="1800" i="0" dirty="0" smtClean="0">
                <a:solidFill>
                  <a:srgbClr val="0066CC"/>
                </a:solidFill>
                <a:latin typeface="Symbol" panose="05050102010706020507" pitchFamily="18" charset="2"/>
              </a:rPr>
              <a:t>y</a:t>
            </a:r>
            <a:r>
              <a:rPr lang="en-US" sz="1800" i="0" dirty="0" smtClean="0">
                <a:solidFill>
                  <a:srgbClr val="0066CC"/>
                </a:solidFill>
              </a:rPr>
              <a:t>) - </a:t>
            </a:r>
            <a:r>
              <a:rPr lang="en-US" sz="1800" i="0" u="sng" dirty="0" smtClean="0">
                <a:solidFill>
                  <a:srgbClr val="0066CC"/>
                </a:solidFill>
              </a:rPr>
              <a:t>based on fitting electron density profile asymmetry</a:t>
            </a:r>
            <a:r>
              <a:rPr lang="en-US" sz="1800" i="0" dirty="0" smtClean="0">
                <a:solidFill>
                  <a:srgbClr val="0066CC"/>
                </a:solidFill>
              </a:rPr>
              <a:t> (not C</a:t>
            </a:r>
            <a:r>
              <a:rPr lang="en-US" sz="1800" i="0" baseline="30000" dirty="0" smtClean="0">
                <a:solidFill>
                  <a:srgbClr val="0066CC"/>
                </a:solidFill>
              </a:rPr>
              <a:t>6+ </a:t>
            </a:r>
            <a:r>
              <a:rPr lang="en-US" sz="1800" i="0" dirty="0" smtClean="0">
                <a:solidFill>
                  <a:srgbClr val="0066CC"/>
                </a:solidFill>
              </a:rPr>
              <a:t>rotation data)</a:t>
            </a:r>
            <a:endParaRPr lang="en-US" sz="1800" i="0" u="sng" dirty="0" smtClean="0">
              <a:solidFill>
                <a:srgbClr val="0066CC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rgbClr val="0066CC"/>
                </a:solidFill>
              </a:rPr>
              <a:t>P</a:t>
            </a:r>
            <a:r>
              <a:rPr lang="en-US" sz="1800" i="0" baseline="-25000" dirty="0" smtClean="0">
                <a:solidFill>
                  <a:srgbClr val="0066CC"/>
                </a:solidFill>
              </a:rPr>
              <a:t>K</a:t>
            </a:r>
            <a:r>
              <a:rPr lang="en-US" sz="1800" i="0" dirty="0" smtClean="0">
                <a:solidFill>
                  <a:srgbClr val="0066CC"/>
                </a:solidFill>
              </a:rPr>
              <a:t>(</a:t>
            </a:r>
            <a:r>
              <a:rPr lang="en-US" sz="1800" i="0" dirty="0" smtClean="0">
                <a:solidFill>
                  <a:srgbClr val="0066CC"/>
                </a:solidFill>
                <a:latin typeface="Symbol" panose="05050102010706020507" pitchFamily="18" charset="2"/>
              </a:rPr>
              <a:t>y</a:t>
            </a:r>
            <a:r>
              <a:rPr lang="en-US" sz="1800" i="0" dirty="0" smtClean="0">
                <a:solidFill>
                  <a:srgbClr val="0066CC"/>
                </a:solidFill>
              </a:rPr>
              <a:t>) and FF’(</a:t>
            </a:r>
            <a:r>
              <a:rPr lang="en-US" sz="1800" i="0" dirty="0" smtClean="0">
                <a:solidFill>
                  <a:srgbClr val="0066CC"/>
                </a:solidFill>
                <a:latin typeface="Symbol" panose="05050102010706020507" pitchFamily="18" charset="2"/>
              </a:rPr>
              <a:t>y</a:t>
            </a:r>
            <a:r>
              <a:rPr lang="en-US" sz="1800" i="0" dirty="0" smtClean="0">
                <a:solidFill>
                  <a:srgbClr val="0066CC"/>
                </a:solidFill>
              </a:rPr>
              <a:t>) – full kinetic reconstruction </a:t>
            </a:r>
            <a:r>
              <a:rPr lang="en-US" sz="1800" i="0" dirty="0" smtClean="0">
                <a:solidFill>
                  <a:srgbClr val="0066CC"/>
                </a:solidFill>
                <a:sym typeface="Wingdings" panose="05000000000000000000" pitchFamily="2" charset="2"/>
              </a:rPr>
              <a:t></a:t>
            </a:r>
            <a:r>
              <a:rPr lang="en-US" sz="1800" i="0" dirty="0" smtClean="0">
                <a:solidFill>
                  <a:srgbClr val="0066CC"/>
                </a:solidFill>
              </a:rPr>
              <a:t> fit to magnetics, </a:t>
            </a:r>
            <a:r>
              <a:rPr lang="en-US" sz="1800" i="0" dirty="0" err="1" smtClean="0">
                <a:solidFill>
                  <a:srgbClr val="0066CC"/>
                </a:solidFill>
              </a:rPr>
              <a:t>iso-T</a:t>
            </a:r>
            <a:r>
              <a:rPr lang="en-US" sz="1800" i="0" baseline="-25000" dirty="0" err="1" smtClean="0">
                <a:solidFill>
                  <a:srgbClr val="0066CC"/>
                </a:solidFill>
              </a:rPr>
              <a:t>e</a:t>
            </a:r>
            <a:r>
              <a:rPr lang="en-US" sz="1800" i="0" dirty="0" smtClean="0">
                <a:solidFill>
                  <a:srgbClr val="0066CC"/>
                </a:solidFill>
              </a:rPr>
              <a:t>, MSE with </a:t>
            </a:r>
            <a:r>
              <a:rPr lang="en-US" sz="1800" i="0" dirty="0" err="1" smtClean="0">
                <a:solidFill>
                  <a:srgbClr val="0066CC"/>
                </a:solidFill>
              </a:rPr>
              <a:t>E</a:t>
            </a:r>
            <a:r>
              <a:rPr lang="en-US" sz="1800" i="0" baseline="-25000" dirty="0" err="1" smtClean="0">
                <a:solidFill>
                  <a:srgbClr val="0066CC"/>
                </a:solidFill>
              </a:rPr>
              <a:t>r</a:t>
            </a:r>
            <a:r>
              <a:rPr lang="en-US" sz="1800" i="0" dirty="0" smtClean="0">
                <a:solidFill>
                  <a:srgbClr val="0066CC"/>
                </a:solidFill>
              </a:rPr>
              <a:t> corrections, thermal pressure between r/a = 0.6-1.</a:t>
            </a:r>
            <a:endParaRPr lang="en-US" sz="1800" i="0" dirty="0">
              <a:solidFill>
                <a:srgbClr val="0066CC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4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Study 2 classes of IWM-unstable </a:t>
            </a:r>
            <a:br>
              <a:rPr lang="en-US" sz="3200" dirty="0" smtClean="0"/>
            </a:br>
            <a:r>
              <a:rPr lang="en-US" sz="3200" dirty="0" smtClean="0"/>
              <a:t>plasmas spanning low to high </a:t>
            </a:r>
            <a:r>
              <a:rPr lang="en-US" sz="3200" dirty="0" err="1" smtClean="0">
                <a:latin typeface="Symbol" pitchFamily="18" charset="2"/>
              </a:rPr>
              <a:t>b</a:t>
            </a:r>
            <a:r>
              <a:rPr lang="en-US" sz="3200" baseline="-25000" dirty="0" err="1" smtClean="0"/>
              <a:t>N</a:t>
            </a:r>
            <a:endParaRPr lang="en-US" sz="3200" dirty="0" smtClean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962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Low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~3.5, often saturated/long-lived mode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~ 2-3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Common in early phase of current flat-top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Higher fraction of beam pressure, momentum (lower 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</a:p>
          <a:p>
            <a:pPr>
              <a:lnSpc>
                <a:spcPct val="100000"/>
              </a:lnSpc>
            </a:pPr>
            <a:endParaRPr lang="en-US" sz="8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Intermediate </a:t>
            </a:r>
            <a:r>
              <a:rPr lang="en-US" sz="2800" dirty="0" err="1" smtClean="0">
                <a:latin typeface="Symbol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limit ~ 5</a:t>
            </a:r>
          </a:p>
          <a:p>
            <a:pPr lvl="1">
              <a:lnSpc>
                <a:spcPct val="100000"/>
              </a:lnSpc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~1.2-1.5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Typical good-performance H-mode, H</a:t>
            </a:r>
            <a:r>
              <a:rPr lang="en-US" sz="2400" baseline="-25000" dirty="0" smtClean="0"/>
              <a:t>98</a:t>
            </a:r>
            <a:r>
              <a:rPr lang="en-US" sz="2400" dirty="0" smtClean="0"/>
              <a:t> ~ 0.8-1.2</a:t>
            </a:r>
            <a:endParaRPr lang="en-US" sz="1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of including rotation on q, P</a:t>
            </a:r>
            <a:r>
              <a:rPr lang="en-US" sz="3200" baseline="-25000" dirty="0" smtClean="0">
                <a:latin typeface="+mn-lt"/>
              </a:rPr>
              <a:t>K</a:t>
            </a:r>
            <a:r>
              <a:rPr lang="en-US" sz="3200" dirty="0" smtClean="0"/>
              <a:t>, P</a:t>
            </a:r>
            <a:r>
              <a:rPr lang="en-US" sz="3200" baseline="-25000" dirty="0" smtClean="0">
                <a:latin typeface="Symbol" panose="05050102010706020507" pitchFamily="18" charset="2"/>
              </a:rPr>
              <a:t>W</a:t>
            </a:r>
            <a:endParaRPr lang="en-US" sz="3200" baseline="-25000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106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Black – rotation included (from fit to n</a:t>
            </a:r>
            <a:r>
              <a:rPr lang="en-US" baseline="-25000" dirty="0" smtClean="0"/>
              <a:t>e</a:t>
            </a:r>
            <a:r>
              <a:rPr lang="en-US" dirty="0" smtClean="0"/>
              <a:t> profile asymmetry)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– rotation set to 0 in reconstruction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2133600"/>
            <a:ext cx="909108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Reconstructed core q(</a:t>
            </a:r>
            <a:r>
              <a:rPr lang="en-US" sz="16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1600" i="0" dirty="0">
                <a:solidFill>
                  <a:schemeClr val="tx1"/>
                </a:solidFill>
              </a:rPr>
              <a:t>) </a:t>
            </a:r>
            <a:r>
              <a:rPr lang="en-US" sz="1600" i="0" dirty="0" smtClean="0">
                <a:solidFill>
                  <a:schemeClr val="tx1"/>
                </a:solidFill>
              </a:rPr>
              <a:t>lower with rotation included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257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Reconstructed core P</a:t>
            </a:r>
            <a:r>
              <a:rPr lang="en-US" sz="1600" i="0" baseline="-25000" dirty="0" smtClean="0">
                <a:solidFill>
                  <a:schemeClr val="tx1"/>
                </a:solidFill>
              </a:rPr>
              <a:t>K</a:t>
            </a:r>
            <a:r>
              <a:rPr lang="en-US" sz="1600" i="0" dirty="0" smtClean="0">
                <a:solidFill>
                  <a:schemeClr val="tx1"/>
                </a:solidFill>
              </a:rPr>
              <a:t>(</a:t>
            </a:r>
            <a:r>
              <a:rPr lang="en-US" sz="16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1600" i="0" dirty="0" smtClean="0">
                <a:solidFill>
                  <a:schemeClr val="tx1"/>
                </a:solidFill>
              </a:rPr>
              <a:t>) slightly lower w/ rotation included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257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Reconstructed core P</a:t>
            </a:r>
            <a:r>
              <a:rPr lang="en-US" sz="1600" i="0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600" i="0" dirty="0" smtClean="0">
                <a:solidFill>
                  <a:schemeClr val="tx1"/>
                </a:solidFill>
              </a:rPr>
              <a:t>(</a:t>
            </a:r>
            <a:r>
              <a:rPr lang="en-US" sz="1600" i="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n-US" sz="1600" i="0" dirty="0" smtClean="0">
                <a:solidFill>
                  <a:schemeClr val="tx1"/>
                </a:solidFill>
              </a:rPr>
              <a:t>) comparable to </a:t>
            </a:r>
            <a:r>
              <a:rPr lang="en-US" sz="1600" i="0" dirty="0" smtClean="0">
                <a:solidFill>
                  <a:srgbClr val="3333FF"/>
                </a:solidFill>
              </a:rPr>
              <a:t>measured thermal ion rotation pressure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</a:rPr>
              <a:t>(they should be similar)</a:t>
            </a:r>
            <a:endParaRPr lang="en-US" sz="1400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12474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0" dirty="0" smtClean="0">
                <a:solidFill>
                  <a:schemeClr val="accent1">
                    <a:lumMod val="75000"/>
                  </a:schemeClr>
                </a:solidFill>
              </a:rPr>
              <a:t>138065, t=0.374s</a:t>
            </a:r>
          </a:p>
          <a:p>
            <a:r>
              <a:rPr lang="en-US" sz="1050" i="0" dirty="0" smtClean="0">
                <a:solidFill>
                  <a:schemeClr val="accent1">
                    <a:lumMod val="75000"/>
                  </a:schemeClr>
                </a:solidFill>
              </a:rPr>
              <a:t>LRDFIT15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05747"/>
            <a:ext cx="609600" cy="329184"/>
          </a:xfrm>
        </p:spPr>
        <p:txBody>
          <a:bodyPr/>
          <a:lstStyle/>
          <a:p>
            <a:fld id="{B27F8D60-8B1A-0647-962A-E3C33F9785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13332</TotalTime>
  <Words>1992</Words>
  <Application>Microsoft Office PowerPoint</Application>
  <PresentationFormat>On-screen Show (4:3)</PresentationFormat>
  <Paragraphs>287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Theory and Modeling Needs For Improved Kinetic Treatments of High-Beta Pressure Limits</vt:lpstr>
      <vt:lpstr>Pressure-driven kink / tearing are strong physics constraints on maximum fusion performance</vt:lpstr>
      <vt:lpstr>Background</vt:lpstr>
      <vt:lpstr>MARS-K: self-consistent linear resistive MHD including toroidal rotation and drift-kinetic effects</vt:lpstr>
      <vt:lpstr>Real part of complex energy functional provides equation for growth-rate useful for understanding instability sources</vt:lpstr>
      <vt:lpstr>Equilibrium force balance  model including toroidal rotation</vt:lpstr>
      <vt:lpstr>Grad-Shafranov Equation (GSE)  including toroidal rotation</vt:lpstr>
      <vt:lpstr>Study 2 classes of IWM-unstable  plasmas spanning low to high bN</vt:lpstr>
      <vt:lpstr>Impact of including rotation on q, PK, PW</vt:lpstr>
      <vt:lpstr>Reconstructions imply significant fast-ion profile broadening</vt:lpstr>
      <vt:lpstr>Profiles after fast-ion density profile broadening</vt:lpstr>
      <vt:lpstr>Low bN limit ~ 3.5:  Saturated f=15-30kHz n=1 mode  common during early IP flat-top phase</vt:lpstr>
      <vt:lpstr>Kinetic profiles used in analysis</vt:lpstr>
      <vt:lpstr>Predicted stability evolution  using MARS-K compared to experiment</vt:lpstr>
      <vt:lpstr>Fast ion broadening has  significant impact on predicted stability</vt:lpstr>
      <vt:lpstr>Observed mode initial g consistent with kink/MARS-K</vt:lpstr>
      <vt:lpstr>SXR data also consistent with kink/MARS-K at onset</vt:lpstr>
      <vt:lpstr>Intermediate bN limit ~ 5:  Small f=30kHz continuous n=1 mode precedes larger 20-25kHz n=1 bursts</vt:lpstr>
      <vt:lpstr>Kinetic profiles used in analysis</vt:lpstr>
      <vt:lpstr>Kinetic IWM bN limit consistent with experiment,  fluid calculation under-predicts experimental limit</vt:lpstr>
      <vt:lpstr>Measured IWM real frequency more  consistent with kinetic model than fluid model</vt:lpstr>
      <vt:lpstr>IWM energy analysis near marginal stability  elucidates trends from growth-rate scans</vt:lpstr>
      <vt:lpstr>Some theory needs for tearing triggering by IWM,  or due to proximity to IWM marginal stability (1)</vt:lpstr>
      <vt:lpstr>Some theory needs for tearing triggering by IWM,  or due to proximity to IWM marginal stability (2)</vt:lpstr>
      <vt:lpstr>Some theory needs related to fast-ion distribution function representation / modeling (1)</vt:lpstr>
      <vt:lpstr>Some theory needs related to fast-ion distribution function representation / modeling (2)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Data submission workflow for NSTX-U</dc:title>
  <dc:creator>Jonathan E. Menard</dc:creator>
  <cp:lastModifiedBy>Jonathan E. Menard</cp:lastModifiedBy>
  <cp:revision>190</cp:revision>
  <cp:lastPrinted>2015-07-12T06:15:30Z</cp:lastPrinted>
  <dcterms:created xsi:type="dcterms:W3CDTF">2015-04-22T17:44:14Z</dcterms:created>
  <dcterms:modified xsi:type="dcterms:W3CDTF">2015-07-15T12:57:37Z</dcterms:modified>
</cp:coreProperties>
</file>