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29"/>
  </p:notesMasterIdLst>
  <p:handoutMasterIdLst>
    <p:handoutMasterId r:id="rId30"/>
  </p:handoutMasterIdLst>
  <p:sldIdLst>
    <p:sldId id="1242" r:id="rId2"/>
    <p:sldId id="1268" r:id="rId3"/>
    <p:sldId id="1279" r:id="rId4"/>
    <p:sldId id="1286" r:id="rId5"/>
    <p:sldId id="1291" r:id="rId6"/>
    <p:sldId id="1292" r:id="rId7"/>
    <p:sldId id="1281" r:id="rId8"/>
    <p:sldId id="1280" r:id="rId9"/>
    <p:sldId id="1289" r:id="rId10"/>
    <p:sldId id="1240" r:id="rId11"/>
    <p:sldId id="1288" r:id="rId12"/>
    <p:sldId id="1243" r:id="rId13"/>
    <p:sldId id="1285" r:id="rId14"/>
    <p:sldId id="1282" r:id="rId15"/>
    <p:sldId id="1283" r:id="rId16"/>
    <p:sldId id="1284" r:id="rId17"/>
    <p:sldId id="1287" r:id="rId18"/>
    <p:sldId id="1254" r:id="rId19"/>
    <p:sldId id="1275" r:id="rId20"/>
    <p:sldId id="1274" r:id="rId21"/>
    <p:sldId id="1256" r:id="rId22"/>
    <p:sldId id="1272" r:id="rId23"/>
    <p:sldId id="1269" r:id="rId24"/>
    <p:sldId id="1273" r:id="rId25"/>
    <p:sldId id="1255" r:id="rId26"/>
    <p:sldId id="1270" r:id="rId27"/>
    <p:sldId id="1271" r:id="rId28"/>
  </p:sldIdLst>
  <p:sldSz cx="9144000" cy="6858000" type="screen4x3"/>
  <p:notesSz cx="9220200" cy="6934200"/>
  <p:defaultTextStyle>
    <a:defPPr>
      <a:defRPr lang="en-US"/>
    </a:defPPr>
    <a:lvl1pPr algn="l" rtl="0" fontAlgn="base">
      <a:spcBef>
        <a:spcPct val="0"/>
      </a:spcBef>
      <a:spcAft>
        <a:spcPct val="0"/>
      </a:spcAft>
      <a:defRPr sz="1200" b="1" i="1" kern="1200">
        <a:solidFill>
          <a:srgbClr val="1822CD"/>
        </a:solidFill>
        <a:latin typeface="Helvetica" pitchFamily="34" charset="0"/>
        <a:ea typeface="+mn-ea"/>
        <a:cs typeface="Arial" charset="0"/>
      </a:defRPr>
    </a:lvl1pPr>
    <a:lvl2pPr marL="457200" algn="l" rtl="0" fontAlgn="base">
      <a:spcBef>
        <a:spcPct val="0"/>
      </a:spcBef>
      <a:spcAft>
        <a:spcPct val="0"/>
      </a:spcAft>
      <a:defRPr sz="1200" b="1" i="1" kern="1200">
        <a:solidFill>
          <a:srgbClr val="1822CD"/>
        </a:solidFill>
        <a:latin typeface="Helvetica" pitchFamily="34" charset="0"/>
        <a:ea typeface="+mn-ea"/>
        <a:cs typeface="Arial" charset="0"/>
      </a:defRPr>
    </a:lvl2pPr>
    <a:lvl3pPr marL="914400" algn="l" rtl="0" fontAlgn="base">
      <a:spcBef>
        <a:spcPct val="0"/>
      </a:spcBef>
      <a:spcAft>
        <a:spcPct val="0"/>
      </a:spcAft>
      <a:defRPr sz="1200" b="1" i="1" kern="1200">
        <a:solidFill>
          <a:srgbClr val="1822CD"/>
        </a:solidFill>
        <a:latin typeface="Helvetica" pitchFamily="34" charset="0"/>
        <a:ea typeface="+mn-ea"/>
        <a:cs typeface="Arial" charset="0"/>
      </a:defRPr>
    </a:lvl3pPr>
    <a:lvl4pPr marL="1371600" algn="l" rtl="0" fontAlgn="base">
      <a:spcBef>
        <a:spcPct val="0"/>
      </a:spcBef>
      <a:spcAft>
        <a:spcPct val="0"/>
      </a:spcAft>
      <a:defRPr sz="1200" b="1" i="1" kern="1200">
        <a:solidFill>
          <a:srgbClr val="1822CD"/>
        </a:solidFill>
        <a:latin typeface="Helvetica" pitchFamily="34" charset="0"/>
        <a:ea typeface="+mn-ea"/>
        <a:cs typeface="Arial" charset="0"/>
      </a:defRPr>
    </a:lvl4pPr>
    <a:lvl5pPr marL="1828800" algn="l" rtl="0" fontAlgn="base">
      <a:spcBef>
        <a:spcPct val="0"/>
      </a:spcBef>
      <a:spcAft>
        <a:spcPct val="0"/>
      </a:spcAft>
      <a:defRPr sz="1200" b="1" i="1" kern="1200">
        <a:solidFill>
          <a:srgbClr val="1822CD"/>
        </a:solidFill>
        <a:latin typeface="Helvetica" pitchFamily="34" charset="0"/>
        <a:ea typeface="+mn-ea"/>
        <a:cs typeface="Arial" charset="0"/>
      </a:defRPr>
    </a:lvl5pPr>
    <a:lvl6pPr marL="2286000" algn="l" defTabSz="914400" rtl="0" eaLnBrk="1" latinLnBrk="0" hangingPunct="1">
      <a:defRPr sz="1200" b="1" i="1" kern="1200">
        <a:solidFill>
          <a:srgbClr val="1822CD"/>
        </a:solidFill>
        <a:latin typeface="Helvetica" pitchFamily="34" charset="0"/>
        <a:ea typeface="+mn-ea"/>
        <a:cs typeface="Arial" charset="0"/>
      </a:defRPr>
    </a:lvl6pPr>
    <a:lvl7pPr marL="2743200" algn="l" defTabSz="914400" rtl="0" eaLnBrk="1" latinLnBrk="0" hangingPunct="1">
      <a:defRPr sz="1200" b="1" i="1" kern="1200">
        <a:solidFill>
          <a:srgbClr val="1822CD"/>
        </a:solidFill>
        <a:latin typeface="Helvetica" pitchFamily="34" charset="0"/>
        <a:ea typeface="+mn-ea"/>
        <a:cs typeface="Arial" charset="0"/>
      </a:defRPr>
    </a:lvl7pPr>
    <a:lvl8pPr marL="3200400" algn="l" defTabSz="914400" rtl="0" eaLnBrk="1" latinLnBrk="0" hangingPunct="1">
      <a:defRPr sz="1200" b="1" i="1" kern="1200">
        <a:solidFill>
          <a:srgbClr val="1822CD"/>
        </a:solidFill>
        <a:latin typeface="Helvetica" pitchFamily="34" charset="0"/>
        <a:ea typeface="+mn-ea"/>
        <a:cs typeface="Arial" charset="0"/>
      </a:defRPr>
    </a:lvl8pPr>
    <a:lvl9pPr marL="3657600" algn="l" defTabSz="914400" rtl="0" eaLnBrk="1" latinLnBrk="0" hangingPunct="1">
      <a:defRPr sz="1200" b="1" i="1" kern="1200">
        <a:solidFill>
          <a:srgbClr val="1822CD"/>
        </a:solidFill>
        <a:latin typeface="Helvetic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00"/>
    <a:srgbClr val="00FF00"/>
    <a:srgbClr val="FFCC00"/>
    <a:srgbClr val="0000FF"/>
    <a:srgbClr val="E1F9FB"/>
    <a:srgbClr val="D0F7FC"/>
    <a:srgbClr val="0066FF"/>
    <a:srgbClr val="FF3300"/>
    <a:srgbClr val="99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01" autoAdjust="0"/>
    <p:restoredTop sz="94558" autoAdjust="0"/>
  </p:normalViewPr>
  <p:slideViewPr>
    <p:cSldViewPr>
      <p:cViewPr varScale="1">
        <p:scale>
          <a:sx n="84" d="100"/>
          <a:sy n="84" d="100"/>
        </p:scale>
        <p:origin x="-1286" y="-67"/>
      </p:cViewPr>
      <p:guideLst>
        <p:guide orient="horz" pos="42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3" d="100"/>
          <a:sy n="113" d="100"/>
        </p:scale>
        <p:origin x="-1728" y="-96"/>
      </p:cViewPr>
      <p:guideLst>
        <p:guide orient="horz" pos="2184"/>
        <p:guide pos="29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995843" cy="347427"/>
          </a:xfrm>
          <a:prstGeom prst="rect">
            <a:avLst/>
          </a:prstGeom>
          <a:noFill/>
          <a:ln w="9525">
            <a:noFill/>
            <a:miter lim="800000"/>
            <a:headEnd/>
            <a:tailEnd/>
          </a:ln>
          <a:effectLst/>
        </p:spPr>
        <p:txBody>
          <a:bodyPr vert="horz" wrap="square" lIns="92361" tIns="46181" rIns="92361" bIns="46181" numCol="1" anchor="t" anchorCtr="0" compatLnSpc="1">
            <a:prstTxWarp prst="textNoShape">
              <a:avLst/>
            </a:prstTxWarp>
          </a:bodyPr>
          <a:lstStyle>
            <a:lvl1pPr defTabSz="923925">
              <a:spcBef>
                <a:spcPct val="0"/>
              </a:spcBef>
              <a:buFontTx/>
              <a:buNone/>
              <a:defRPr b="0" i="0">
                <a:solidFill>
                  <a:schemeClr val="tx1"/>
                </a:solidFill>
                <a:latin typeface="Times New Roman" pitchFamily="18" charset="0"/>
                <a:cs typeface="+mn-cs"/>
              </a:defRPr>
            </a:lvl1pPr>
          </a:lstStyle>
          <a:p>
            <a:pPr>
              <a:defRPr/>
            </a:pPr>
            <a:endParaRPr lang="en-US" dirty="0"/>
          </a:p>
        </p:txBody>
      </p:sp>
      <p:sp>
        <p:nvSpPr>
          <p:cNvPr id="23555" name="Rectangle 3"/>
          <p:cNvSpPr>
            <a:spLocks noGrp="1" noChangeArrowheads="1"/>
          </p:cNvSpPr>
          <p:nvPr>
            <p:ph type="dt" sz="quarter" idx="1"/>
          </p:nvPr>
        </p:nvSpPr>
        <p:spPr bwMode="auto">
          <a:xfrm>
            <a:off x="5224359" y="0"/>
            <a:ext cx="3995842" cy="347427"/>
          </a:xfrm>
          <a:prstGeom prst="rect">
            <a:avLst/>
          </a:prstGeom>
          <a:noFill/>
          <a:ln w="9525">
            <a:noFill/>
            <a:miter lim="800000"/>
            <a:headEnd/>
            <a:tailEnd/>
          </a:ln>
          <a:effectLst/>
        </p:spPr>
        <p:txBody>
          <a:bodyPr vert="horz" wrap="square" lIns="92361" tIns="46181" rIns="92361" bIns="46181" numCol="1" anchor="t" anchorCtr="0" compatLnSpc="1">
            <a:prstTxWarp prst="textNoShape">
              <a:avLst/>
            </a:prstTxWarp>
          </a:bodyPr>
          <a:lstStyle>
            <a:lvl1pPr algn="r" defTabSz="923925">
              <a:spcBef>
                <a:spcPct val="0"/>
              </a:spcBef>
              <a:buFontTx/>
              <a:buNone/>
              <a:defRPr b="0" i="0">
                <a:solidFill>
                  <a:schemeClr val="tx1"/>
                </a:solidFill>
                <a:latin typeface="Times New Roman" pitchFamily="18" charset="0"/>
                <a:cs typeface="+mn-cs"/>
              </a:defRPr>
            </a:lvl1pPr>
          </a:lstStyle>
          <a:p>
            <a:pPr>
              <a:defRPr/>
            </a:pPr>
            <a:endParaRPr lang="en-US" dirty="0"/>
          </a:p>
        </p:txBody>
      </p:sp>
      <p:sp>
        <p:nvSpPr>
          <p:cNvPr id="23556" name="Rectangle 4"/>
          <p:cNvSpPr>
            <a:spLocks noGrp="1" noChangeArrowheads="1"/>
          </p:cNvSpPr>
          <p:nvPr>
            <p:ph type="ftr" sz="quarter" idx="2"/>
          </p:nvPr>
        </p:nvSpPr>
        <p:spPr bwMode="auto">
          <a:xfrm>
            <a:off x="0" y="6586774"/>
            <a:ext cx="3995843" cy="347426"/>
          </a:xfrm>
          <a:prstGeom prst="rect">
            <a:avLst/>
          </a:prstGeom>
          <a:noFill/>
          <a:ln w="9525">
            <a:noFill/>
            <a:miter lim="800000"/>
            <a:headEnd/>
            <a:tailEnd/>
          </a:ln>
          <a:effectLst/>
        </p:spPr>
        <p:txBody>
          <a:bodyPr vert="horz" wrap="square" lIns="92361" tIns="46181" rIns="92361" bIns="46181" numCol="1" anchor="b" anchorCtr="0" compatLnSpc="1">
            <a:prstTxWarp prst="textNoShape">
              <a:avLst/>
            </a:prstTxWarp>
          </a:bodyPr>
          <a:lstStyle>
            <a:lvl1pPr defTabSz="923925">
              <a:spcBef>
                <a:spcPct val="0"/>
              </a:spcBef>
              <a:buFontTx/>
              <a:buNone/>
              <a:defRPr b="0" i="0">
                <a:solidFill>
                  <a:schemeClr val="tx1"/>
                </a:solidFill>
                <a:latin typeface="Times New Roman" pitchFamily="18" charset="0"/>
                <a:cs typeface="+mn-cs"/>
              </a:defRPr>
            </a:lvl1pPr>
          </a:lstStyle>
          <a:p>
            <a:pPr>
              <a:defRPr/>
            </a:pPr>
            <a:endParaRPr lang="en-US" dirty="0"/>
          </a:p>
        </p:txBody>
      </p:sp>
      <p:sp>
        <p:nvSpPr>
          <p:cNvPr id="23557" name="Rectangle 5"/>
          <p:cNvSpPr>
            <a:spLocks noGrp="1" noChangeArrowheads="1"/>
          </p:cNvSpPr>
          <p:nvPr>
            <p:ph type="sldNum" sz="quarter" idx="3"/>
          </p:nvPr>
        </p:nvSpPr>
        <p:spPr bwMode="auto">
          <a:xfrm>
            <a:off x="5224359" y="6586774"/>
            <a:ext cx="3995842" cy="347426"/>
          </a:xfrm>
          <a:prstGeom prst="rect">
            <a:avLst/>
          </a:prstGeom>
          <a:noFill/>
          <a:ln w="9525">
            <a:noFill/>
            <a:miter lim="800000"/>
            <a:headEnd/>
            <a:tailEnd/>
          </a:ln>
          <a:effectLst/>
        </p:spPr>
        <p:txBody>
          <a:bodyPr vert="horz" wrap="square" lIns="92361" tIns="46181" rIns="92361" bIns="46181" numCol="1" anchor="b" anchorCtr="0" compatLnSpc="1">
            <a:prstTxWarp prst="textNoShape">
              <a:avLst/>
            </a:prstTxWarp>
          </a:bodyPr>
          <a:lstStyle>
            <a:lvl1pPr algn="r" defTabSz="923925">
              <a:spcBef>
                <a:spcPct val="0"/>
              </a:spcBef>
              <a:buFontTx/>
              <a:buNone/>
              <a:defRPr b="0" i="0">
                <a:solidFill>
                  <a:schemeClr val="tx1"/>
                </a:solidFill>
                <a:latin typeface="Times New Roman" pitchFamily="18" charset="0"/>
                <a:cs typeface="+mn-cs"/>
              </a:defRPr>
            </a:lvl1pPr>
          </a:lstStyle>
          <a:p>
            <a:pPr>
              <a:defRPr/>
            </a:pPr>
            <a:fld id="{688C8813-AAD2-47F3-93A0-1FF2E0EEC1A4}" type="slidenum">
              <a:rPr lang="en-US"/>
              <a:pPr>
                <a:defRPr/>
              </a:pPr>
              <a:t>‹#›</a:t>
            </a:fld>
            <a:endParaRPr lang="en-US" dirty="0"/>
          </a:p>
        </p:txBody>
      </p:sp>
    </p:spTree>
    <p:extLst>
      <p:ext uri="{BB962C8B-B14F-4D97-AF65-F5344CB8AC3E}">
        <p14:creationId xmlns:p14="http://schemas.microsoft.com/office/powerpoint/2010/main" val="3287472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951514" cy="343845"/>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spcBef>
                <a:spcPct val="0"/>
              </a:spcBef>
              <a:buFontTx/>
              <a:buNone/>
              <a:defRPr b="0" i="0">
                <a:solidFill>
                  <a:schemeClr val="tx1"/>
                </a:solidFill>
                <a:latin typeface="Times New Roman" pitchFamily="18" charset="0"/>
                <a:cs typeface="+mn-cs"/>
              </a:defRPr>
            </a:lvl1pPr>
          </a:lstStyle>
          <a:p>
            <a:pPr>
              <a:defRPr/>
            </a:pPr>
            <a:endParaRPr lang="en-US" dirty="0"/>
          </a:p>
        </p:txBody>
      </p:sp>
      <p:sp>
        <p:nvSpPr>
          <p:cNvPr id="30723" name="Rectangle 3"/>
          <p:cNvSpPr>
            <a:spLocks noGrp="1" noChangeArrowheads="1"/>
          </p:cNvSpPr>
          <p:nvPr>
            <p:ph type="dt" idx="1"/>
          </p:nvPr>
        </p:nvSpPr>
        <p:spPr bwMode="auto">
          <a:xfrm>
            <a:off x="5268686" y="0"/>
            <a:ext cx="3951514" cy="343845"/>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lgn="r">
              <a:spcBef>
                <a:spcPct val="0"/>
              </a:spcBef>
              <a:buFontTx/>
              <a:buNone/>
              <a:defRPr b="0" i="0">
                <a:solidFill>
                  <a:schemeClr val="tx1"/>
                </a:solidFill>
                <a:latin typeface="Times New Roman" pitchFamily="18" charset="0"/>
                <a:cs typeface="+mn-cs"/>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2855913" y="514350"/>
            <a:ext cx="3508375" cy="2632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1217963" y="3319056"/>
            <a:ext cx="6784277" cy="309102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6580804"/>
            <a:ext cx="3951514" cy="343845"/>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spcBef>
                <a:spcPct val="0"/>
              </a:spcBef>
              <a:buFontTx/>
              <a:buNone/>
              <a:defRPr b="0" i="0">
                <a:solidFill>
                  <a:schemeClr val="tx1"/>
                </a:solidFill>
                <a:latin typeface="Times New Roman" pitchFamily="18" charset="0"/>
                <a:cs typeface="+mn-cs"/>
              </a:defRPr>
            </a:lvl1pPr>
          </a:lstStyle>
          <a:p>
            <a:pPr>
              <a:defRPr/>
            </a:pPr>
            <a:endParaRPr lang="en-US" dirty="0"/>
          </a:p>
        </p:txBody>
      </p:sp>
      <p:sp>
        <p:nvSpPr>
          <p:cNvPr id="30727" name="Rectangle 7"/>
          <p:cNvSpPr>
            <a:spLocks noGrp="1" noChangeArrowheads="1"/>
          </p:cNvSpPr>
          <p:nvPr>
            <p:ph type="sldNum" sz="quarter" idx="5"/>
          </p:nvPr>
        </p:nvSpPr>
        <p:spPr bwMode="auto">
          <a:xfrm>
            <a:off x="5268686" y="6580804"/>
            <a:ext cx="3951514" cy="343845"/>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spcBef>
                <a:spcPct val="0"/>
              </a:spcBef>
              <a:buFontTx/>
              <a:buNone/>
              <a:defRPr b="0" i="0">
                <a:solidFill>
                  <a:schemeClr val="tx1"/>
                </a:solidFill>
                <a:latin typeface="Times New Roman" pitchFamily="18" charset="0"/>
                <a:cs typeface="+mn-cs"/>
              </a:defRPr>
            </a:lvl1pPr>
          </a:lstStyle>
          <a:p>
            <a:pPr>
              <a:defRPr/>
            </a:pPr>
            <a:fld id="{A157939E-AB4A-471F-8E81-A559AF2312C5}" type="slidenum">
              <a:rPr lang="en-US"/>
              <a:pPr>
                <a:defRPr/>
              </a:pPr>
              <a:t>‹#›</a:t>
            </a:fld>
            <a:endParaRPr lang="en-US" dirty="0"/>
          </a:p>
        </p:txBody>
      </p:sp>
    </p:spTree>
    <p:extLst>
      <p:ext uri="{BB962C8B-B14F-4D97-AF65-F5344CB8AC3E}">
        <p14:creationId xmlns:p14="http://schemas.microsoft.com/office/powerpoint/2010/main" val="1696439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0AC18C88-4153-4F4A-A0C1-78A349A81367}" type="slidenum">
              <a:rPr lang="en-US" smtClean="0"/>
              <a:pPr>
                <a:defRPr/>
              </a:pPr>
              <a:t>1</a:t>
            </a:fld>
            <a:endParaRPr lang="en-US" dirty="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p:txBody>
          <a:bodyPr/>
          <a:lstStyle/>
          <a:p>
            <a:pPr>
              <a:defRPr/>
            </a:pPr>
            <a:fld id="{CF1829D3-F7B3-47B3-A8EB-9016C17853B4}" type="slidenum">
              <a:rPr lang="en-US" smtClean="0"/>
              <a:pPr>
                <a:defRPr/>
              </a:pPr>
              <a:t>5</a:t>
            </a:fld>
            <a:endParaRPr lang="en-US" dirty="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p:txBody>
          <a:bodyPr/>
          <a:lstStyle/>
          <a:p>
            <a:pPr>
              <a:defRPr/>
            </a:pPr>
            <a:fld id="{CF1829D3-F7B3-47B3-A8EB-9016C17853B4}" type="slidenum">
              <a:rPr lang="en-US" smtClean="0"/>
              <a:pPr>
                <a:defRPr/>
              </a:pPr>
              <a:t>6</a:t>
            </a:fld>
            <a:endParaRPr lang="en-US" dirty="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p:txBody>
          <a:bodyPr/>
          <a:lstStyle/>
          <a:p>
            <a:pPr>
              <a:defRPr/>
            </a:pPr>
            <a:fld id="{B4F6358A-FF05-46D0-9319-E02A9DF0A273}" type="slidenum">
              <a:rPr lang="en-US" smtClean="0"/>
              <a:pPr>
                <a:defRPr/>
              </a:pPr>
              <a:t>21</a:t>
            </a:fld>
            <a:endParaRPr lang="en-US" dirty="0"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p:txBody>
          <a:bodyPr/>
          <a:lstStyle/>
          <a:p>
            <a:pPr>
              <a:defRPr/>
            </a:pPr>
            <a:fld id="{B4F6358A-FF05-46D0-9319-E02A9DF0A273}" type="slidenum">
              <a:rPr lang="en-US" smtClean="0"/>
              <a:pPr>
                <a:defRPr/>
              </a:pPr>
              <a:t>24</a:t>
            </a:fld>
            <a:endParaRPr lang="en-US" dirty="0"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2876550" y="520700"/>
            <a:ext cx="3467100" cy="2600325"/>
          </a:xfrm>
          <a:ln/>
        </p:spPr>
      </p:sp>
      <p:sp>
        <p:nvSpPr>
          <p:cNvPr id="54275" name="Text Box 3"/>
          <p:cNvSpPr txBox="1">
            <a:spLocks noGrp="1" noChangeArrowheads="1"/>
          </p:cNvSpPr>
          <p:nvPr>
            <p:ph type="body" idx="1"/>
          </p:nvPr>
        </p:nvSpPr>
        <p:spPr>
          <a:xfrm>
            <a:off x="1230562" y="3293975"/>
            <a:ext cx="6759079" cy="3119702"/>
          </a:xfrm>
          <a:noFill/>
        </p:spPr>
        <p:txBody>
          <a:bodyPr/>
          <a:lstStyle/>
          <a:p>
            <a:r>
              <a:rPr lang="en-GB" altLang="en-US" dirty="0" smtClean="0"/>
              <a:t>Example grid, Reduced by factor 2 in all directions, typically 9000 elements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F1094C09-E6A8-4862-96B7-4DD0E2434AED}" type="slidenum">
              <a:rPr lang="en-US"/>
              <a:pPr>
                <a:defRPr/>
              </a:pPr>
              <a:t>‹#›</a:t>
            </a:fld>
            <a:endParaRPr lang="en-US" dirty="0"/>
          </a:p>
        </p:txBody>
      </p:sp>
    </p:spTree>
    <p:extLst>
      <p:ext uri="{BB962C8B-B14F-4D97-AF65-F5344CB8AC3E}">
        <p14:creationId xmlns:p14="http://schemas.microsoft.com/office/powerpoint/2010/main" val="227109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6001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1027" name="Picture 1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1028" name="Rectangle 137"/>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9" name="Picture 1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53200"/>
            <a:ext cx="914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905415" name="Text Box 199"/>
          <p:cNvSpPr txBox="1">
            <a:spLocks noChangeArrowheads="1"/>
          </p:cNvSpPr>
          <p:nvPr/>
        </p:nvSpPr>
        <p:spPr bwMode="auto">
          <a:xfrm>
            <a:off x="273050" y="6591300"/>
            <a:ext cx="1022350" cy="190500"/>
          </a:xfrm>
          <a:prstGeom prst="rect">
            <a:avLst/>
          </a:prstGeom>
          <a:noFill/>
          <a:ln w="15875" algn="ctr">
            <a:noFill/>
            <a:miter lim="800000"/>
            <a:headEnd/>
            <a:tailEnd/>
          </a:ln>
          <a:effectLst/>
        </p:spPr>
        <p:txBody>
          <a:bodyPr lIns="0" tIns="0" rIns="0" bIns="0">
            <a:spAutoFit/>
          </a:bodyPr>
          <a:lstStyle/>
          <a:p>
            <a:pPr>
              <a:spcBef>
                <a:spcPct val="20000"/>
              </a:spcBef>
              <a:defRPr/>
            </a:pPr>
            <a:r>
              <a:rPr lang="en-US" b="0" dirty="0">
                <a:solidFill>
                  <a:srgbClr val="171FC7"/>
                </a:solidFill>
                <a:effectLst>
                  <a:outerShdw blurRad="38100" dist="38100" dir="2700000" algn="tl">
                    <a:srgbClr val="C0C0C0"/>
                  </a:outerShdw>
                </a:effectLst>
                <a:latin typeface="Helvetica" pitchFamily="-128" charset="0"/>
                <a:cs typeface="+mn-cs"/>
              </a:rPr>
              <a:t>NSTX-U</a:t>
            </a:r>
          </a:p>
        </p:txBody>
      </p:sp>
      <p:sp>
        <p:nvSpPr>
          <p:cNvPr id="12" name="Rectangle 207"/>
          <p:cNvSpPr>
            <a:spLocks noGrp="1" noChangeArrowheads="1"/>
          </p:cNvSpPr>
          <p:nvPr>
            <p:ph type="sldNum" sz="quarter" idx="4"/>
          </p:nvPr>
        </p:nvSpPr>
        <p:spPr bwMode="auto">
          <a:xfrm>
            <a:off x="8305800" y="6629400"/>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spcBef>
                <a:spcPct val="0"/>
              </a:spcBef>
              <a:buFontTx/>
              <a:buNone/>
              <a:defRPr sz="900" i="0">
                <a:solidFill>
                  <a:schemeClr val="accent2"/>
                </a:solidFill>
                <a:latin typeface="+mn-lt"/>
                <a:ea typeface="ＭＳ Ｐゴシック" pitchFamily="-128" charset="-128"/>
                <a:cs typeface="+mn-cs"/>
              </a:defRPr>
            </a:lvl1pPr>
          </a:lstStyle>
          <a:p>
            <a:pPr>
              <a:defRPr/>
            </a:pPr>
            <a:r>
              <a:rPr lang="en-US" dirty="0" smtClean="0"/>
              <a:t>#</a:t>
            </a:r>
            <a:endParaRPr lang="en-US" dirty="0"/>
          </a:p>
        </p:txBody>
      </p:sp>
      <p:sp>
        <p:nvSpPr>
          <p:cNvPr id="1032" name="TextBox 7"/>
          <p:cNvSpPr txBox="1">
            <a:spLocks noChangeArrowheads="1"/>
          </p:cNvSpPr>
          <p:nvPr/>
        </p:nvSpPr>
        <p:spPr bwMode="auto">
          <a:xfrm>
            <a:off x="1828800" y="6629400"/>
            <a:ext cx="5486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cs typeface="Arial" charset="0"/>
              </a:defRPr>
            </a:lvl1pPr>
            <a:lvl2pPr marL="742950" indent="-285750" eaLnBrk="0" hangingPunct="0">
              <a:defRPr sz="1200" b="1" i="1">
                <a:solidFill>
                  <a:srgbClr val="1822CD"/>
                </a:solidFill>
                <a:latin typeface="Helvetica" charset="0"/>
                <a:cs typeface="Arial" charset="0"/>
              </a:defRPr>
            </a:lvl2pPr>
            <a:lvl3pPr marL="1143000" indent="-228600" eaLnBrk="0" hangingPunct="0">
              <a:defRPr sz="1200" b="1" i="1">
                <a:solidFill>
                  <a:srgbClr val="1822CD"/>
                </a:solidFill>
                <a:latin typeface="Helvetica" charset="0"/>
                <a:cs typeface="Arial" charset="0"/>
              </a:defRPr>
            </a:lvl3pPr>
            <a:lvl4pPr marL="1600200" indent="-228600" eaLnBrk="0" hangingPunct="0">
              <a:defRPr sz="1200" b="1" i="1">
                <a:solidFill>
                  <a:srgbClr val="1822CD"/>
                </a:solidFill>
                <a:latin typeface="Helvetica" charset="0"/>
                <a:cs typeface="Arial" charset="0"/>
              </a:defRPr>
            </a:lvl4pPr>
            <a:lvl5pPr marL="2057400" indent="-228600" eaLnBrk="0" hangingPunct="0">
              <a:defRPr sz="1200" b="1" i="1">
                <a:solidFill>
                  <a:srgbClr val="1822CD"/>
                </a:solidFill>
                <a:latin typeface="Helvetica" charset="0"/>
                <a:cs typeface="Arial" charset="0"/>
              </a:defRPr>
            </a:lvl5pPr>
            <a:lvl6pPr marL="2514600" indent="-228600" eaLnBrk="0" fontAlgn="base" hangingPunct="0">
              <a:spcBef>
                <a:spcPct val="0"/>
              </a:spcBef>
              <a:spcAft>
                <a:spcPct val="0"/>
              </a:spcAft>
              <a:defRPr sz="1200" b="1" i="1">
                <a:solidFill>
                  <a:srgbClr val="1822CD"/>
                </a:solidFill>
                <a:latin typeface="Helvetica" charset="0"/>
                <a:cs typeface="Arial" charset="0"/>
              </a:defRPr>
            </a:lvl6pPr>
            <a:lvl7pPr marL="2971800" indent="-228600" eaLnBrk="0" fontAlgn="base" hangingPunct="0">
              <a:spcBef>
                <a:spcPct val="0"/>
              </a:spcBef>
              <a:spcAft>
                <a:spcPct val="0"/>
              </a:spcAft>
              <a:defRPr sz="1200" b="1" i="1">
                <a:solidFill>
                  <a:srgbClr val="1822CD"/>
                </a:solidFill>
                <a:latin typeface="Helvetica" charset="0"/>
                <a:cs typeface="Arial" charset="0"/>
              </a:defRPr>
            </a:lvl7pPr>
            <a:lvl8pPr marL="3429000" indent="-228600" eaLnBrk="0" fontAlgn="base" hangingPunct="0">
              <a:spcBef>
                <a:spcPct val="0"/>
              </a:spcBef>
              <a:spcAft>
                <a:spcPct val="0"/>
              </a:spcAft>
              <a:defRPr sz="1200" b="1" i="1">
                <a:solidFill>
                  <a:srgbClr val="1822CD"/>
                </a:solidFill>
                <a:latin typeface="Helvetica" charset="0"/>
                <a:cs typeface="Arial" charset="0"/>
              </a:defRPr>
            </a:lvl8pPr>
            <a:lvl9pPr marL="3886200" indent="-228600" eaLnBrk="0" fontAlgn="base" hangingPunct="0">
              <a:spcBef>
                <a:spcPct val="0"/>
              </a:spcBef>
              <a:spcAft>
                <a:spcPct val="0"/>
              </a:spcAft>
              <a:defRPr sz="1200" b="1" i="1">
                <a:solidFill>
                  <a:srgbClr val="1822CD"/>
                </a:solidFill>
                <a:latin typeface="Helvetica" charset="0"/>
                <a:cs typeface="Arial" charset="0"/>
              </a:defRPr>
            </a:lvl9pPr>
          </a:lstStyle>
          <a:p>
            <a:pPr algn="ctr" eaLnBrk="1" hangingPunct="1">
              <a:defRPr/>
            </a:pPr>
            <a:r>
              <a:rPr lang="en-US" altLang="en-US" sz="800" i="0" smtClean="0"/>
              <a:t>NSTX-U Granule Injector XMP, XM1527 &amp; XP1530 PCTF Review June 22 2015</a:t>
            </a:r>
            <a:endParaRPr lang="en-US" altLang="en-US" sz="800" i="0" dirty="0" smtClean="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2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ideo" Target="file:///C:\Documents%20and%20Settings\Kocsis%20Gabor\kocsis\cikkgyujtemeny\eps2009_huysmans\ball_film2.mpg" TargetMode="External"/><Relationship Id="rId6" Type="http://schemas.openxmlformats.org/officeDocument/2006/relationships/image" Target="../media/image30.wmf"/><Relationship Id="rId5" Type="http://schemas.openxmlformats.org/officeDocument/2006/relationships/image" Target="../media/image33.wmf"/><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Straight Connector 58"/>
          <p:cNvCxnSpPr>
            <a:cxnSpLocks noChangeShapeType="1"/>
          </p:cNvCxnSpPr>
          <p:nvPr/>
        </p:nvCxnSpPr>
        <p:spPr bwMode="auto">
          <a:xfrm>
            <a:off x="0" y="0"/>
            <a:ext cx="914400" cy="0"/>
          </a:xfrm>
          <a:prstGeom prst="line">
            <a:avLst/>
          </a:prstGeom>
          <a:noFill/>
          <a:ln w="0" algn="ctr">
            <a:solidFill>
              <a:srgbClr val="FBFFFF"/>
            </a:solidFill>
            <a:round/>
            <a:headEnd/>
            <a:tailEnd/>
          </a:ln>
          <a:extLst>
            <a:ext uri="{909E8E84-426E-40DD-AFC4-6F175D3DCCD1}">
              <a14:hiddenFill xmlns:a14="http://schemas.microsoft.com/office/drawing/2010/main">
                <a:noFill/>
              </a14:hiddenFill>
            </a:ext>
          </a:extLst>
        </p:spPr>
      </p:cxnSp>
      <p:cxnSp>
        <p:nvCxnSpPr>
          <p:cNvPr id="2051" name="Straight Connector 25"/>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52" name="Line 150"/>
          <p:cNvSpPr>
            <a:spLocks noChangeShapeType="1"/>
          </p:cNvSpPr>
          <p:nvPr/>
        </p:nv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dirty="0"/>
          </a:p>
        </p:txBody>
      </p:sp>
      <p:cxnSp>
        <p:nvCxnSpPr>
          <p:cNvPr id="2053" name="Straight Connector 26"/>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54" name="Line 131"/>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dirty="0"/>
          </a:p>
        </p:txBody>
      </p:sp>
      <p:cxnSp>
        <p:nvCxnSpPr>
          <p:cNvPr id="2055" name="Straight Connector 27"/>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1525762" name="Rectangle 2"/>
          <p:cNvSpPr>
            <a:spLocks noChangeArrowheads="1"/>
          </p:cNvSpPr>
          <p:nvPr/>
        </p:nvSpPr>
        <p:spPr bwMode="auto">
          <a:xfrm>
            <a:off x="152400" y="990600"/>
            <a:ext cx="8839200" cy="914400"/>
          </a:xfrm>
          <a:prstGeom prst="rect">
            <a:avLst/>
          </a:prstGeom>
          <a:noFill/>
          <a:ln w="9525">
            <a:noFill/>
            <a:miter lim="800000"/>
            <a:headEnd/>
            <a:tailEnd/>
          </a:ln>
          <a:effectLst/>
        </p:spPr>
        <p:txBody>
          <a:bodyPr anchor="ctr"/>
          <a:lstStyle/>
          <a:p>
            <a:pPr algn="ctr" eaLnBrk="0" hangingPunct="0">
              <a:lnSpc>
                <a:spcPct val="90000"/>
              </a:lnSpc>
              <a:defRPr/>
            </a:pPr>
            <a:r>
              <a:rPr lang="en-US" sz="3200" i="0" smtClean="0">
                <a:solidFill>
                  <a:schemeClr val="accent2"/>
                </a:solidFill>
                <a:effectLst>
                  <a:outerShdw blurRad="38100" dist="38100" dir="2700000" algn="tl">
                    <a:srgbClr val="C0C0C0"/>
                  </a:outerShdw>
                </a:effectLst>
                <a:latin typeface="Arial" charset="0"/>
                <a:ea typeface="ＭＳ Ｐゴシック" pitchFamily="-128" charset="-128"/>
                <a:cs typeface="+mn-cs"/>
              </a:rPr>
              <a:t>NSTX-U Granule Injector XMP, </a:t>
            </a:r>
          </a:p>
          <a:p>
            <a:pPr algn="ctr" eaLnBrk="0" hangingPunct="0">
              <a:lnSpc>
                <a:spcPct val="90000"/>
              </a:lnSpc>
              <a:defRPr/>
            </a:pPr>
            <a:r>
              <a:rPr lang="en-US" sz="3200" i="0" smtClean="0">
                <a:solidFill>
                  <a:schemeClr val="accent2"/>
                </a:solidFill>
                <a:effectLst>
                  <a:outerShdw blurRad="38100" dist="38100" dir="2700000" algn="tl">
                    <a:srgbClr val="C0C0C0"/>
                  </a:outerShdw>
                </a:effectLst>
                <a:latin typeface="Arial" charset="0"/>
                <a:ea typeface="ＭＳ Ｐゴシック" pitchFamily="-128" charset="-128"/>
                <a:cs typeface="+mn-cs"/>
              </a:rPr>
              <a:t>XP1527, &amp; XP1530 </a:t>
            </a:r>
            <a:endParaRPr lang="en-US" sz="3200" i="0" dirty="0">
              <a:solidFill>
                <a:schemeClr val="accent2"/>
              </a:solidFill>
              <a:latin typeface="Arial" charset="0"/>
              <a:cs typeface="+mn-cs"/>
            </a:endParaRPr>
          </a:p>
        </p:txBody>
      </p:sp>
      <p:cxnSp>
        <p:nvCxnSpPr>
          <p:cNvPr id="2057" name="Straight Connector 28"/>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58" name="Line 132"/>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dirty="0"/>
          </a:p>
        </p:txBody>
      </p:sp>
      <p:cxnSp>
        <p:nvCxnSpPr>
          <p:cNvPr id="2059" name="Straight Connector 29"/>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60" name="Text Box 9"/>
          <p:cNvSpPr txBox="1">
            <a:spLocks noChangeArrowheads="1"/>
          </p:cNvSpPr>
          <p:nvPr/>
        </p:nvSpPr>
        <p:spPr bwMode="auto">
          <a:xfrm>
            <a:off x="1524000" y="2057400"/>
            <a:ext cx="601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cs typeface="Arial" charset="0"/>
              </a:defRPr>
            </a:lvl1pPr>
            <a:lvl2pPr marL="742950" indent="-285750" eaLnBrk="0" hangingPunct="0">
              <a:defRPr sz="1200" b="1" i="1">
                <a:solidFill>
                  <a:srgbClr val="1822CD"/>
                </a:solidFill>
                <a:latin typeface="Helvetica" charset="0"/>
                <a:cs typeface="Arial" charset="0"/>
              </a:defRPr>
            </a:lvl2pPr>
            <a:lvl3pPr marL="1143000" indent="-228600" eaLnBrk="0" hangingPunct="0">
              <a:defRPr sz="1200" b="1" i="1">
                <a:solidFill>
                  <a:srgbClr val="1822CD"/>
                </a:solidFill>
                <a:latin typeface="Helvetica" charset="0"/>
                <a:cs typeface="Arial" charset="0"/>
              </a:defRPr>
            </a:lvl3pPr>
            <a:lvl4pPr marL="1600200" indent="-228600" eaLnBrk="0" hangingPunct="0">
              <a:defRPr sz="1200" b="1" i="1">
                <a:solidFill>
                  <a:srgbClr val="1822CD"/>
                </a:solidFill>
                <a:latin typeface="Helvetica" charset="0"/>
                <a:cs typeface="Arial" charset="0"/>
              </a:defRPr>
            </a:lvl4pPr>
            <a:lvl5pPr marL="2057400" indent="-228600" eaLnBrk="0" hangingPunct="0">
              <a:defRPr sz="1200" b="1" i="1">
                <a:solidFill>
                  <a:srgbClr val="1822CD"/>
                </a:solidFill>
                <a:latin typeface="Helvetica" charset="0"/>
                <a:cs typeface="Arial" charset="0"/>
              </a:defRPr>
            </a:lvl5pPr>
            <a:lvl6pPr marL="2514600" indent="-228600" eaLnBrk="0" fontAlgn="base" hangingPunct="0">
              <a:spcBef>
                <a:spcPct val="0"/>
              </a:spcBef>
              <a:spcAft>
                <a:spcPct val="0"/>
              </a:spcAft>
              <a:defRPr sz="1200" b="1" i="1">
                <a:solidFill>
                  <a:srgbClr val="1822CD"/>
                </a:solidFill>
                <a:latin typeface="Helvetica" charset="0"/>
                <a:cs typeface="Arial" charset="0"/>
              </a:defRPr>
            </a:lvl6pPr>
            <a:lvl7pPr marL="2971800" indent="-228600" eaLnBrk="0" fontAlgn="base" hangingPunct="0">
              <a:spcBef>
                <a:spcPct val="0"/>
              </a:spcBef>
              <a:spcAft>
                <a:spcPct val="0"/>
              </a:spcAft>
              <a:defRPr sz="1200" b="1" i="1">
                <a:solidFill>
                  <a:srgbClr val="1822CD"/>
                </a:solidFill>
                <a:latin typeface="Helvetica" charset="0"/>
                <a:cs typeface="Arial" charset="0"/>
              </a:defRPr>
            </a:lvl7pPr>
            <a:lvl8pPr marL="3429000" indent="-228600" eaLnBrk="0" fontAlgn="base" hangingPunct="0">
              <a:spcBef>
                <a:spcPct val="0"/>
              </a:spcBef>
              <a:spcAft>
                <a:spcPct val="0"/>
              </a:spcAft>
              <a:defRPr sz="1200" b="1" i="1">
                <a:solidFill>
                  <a:srgbClr val="1822CD"/>
                </a:solidFill>
                <a:latin typeface="Helvetica" charset="0"/>
                <a:cs typeface="Arial" charset="0"/>
              </a:defRPr>
            </a:lvl8pPr>
            <a:lvl9pPr marL="3886200" indent="-228600" eaLnBrk="0" fontAlgn="base" hangingPunct="0">
              <a:spcBef>
                <a:spcPct val="0"/>
              </a:spcBef>
              <a:spcAft>
                <a:spcPct val="0"/>
              </a:spcAft>
              <a:defRPr sz="1200" b="1" i="1">
                <a:solidFill>
                  <a:srgbClr val="1822CD"/>
                </a:solidFill>
                <a:latin typeface="Helvetica" charset="0"/>
                <a:cs typeface="Arial" charset="0"/>
              </a:defRPr>
            </a:lvl9pPr>
          </a:lstStyle>
          <a:p>
            <a:pPr algn="ctr" eaLnBrk="1" hangingPunct="1"/>
            <a:r>
              <a:rPr lang="en-US" altLang="en-US" sz="2000" i="0" dirty="0" smtClean="0">
                <a:solidFill>
                  <a:schemeClr val="tx1"/>
                </a:solidFill>
                <a:latin typeface="Arial" charset="0"/>
              </a:rPr>
              <a:t>R</a:t>
            </a:r>
            <a:r>
              <a:rPr lang="en-US" altLang="en-US" sz="2000" i="0" smtClean="0">
                <a:solidFill>
                  <a:schemeClr val="tx1"/>
                </a:solidFill>
                <a:latin typeface="Arial" charset="0"/>
              </a:rPr>
              <a:t>. Lunsford, J Lore, J. Canik</a:t>
            </a:r>
            <a:endParaRPr lang="en-US" altLang="en-US" sz="2000" i="0" dirty="0">
              <a:solidFill>
                <a:schemeClr val="tx1"/>
              </a:solidFill>
              <a:latin typeface="Arial" charset="0"/>
            </a:endParaRPr>
          </a:p>
          <a:p>
            <a:pPr algn="ctr" eaLnBrk="1" hangingPunct="1"/>
            <a:r>
              <a:rPr lang="en-US" altLang="en-US" sz="1600" b="0" smtClean="0">
                <a:solidFill>
                  <a:schemeClr val="tx1"/>
                </a:solidFill>
                <a:latin typeface="Arial" charset="0"/>
              </a:rPr>
              <a:t>and </a:t>
            </a:r>
            <a:r>
              <a:rPr lang="en-US" altLang="en-US" sz="1600" b="0" dirty="0">
                <a:solidFill>
                  <a:schemeClr val="tx1"/>
                </a:solidFill>
                <a:latin typeface="Arial" charset="0"/>
              </a:rPr>
              <a:t>the </a:t>
            </a:r>
            <a:r>
              <a:rPr lang="en-US" altLang="en-US" sz="1600" b="0" dirty="0" smtClean="0">
                <a:solidFill>
                  <a:schemeClr val="tx1"/>
                </a:solidFill>
                <a:latin typeface="Arial" charset="0"/>
              </a:rPr>
              <a:t>NSTX-U </a:t>
            </a:r>
            <a:r>
              <a:rPr lang="en-US" altLang="en-US" sz="1600" b="0" dirty="0">
                <a:solidFill>
                  <a:schemeClr val="tx1"/>
                </a:solidFill>
                <a:latin typeface="Arial" charset="0"/>
              </a:rPr>
              <a:t>Research Team</a:t>
            </a:r>
          </a:p>
        </p:txBody>
      </p:sp>
      <p:cxnSp>
        <p:nvCxnSpPr>
          <p:cNvPr id="2061" name="Straight Connector 30"/>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62" name="Line 133"/>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dirty="0"/>
          </a:p>
        </p:txBody>
      </p:sp>
      <p:cxnSp>
        <p:nvCxnSpPr>
          <p:cNvPr id="2063" name="Straight Connector 31"/>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2065" name="Straight Connector 32"/>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66" name="Line 134"/>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dirty="0"/>
          </a:p>
        </p:txBody>
      </p:sp>
      <p:cxnSp>
        <p:nvCxnSpPr>
          <p:cNvPr id="2067" name="Straight Connector 33"/>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68" name="Line 138"/>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dirty="0"/>
          </a:p>
        </p:txBody>
      </p:sp>
      <p:cxnSp>
        <p:nvCxnSpPr>
          <p:cNvPr id="2069" name="Straight Connector 34"/>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70" name="Line 139"/>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dirty="0"/>
          </a:p>
        </p:txBody>
      </p:sp>
      <p:cxnSp>
        <p:nvCxnSpPr>
          <p:cNvPr id="2071" name="Straight Connector 35"/>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72" name="Line 143"/>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dirty="0"/>
          </a:p>
        </p:txBody>
      </p:sp>
      <p:cxnSp>
        <p:nvCxnSpPr>
          <p:cNvPr id="2073" name="Straight Connector 36"/>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74" name="Line 144"/>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dirty="0"/>
          </a:p>
        </p:txBody>
      </p:sp>
      <p:cxnSp>
        <p:nvCxnSpPr>
          <p:cNvPr id="2075" name="Straight Connector 37"/>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76" name="Line 145"/>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dirty="0"/>
          </a:p>
        </p:txBody>
      </p:sp>
      <p:cxnSp>
        <p:nvCxnSpPr>
          <p:cNvPr id="2077" name="Straight Connector 38"/>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78" name="Line 146"/>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dirty="0"/>
          </a:p>
        </p:txBody>
      </p:sp>
      <p:cxnSp>
        <p:nvCxnSpPr>
          <p:cNvPr id="2079" name="Straight Connector 39"/>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pic>
        <p:nvPicPr>
          <p:cNvPr id="2080" name="Picture 1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1440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cxnSp>
        <p:nvCxnSpPr>
          <p:cNvPr id="2081" name="Straight Connector 40"/>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82" name="Line 147"/>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dirty="0"/>
          </a:p>
        </p:txBody>
      </p:sp>
      <p:cxnSp>
        <p:nvCxnSpPr>
          <p:cNvPr id="2083" name="Straight Connector 41"/>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1525888" name="Text Box 128"/>
          <p:cNvSpPr txBox="1">
            <a:spLocks noChangeArrowheads="1"/>
          </p:cNvSpPr>
          <p:nvPr/>
        </p:nvSpPr>
        <p:spPr bwMode="auto">
          <a:xfrm>
            <a:off x="838200" y="109538"/>
            <a:ext cx="1905000" cy="554037"/>
          </a:xfrm>
          <a:prstGeom prst="rect">
            <a:avLst/>
          </a:prstGeom>
          <a:noFill/>
          <a:ln w="15875" algn="ctr">
            <a:noFill/>
            <a:miter lim="800000"/>
            <a:headEnd/>
            <a:tailEnd/>
          </a:ln>
          <a:effectLst/>
        </p:spPr>
        <p:txBody>
          <a:bodyPr lIns="0" tIns="0" rIns="0" bIns="0">
            <a:spAutoFit/>
          </a:bodyPr>
          <a:lstStyle/>
          <a:p>
            <a:pPr>
              <a:spcBef>
                <a:spcPct val="20000"/>
              </a:spcBef>
              <a:defRPr/>
            </a:pPr>
            <a:r>
              <a:rPr lang="en-US" sz="3600" b="0" dirty="0">
                <a:solidFill>
                  <a:srgbClr val="171FC7"/>
                </a:solidFill>
                <a:effectLst>
                  <a:outerShdw blurRad="38100" dist="38100" dir="2700000" algn="tl">
                    <a:srgbClr val="C0C0C0"/>
                  </a:outerShdw>
                </a:effectLst>
                <a:latin typeface="Arial" charset="0"/>
                <a:cs typeface="+mn-cs"/>
              </a:rPr>
              <a:t>NSTX-U</a:t>
            </a:r>
          </a:p>
        </p:txBody>
      </p:sp>
      <p:cxnSp>
        <p:nvCxnSpPr>
          <p:cNvPr id="2085" name="Straight Connector 42"/>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86" name="Line 148"/>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dirty="0"/>
          </a:p>
        </p:txBody>
      </p:sp>
      <p:cxnSp>
        <p:nvCxnSpPr>
          <p:cNvPr id="2087" name="Straight Connector 43"/>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88" name="Rectangle 129"/>
          <p:cNvSpPr>
            <a:spLocks noChangeArrowheads="1"/>
          </p:cNvSpPr>
          <p:nvPr/>
        </p:nvSpPr>
        <p:spPr bwMode="auto">
          <a:xfrm>
            <a:off x="3651250" y="228600"/>
            <a:ext cx="15303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1200" b="1" i="1">
                <a:solidFill>
                  <a:srgbClr val="1822CD"/>
                </a:solidFill>
                <a:latin typeface="Helvetica" charset="0"/>
                <a:cs typeface="Arial" charset="0"/>
              </a:defRPr>
            </a:lvl1pPr>
            <a:lvl2pPr marL="742950" indent="-285750" eaLnBrk="0" hangingPunct="0">
              <a:defRPr sz="1200" b="1" i="1">
                <a:solidFill>
                  <a:srgbClr val="1822CD"/>
                </a:solidFill>
                <a:latin typeface="Helvetica" charset="0"/>
                <a:cs typeface="Arial" charset="0"/>
              </a:defRPr>
            </a:lvl2pPr>
            <a:lvl3pPr marL="1143000" indent="-228600" eaLnBrk="0" hangingPunct="0">
              <a:defRPr sz="1200" b="1" i="1">
                <a:solidFill>
                  <a:srgbClr val="1822CD"/>
                </a:solidFill>
                <a:latin typeface="Helvetica" charset="0"/>
                <a:cs typeface="Arial" charset="0"/>
              </a:defRPr>
            </a:lvl3pPr>
            <a:lvl4pPr marL="1600200" indent="-228600" eaLnBrk="0" hangingPunct="0">
              <a:defRPr sz="1200" b="1" i="1">
                <a:solidFill>
                  <a:srgbClr val="1822CD"/>
                </a:solidFill>
                <a:latin typeface="Helvetica" charset="0"/>
                <a:cs typeface="Arial" charset="0"/>
              </a:defRPr>
            </a:lvl4pPr>
            <a:lvl5pPr marL="2057400" indent="-228600" eaLnBrk="0" hangingPunct="0">
              <a:defRPr sz="1200" b="1" i="1">
                <a:solidFill>
                  <a:srgbClr val="1822CD"/>
                </a:solidFill>
                <a:latin typeface="Helvetica" charset="0"/>
                <a:cs typeface="Arial" charset="0"/>
              </a:defRPr>
            </a:lvl5pPr>
            <a:lvl6pPr marL="2514600" indent="-228600" eaLnBrk="0" fontAlgn="base" hangingPunct="0">
              <a:spcBef>
                <a:spcPct val="0"/>
              </a:spcBef>
              <a:spcAft>
                <a:spcPct val="0"/>
              </a:spcAft>
              <a:defRPr sz="1200" b="1" i="1">
                <a:solidFill>
                  <a:srgbClr val="1822CD"/>
                </a:solidFill>
                <a:latin typeface="Helvetica" charset="0"/>
                <a:cs typeface="Arial" charset="0"/>
              </a:defRPr>
            </a:lvl6pPr>
            <a:lvl7pPr marL="2971800" indent="-228600" eaLnBrk="0" fontAlgn="base" hangingPunct="0">
              <a:spcBef>
                <a:spcPct val="0"/>
              </a:spcBef>
              <a:spcAft>
                <a:spcPct val="0"/>
              </a:spcAft>
              <a:defRPr sz="1200" b="1" i="1">
                <a:solidFill>
                  <a:srgbClr val="1822CD"/>
                </a:solidFill>
                <a:latin typeface="Helvetica" charset="0"/>
                <a:cs typeface="Arial" charset="0"/>
              </a:defRPr>
            </a:lvl7pPr>
            <a:lvl8pPr marL="3429000" indent="-228600" eaLnBrk="0" fontAlgn="base" hangingPunct="0">
              <a:spcBef>
                <a:spcPct val="0"/>
              </a:spcBef>
              <a:spcAft>
                <a:spcPct val="0"/>
              </a:spcAft>
              <a:defRPr sz="1200" b="1" i="1">
                <a:solidFill>
                  <a:srgbClr val="1822CD"/>
                </a:solidFill>
                <a:latin typeface="Helvetica" charset="0"/>
                <a:cs typeface="Arial" charset="0"/>
              </a:defRPr>
            </a:lvl8pPr>
            <a:lvl9pPr marL="3886200" indent="-228600" eaLnBrk="0" fontAlgn="base" hangingPunct="0">
              <a:spcBef>
                <a:spcPct val="0"/>
              </a:spcBef>
              <a:spcAft>
                <a:spcPct val="0"/>
              </a:spcAft>
              <a:defRPr sz="1200" b="1" i="1">
                <a:solidFill>
                  <a:srgbClr val="1822CD"/>
                </a:solidFill>
                <a:latin typeface="Helvetica" charset="0"/>
                <a:cs typeface="Arial" charset="0"/>
              </a:defRPr>
            </a:lvl9pPr>
          </a:lstStyle>
          <a:p>
            <a:pPr algn="r"/>
            <a:r>
              <a:rPr lang="en-US" altLang="en-US" sz="1800" dirty="0">
                <a:solidFill>
                  <a:schemeClr val="accent2"/>
                </a:solidFill>
                <a:latin typeface="Arial" charset="0"/>
              </a:rPr>
              <a:t>Supported by   </a:t>
            </a:r>
          </a:p>
        </p:txBody>
      </p:sp>
      <p:cxnSp>
        <p:nvCxnSpPr>
          <p:cNvPr id="2089" name="Straight Connector 44"/>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90" name="Line 149"/>
          <p:cNvSpPr>
            <a:spLocks noChangeShapeType="1"/>
          </p:cNvSpPr>
          <p:nvPr/>
        </p:nv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dirty="0"/>
          </a:p>
        </p:txBody>
      </p:sp>
      <p:cxnSp>
        <p:nvCxnSpPr>
          <p:cNvPr id="2091" name="Straight Connector 45"/>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2092" name="Straight Connector 49"/>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2093" name="Straight Connector 50"/>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pic>
        <p:nvPicPr>
          <p:cNvPr id="2094" name="Picture 53" descr="ppi224.tmp"/>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057400"/>
            <a:ext cx="1295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95" name="Straight Connector 54"/>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96" name="Text Box 153"/>
          <p:cNvSpPr txBox="1">
            <a:spLocks noChangeArrowheads="1"/>
          </p:cNvSpPr>
          <p:nvPr/>
        </p:nvSpPr>
        <p:spPr bwMode="auto">
          <a:xfrm>
            <a:off x="7696200" y="2133600"/>
            <a:ext cx="12954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29" tIns="45714" rIns="91429" bIns="45714" anchor="b">
            <a:spAutoFit/>
          </a:bodyPr>
          <a:lstStyle>
            <a:lvl1pPr eaLnBrk="0" hangingPunct="0">
              <a:defRPr sz="1200" b="1" i="1">
                <a:solidFill>
                  <a:srgbClr val="1822CD"/>
                </a:solidFill>
                <a:latin typeface="Helvetica" charset="0"/>
                <a:cs typeface="Arial" charset="0"/>
              </a:defRPr>
            </a:lvl1pPr>
            <a:lvl2pPr marL="742950" indent="-285750" eaLnBrk="0" hangingPunct="0">
              <a:defRPr sz="1200" b="1" i="1">
                <a:solidFill>
                  <a:srgbClr val="1822CD"/>
                </a:solidFill>
                <a:latin typeface="Helvetica" charset="0"/>
                <a:cs typeface="Arial" charset="0"/>
              </a:defRPr>
            </a:lvl2pPr>
            <a:lvl3pPr marL="1143000" indent="-228600" eaLnBrk="0" hangingPunct="0">
              <a:defRPr sz="1200" b="1" i="1">
                <a:solidFill>
                  <a:srgbClr val="1822CD"/>
                </a:solidFill>
                <a:latin typeface="Helvetica" charset="0"/>
                <a:cs typeface="Arial" charset="0"/>
              </a:defRPr>
            </a:lvl3pPr>
            <a:lvl4pPr marL="1600200" indent="-228600" eaLnBrk="0" hangingPunct="0">
              <a:defRPr sz="1200" b="1" i="1">
                <a:solidFill>
                  <a:srgbClr val="1822CD"/>
                </a:solidFill>
                <a:latin typeface="Helvetica" charset="0"/>
                <a:cs typeface="Arial" charset="0"/>
              </a:defRPr>
            </a:lvl4pPr>
            <a:lvl5pPr marL="2057400" indent="-228600" eaLnBrk="0" hangingPunct="0">
              <a:defRPr sz="1200" b="1" i="1">
                <a:solidFill>
                  <a:srgbClr val="1822CD"/>
                </a:solidFill>
                <a:latin typeface="Helvetica" charset="0"/>
                <a:cs typeface="Arial" charset="0"/>
              </a:defRPr>
            </a:lvl5pPr>
            <a:lvl6pPr marL="2514600" indent="-228600" eaLnBrk="0" fontAlgn="base" hangingPunct="0">
              <a:spcBef>
                <a:spcPct val="0"/>
              </a:spcBef>
              <a:spcAft>
                <a:spcPct val="0"/>
              </a:spcAft>
              <a:defRPr sz="1200" b="1" i="1">
                <a:solidFill>
                  <a:srgbClr val="1822CD"/>
                </a:solidFill>
                <a:latin typeface="Helvetica" charset="0"/>
                <a:cs typeface="Arial" charset="0"/>
              </a:defRPr>
            </a:lvl6pPr>
            <a:lvl7pPr marL="2971800" indent="-228600" eaLnBrk="0" fontAlgn="base" hangingPunct="0">
              <a:spcBef>
                <a:spcPct val="0"/>
              </a:spcBef>
              <a:spcAft>
                <a:spcPct val="0"/>
              </a:spcAft>
              <a:defRPr sz="1200" b="1" i="1">
                <a:solidFill>
                  <a:srgbClr val="1822CD"/>
                </a:solidFill>
                <a:latin typeface="Helvetica" charset="0"/>
                <a:cs typeface="Arial" charset="0"/>
              </a:defRPr>
            </a:lvl7pPr>
            <a:lvl8pPr marL="3429000" indent="-228600" eaLnBrk="0" fontAlgn="base" hangingPunct="0">
              <a:spcBef>
                <a:spcPct val="0"/>
              </a:spcBef>
              <a:spcAft>
                <a:spcPct val="0"/>
              </a:spcAft>
              <a:defRPr sz="1200" b="1" i="1">
                <a:solidFill>
                  <a:srgbClr val="1822CD"/>
                </a:solidFill>
                <a:latin typeface="Helvetica" charset="0"/>
                <a:cs typeface="Arial" charset="0"/>
              </a:defRPr>
            </a:lvl8pPr>
            <a:lvl9pPr marL="3886200" indent="-228600" eaLnBrk="0" fontAlgn="base" hangingPunct="0">
              <a:spcBef>
                <a:spcPct val="0"/>
              </a:spcBef>
              <a:spcAft>
                <a:spcPct val="0"/>
              </a:spcAft>
              <a:defRPr sz="1200" b="1" i="1">
                <a:solidFill>
                  <a:srgbClr val="1822CD"/>
                </a:solidFill>
                <a:latin typeface="Helvetica" charset="0"/>
                <a:cs typeface="Arial" charset="0"/>
              </a:defRPr>
            </a:lvl9pPr>
          </a:lstStyle>
          <a:p>
            <a:pPr algn="r">
              <a:lnSpc>
                <a:spcPct val="90000"/>
              </a:lnSpc>
              <a:spcBef>
                <a:spcPct val="8000"/>
              </a:spcBef>
              <a:spcAft>
                <a:spcPct val="8000"/>
              </a:spcAft>
            </a:pPr>
            <a:r>
              <a:rPr lang="en-US" altLang="en-US" sz="900" dirty="0">
                <a:solidFill>
                  <a:srgbClr val="FF0000"/>
                </a:solidFill>
                <a:latin typeface="Arial" charset="0"/>
              </a:rPr>
              <a:t>Culham Sci Ctr</a:t>
            </a:r>
          </a:p>
          <a:p>
            <a:pPr algn="r">
              <a:lnSpc>
                <a:spcPct val="90000"/>
              </a:lnSpc>
              <a:spcBef>
                <a:spcPct val="8000"/>
              </a:spcBef>
              <a:spcAft>
                <a:spcPct val="8000"/>
              </a:spcAft>
            </a:pPr>
            <a:r>
              <a:rPr lang="en-US" altLang="en-US" sz="900" dirty="0">
                <a:solidFill>
                  <a:srgbClr val="FF0000"/>
                </a:solidFill>
                <a:latin typeface="Arial" charset="0"/>
              </a:rPr>
              <a:t>York U</a:t>
            </a:r>
          </a:p>
          <a:p>
            <a:pPr algn="r">
              <a:lnSpc>
                <a:spcPct val="90000"/>
              </a:lnSpc>
              <a:spcBef>
                <a:spcPct val="8000"/>
              </a:spcBef>
              <a:spcAft>
                <a:spcPct val="8000"/>
              </a:spcAft>
            </a:pPr>
            <a:r>
              <a:rPr lang="en-US" altLang="en-US" sz="900" dirty="0">
                <a:solidFill>
                  <a:srgbClr val="FF0000"/>
                </a:solidFill>
                <a:latin typeface="Arial" charset="0"/>
              </a:rPr>
              <a:t>Chubu U</a:t>
            </a:r>
          </a:p>
          <a:p>
            <a:pPr algn="r">
              <a:lnSpc>
                <a:spcPct val="90000"/>
              </a:lnSpc>
              <a:spcBef>
                <a:spcPct val="8000"/>
              </a:spcBef>
              <a:spcAft>
                <a:spcPct val="8000"/>
              </a:spcAft>
            </a:pPr>
            <a:r>
              <a:rPr lang="en-US" altLang="en-US" sz="900" dirty="0">
                <a:solidFill>
                  <a:srgbClr val="FF0000"/>
                </a:solidFill>
                <a:latin typeface="Arial" charset="0"/>
              </a:rPr>
              <a:t>Fukui U</a:t>
            </a:r>
          </a:p>
          <a:p>
            <a:pPr algn="r">
              <a:lnSpc>
                <a:spcPct val="90000"/>
              </a:lnSpc>
              <a:spcBef>
                <a:spcPct val="8000"/>
              </a:spcBef>
              <a:spcAft>
                <a:spcPct val="8000"/>
              </a:spcAft>
            </a:pPr>
            <a:r>
              <a:rPr lang="en-US" altLang="en-US" sz="900" dirty="0">
                <a:solidFill>
                  <a:srgbClr val="FF0000"/>
                </a:solidFill>
                <a:latin typeface="Arial" charset="0"/>
              </a:rPr>
              <a:t>Hiroshima U</a:t>
            </a:r>
          </a:p>
          <a:p>
            <a:pPr algn="r">
              <a:lnSpc>
                <a:spcPct val="90000"/>
              </a:lnSpc>
              <a:spcBef>
                <a:spcPct val="8000"/>
              </a:spcBef>
              <a:spcAft>
                <a:spcPct val="8000"/>
              </a:spcAft>
            </a:pPr>
            <a:r>
              <a:rPr lang="en-US" altLang="en-US" sz="900" dirty="0">
                <a:solidFill>
                  <a:srgbClr val="FF0000"/>
                </a:solidFill>
                <a:latin typeface="Arial" charset="0"/>
              </a:rPr>
              <a:t>Hyogo U</a:t>
            </a:r>
          </a:p>
          <a:p>
            <a:pPr algn="r">
              <a:lnSpc>
                <a:spcPct val="90000"/>
              </a:lnSpc>
              <a:spcBef>
                <a:spcPct val="8000"/>
              </a:spcBef>
              <a:spcAft>
                <a:spcPct val="8000"/>
              </a:spcAft>
            </a:pPr>
            <a:r>
              <a:rPr lang="en-US" altLang="en-US" sz="900" dirty="0">
                <a:solidFill>
                  <a:srgbClr val="FF0000"/>
                </a:solidFill>
                <a:latin typeface="Arial" charset="0"/>
              </a:rPr>
              <a:t>Kyoto U</a:t>
            </a:r>
          </a:p>
          <a:p>
            <a:pPr algn="r">
              <a:lnSpc>
                <a:spcPct val="90000"/>
              </a:lnSpc>
              <a:spcBef>
                <a:spcPct val="8000"/>
              </a:spcBef>
              <a:spcAft>
                <a:spcPct val="8000"/>
              </a:spcAft>
            </a:pPr>
            <a:r>
              <a:rPr lang="en-US" altLang="en-US" sz="900" dirty="0">
                <a:solidFill>
                  <a:srgbClr val="FF0000"/>
                </a:solidFill>
                <a:latin typeface="Arial" charset="0"/>
              </a:rPr>
              <a:t>Kyushu U</a:t>
            </a:r>
          </a:p>
          <a:p>
            <a:pPr algn="r">
              <a:lnSpc>
                <a:spcPct val="90000"/>
              </a:lnSpc>
              <a:spcBef>
                <a:spcPct val="8000"/>
              </a:spcBef>
              <a:spcAft>
                <a:spcPct val="8000"/>
              </a:spcAft>
            </a:pPr>
            <a:r>
              <a:rPr lang="en-US" altLang="en-US" sz="900" dirty="0">
                <a:solidFill>
                  <a:srgbClr val="FF0000"/>
                </a:solidFill>
                <a:latin typeface="Arial" charset="0"/>
              </a:rPr>
              <a:t>Kyushu Tokai U</a:t>
            </a:r>
          </a:p>
          <a:p>
            <a:pPr algn="r">
              <a:lnSpc>
                <a:spcPct val="90000"/>
              </a:lnSpc>
              <a:spcBef>
                <a:spcPct val="8000"/>
              </a:spcBef>
              <a:spcAft>
                <a:spcPct val="8000"/>
              </a:spcAft>
            </a:pPr>
            <a:r>
              <a:rPr lang="en-US" altLang="en-US" sz="900" dirty="0">
                <a:solidFill>
                  <a:srgbClr val="FF0000"/>
                </a:solidFill>
                <a:latin typeface="Arial" charset="0"/>
              </a:rPr>
              <a:t>NIFS</a:t>
            </a:r>
          </a:p>
          <a:p>
            <a:pPr algn="r">
              <a:lnSpc>
                <a:spcPct val="90000"/>
              </a:lnSpc>
              <a:spcBef>
                <a:spcPct val="8000"/>
              </a:spcBef>
              <a:spcAft>
                <a:spcPct val="8000"/>
              </a:spcAft>
            </a:pPr>
            <a:r>
              <a:rPr lang="en-US" altLang="en-US" sz="900" dirty="0">
                <a:solidFill>
                  <a:srgbClr val="FF0000"/>
                </a:solidFill>
                <a:latin typeface="Arial" charset="0"/>
              </a:rPr>
              <a:t>Niigata U</a:t>
            </a:r>
          </a:p>
          <a:p>
            <a:pPr algn="r">
              <a:lnSpc>
                <a:spcPct val="90000"/>
              </a:lnSpc>
              <a:spcBef>
                <a:spcPct val="8000"/>
              </a:spcBef>
              <a:spcAft>
                <a:spcPct val="8000"/>
              </a:spcAft>
            </a:pPr>
            <a:r>
              <a:rPr lang="en-US" altLang="en-US" sz="900" dirty="0">
                <a:solidFill>
                  <a:srgbClr val="FF0000"/>
                </a:solidFill>
                <a:latin typeface="Arial" charset="0"/>
              </a:rPr>
              <a:t>U Tokyo</a:t>
            </a:r>
          </a:p>
          <a:p>
            <a:pPr algn="r">
              <a:lnSpc>
                <a:spcPct val="90000"/>
              </a:lnSpc>
              <a:spcBef>
                <a:spcPct val="8000"/>
              </a:spcBef>
              <a:spcAft>
                <a:spcPct val="8000"/>
              </a:spcAft>
            </a:pPr>
            <a:r>
              <a:rPr lang="en-US" altLang="en-US" sz="900" dirty="0">
                <a:solidFill>
                  <a:srgbClr val="FF0000"/>
                </a:solidFill>
                <a:latin typeface="Arial" charset="0"/>
              </a:rPr>
              <a:t>JAEA</a:t>
            </a:r>
          </a:p>
          <a:p>
            <a:pPr algn="r">
              <a:lnSpc>
                <a:spcPct val="90000"/>
              </a:lnSpc>
              <a:spcBef>
                <a:spcPct val="8000"/>
              </a:spcBef>
              <a:spcAft>
                <a:spcPct val="8000"/>
              </a:spcAft>
            </a:pPr>
            <a:r>
              <a:rPr lang="en-US" altLang="en-US" sz="800" dirty="0">
                <a:solidFill>
                  <a:srgbClr val="FF0000"/>
                </a:solidFill>
                <a:latin typeface="Arial" charset="0"/>
              </a:rPr>
              <a:t>Inst for Nucl Res, Kiev</a:t>
            </a:r>
          </a:p>
          <a:p>
            <a:pPr algn="r">
              <a:lnSpc>
                <a:spcPct val="90000"/>
              </a:lnSpc>
              <a:spcBef>
                <a:spcPct val="8000"/>
              </a:spcBef>
              <a:spcAft>
                <a:spcPct val="8000"/>
              </a:spcAft>
            </a:pPr>
            <a:r>
              <a:rPr lang="en-US" altLang="en-US" sz="900" dirty="0">
                <a:solidFill>
                  <a:srgbClr val="FF0000"/>
                </a:solidFill>
                <a:latin typeface="Arial" charset="0"/>
              </a:rPr>
              <a:t>Ioffe Inst</a:t>
            </a:r>
          </a:p>
          <a:p>
            <a:pPr algn="r">
              <a:lnSpc>
                <a:spcPct val="90000"/>
              </a:lnSpc>
              <a:spcBef>
                <a:spcPct val="8000"/>
              </a:spcBef>
              <a:spcAft>
                <a:spcPct val="8000"/>
              </a:spcAft>
            </a:pPr>
            <a:r>
              <a:rPr lang="en-US" altLang="en-US" sz="900" dirty="0">
                <a:solidFill>
                  <a:srgbClr val="FF0000"/>
                </a:solidFill>
                <a:latin typeface="Arial" charset="0"/>
              </a:rPr>
              <a:t>TRINITI</a:t>
            </a:r>
          </a:p>
          <a:p>
            <a:pPr algn="r">
              <a:lnSpc>
                <a:spcPct val="90000"/>
              </a:lnSpc>
              <a:spcBef>
                <a:spcPct val="8000"/>
              </a:spcBef>
              <a:spcAft>
                <a:spcPct val="8000"/>
              </a:spcAft>
            </a:pPr>
            <a:r>
              <a:rPr lang="en-US" altLang="en-US" sz="900" dirty="0">
                <a:solidFill>
                  <a:srgbClr val="FF0000"/>
                </a:solidFill>
                <a:latin typeface="Arial" charset="0"/>
              </a:rPr>
              <a:t>Chonbuk Natl U</a:t>
            </a:r>
          </a:p>
          <a:p>
            <a:pPr algn="r">
              <a:lnSpc>
                <a:spcPct val="90000"/>
              </a:lnSpc>
              <a:spcBef>
                <a:spcPct val="8000"/>
              </a:spcBef>
              <a:spcAft>
                <a:spcPct val="8000"/>
              </a:spcAft>
            </a:pPr>
            <a:r>
              <a:rPr lang="en-US" altLang="en-US" sz="900" dirty="0">
                <a:solidFill>
                  <a:srgbClr val="FF0000"/>
                </a:solidFill>
                <a:latin typeface="Arial" charset="0"/>
              </a:rPr>
              <a:t>NFRI</a:t>
            </a:r>
          </a:p>
          <a:p>
            <a:pPr algn="r">
              <a:lnSpc>
                <a:spcPct val="90000"/>
              </a:lnSpc>
              <a:spcBef>
                <a:spcPct val="8000"/>
              </a:spcBef>
              <a:spcAft>
                <a:spcPct val="8000"/>
              </a:spcAft>
            </a:pPr>
            <a:r>
              <a:rPr lang="en-US" altLang="en-US" sz="900" dirty="0">
                <a:solidFill>
                  <a:srgbClr val="FF0000"/>
                </a:solidFill>
                <a:latin typeface="Arial" charset="0"/>
              </a:rPr>
              <a:t>KAIST</a:t>
            </a:r>
          </a:p>
          <a:p>
            <a:pPr algn="r">
              <a:lnSpc>
                <a:spcPct val="90000"/>
              </a:lnSpc>
              <a:spcBef>
                <a:spcPct val="8000"/>
              </a:spcBef>
              <a:spcAft>
                <a:spcPct val="8000"/>
              </a:spcAft>
            </a:pPr>
            <a:r>
              <a:rPr lang="en-US" altLang="en-US" sz="900" dirty="0">
                <a:solidFill>
                  <a:srgbClr val="FF0000"/>
                </a:solidFill>
                <a:latin typeface="Arial" charset="0"/>
              </a:rPr>
              <a:t>POSTECH</a:t>
            </a:r>
          </a:p>
          <a:p>
            <a:pPr algn="r">
              <a:lnSpc>
                <a:spcPct val="90000"/>
              </a:lnSpc>
              <a:spcBef>
                <a:spcPct val="8000"/>
              </a:spcBef>
              <a:spcAft>
                <a:spcPct val="8000"/>
              </a:spcAft>
            </a:pPr>
            <a:r>
              <a:rPr lang="en-US" altLang="en-US" sz="900" dirty="0">
                <a:solidFill>
                  <a:srgbClr val="FF0000"/>
                </a:solidFill>
                <a:latin typeface="Arial" charset="0"/>
              </a:rPr>
              <a:t>Seoul Natl U</a:t>
            </a:r>
          </a:p>
          <a:p>
            <a:pPr algn="r">
              <a:lnSpc>
                <a:spcPct val="90000"/>
              </a:lnSpc>
              <a:spcBef>
                <a:spcPct val="8000"/>
              </a:spcBef>
              <a:spcAft>
                <a:spcPct val="8000"/>
              </a:spcAft>
            </a:pPr>
            <a:r>
              <a:rPr lang="en-US" altLang="en-US" sz="900" dirty="0">
                <a:solidFill>
                  <a:srgbClr val="FF0000"/>
                </a:solidFill>
                <a:latin typeface="Arial" charset="0"/>
              </a:rPr>
              <a:t>ASIPP</a:t>
            </a:r>
          </a:p>
          <a:p>
            <a:pPr algn="r">
              <a:lnSpc>
                <a:spcPct val="90000"/>
              </a:lnSpc>
              <a:spcBef>
                <a:spcPct val="8000"/>
              </a:spcBef>
              <a:spcAft>
                <a:spcPct val="8000"/>
              </a:spcAft>
            </a:pPr>
            <a:r>
              <a:rPr lang="en-US" altLang="en-US" sz="900" dirty="0">
                <a:solidFill>
                  <a:srgbClr val="FF0000"/>
                </a:solidFill>
                <a:latin typeface="Arial" charset="0"/>
              </a:rPr>
              <a:t>CIEMAT</a:t>
            </a:r>
          </a:p>
          <a:p>
            <a:pPr algn="r">
              <a:lnSpc>
                <a:spcPct val="90000"/>
              </a:lnSpc>
              <a:spcBef>
                <a:spcPct val="8000"/>
              </a:spcBef>
              <a:spcAft>
                <a:spcPct val="8000"/>
              </a:spcAft>
            </a:pPr>
            <a:r>
              <a:rPr lang="en-US" altLang="en-US" sz="900" dirty="0">
                <a:solidFill>
                  <a:srgbClr val="FF0000"/>
                </a:solidFill>
                <a:latin typeface="Arial" charset="0"/>
              </a:rPr>
              <a:t>FOM Inst DIFFER</a:t>
            </a:r>
          </a:p>
          <a:p>
            <a:pPr algn="r">
              <a:lnSpc>
                <a:spcPct val="90000"/>
              </a:lnSpc>
              <a:spcBef>
                <a:spcPct val="8000"/>
              </a:spcBef>
              <a:spcAft>
                <a:spcPct val="8000"/>
              </a:spcAft>
            </a:pPr>
            <a:r>
              <a:rPr lang="en-US" altLang="en-US" sz="900" dirty="0">
                <a:solidFill>
                  <a:srgbClr val="FF0000"/>
                </a:solidFill>
                <a:latin typeface="Arial" charset="0"/>
              </a:rPr>
              <a:t>ENEA, Frascati</a:t>
            </a:r>
          </a:p>
          <a:p>
            <a:pPr algn="r">
              <a:lnSpc>
                <a:spcPct val="90000"/>
              </a:lnSpc>
              <a:spcBef>
                <a:spcPct val="8000"/>
              </a:spcBef>
              <a:spcAft>
                <a:spcPct val="8000"/>
              </a:spcAft>
            </a:pPr>
            <a:r>
              <a:rPr lang="en-US" altLang="en-US" sz="900" dirty="0">
                <a:solidFill>
                  <a:srgbClr val="FF0000"/>
                </a:solidFill>
                <a:latin typeface="Arial" charset="0"/>
              </a:rPr>
              <a:t>CEA, Cadarache</a:t>
            </a:r>
          </a:p>
          <a:p>
            <a:pPr algn="r">
              <a:lnSpc>
                <a:spcPct val="90000"/>
              </a:lnSpc>
              <a:spcBef>
                <a:spcPct val="8000"/>
              </a:spcBef>
              <a:spcAft>
                <a:spcPct val="8000"/>
              </a:spcAft>
            </a:pPr>
            <a:r>
              <a:rPr lang="en-US" altLang="en-US" sz="900" dirty="0">
                <a:solidFill>
                  <a:srgbClr val="FF0000"/>
                </a:solidFill>
                <a:latin typeface="Arial" charset="0"/>
              </a:rPr>
              <a:t>IPP, Jülich</a:t>
            </a:r>
          </a:p>
          <a:p>
            <a:pPr algn="r">
              <a:lnSpc>
                <a:spcPct val="90000"/>
              </a:lnSpc>
              <a:spcBef>
                <a:spcPct val="8000"/>
              </a:spcBef>
              <a:spcAft>
                <a:spcPct val="8000"/>
              </a:spcAft>
            </a:pPr>
            <a:r>
              <a:rPr lang="en-US" altLang="en-US" sz="900" dirty="0">
                <a:solidFill>
                  <a:srgbClr val="FF0000"/>
                </a:solidFill>
                <a:latin typeface="Arial" charset="0"/>
              </a:rPr>
              <a:t>IPP, Garching</a:t>
            </a:r>
          </a:p>
          <a:p>
            <a:pPr algn="r">
              <a:lnSpc>
                <a:spcPct val="90000"/>
              </a:lnSpc>
              <a:spcBef>
                <a:spcPct val="8000"/>
              </a:spcBef>
              <a:spcAft>
                <a:spcPct val="8000"/>
              </a:spcAft>
            </a:pPr>
            <a:r>
              <a:rPr lang="en-US" altLang="en-US" sz="900" dirty="0">
                <a:solidFill>
                  <a:srgbClr val="FF0000"/>
                </a:solidFill>
                <a:latin typeface="Arial" charset="0"/>
              </a:rPr>
              <a:t>ASCR, Czech Rep</a:t>
            </a:r>
          </a:p>
        </p:txBody>
      </p:sp>
      <p:cxnSp>
        <p:nvCxnSpPr>
          <p:cNvPr id="2097" name="Straight Connector 55"/>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2098" name="Straight Connector 56"/>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2099" name="Straight Connector 57"/>
          <p:cNvCxnSpPr>
            <a:cxnSpLocks noChangeShapeType="1"/>
          </p:cNvCxnSpPr>
          <p:nvPr/>
        </p:nvCxnSpPr>
        <p:spPr bwMode="auto">
          <a:xfrm>
            <a:off x="0" y="0"/>
            <a:ext cx="0" cy="457200"/>
          </a:xfrm>
          <a:prstGeom prst="line">
            <a:avLst/>
          </a:prstGeom>
          <a:noFill/>
          <a:ln w="0" algn="ctr">
            <a:solidFill>
              <a:srgbClr val="FDFFFF"/>
            </a:solidFill>
            <a:round/>
            <a:headEnd/>
            <a:tailEnd/>
          </a:ln>
          <a:extLst>
            <a:ext uri="{909E8E84-426E-40DD-AFC4-6F175D3DCCD1}">
              <a14:hiddenFill xmlns:a14="http://schemas.microsoft.com/office/drawing/2010/main">
                <a:noFill/>
              </a14:hiddenFill>
            </a:ext>
          </a:extLst>
        </p:spPr>
      </p:cxnSp>
      <p:pic>
        <p:nvPicPr>
          <p:cNvPr id="2101" name="Picture 48" descr="ppi221.tmp"/>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52400" y="1981200"/>
            <a:ext cx="1295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2" name="Text Box 152"/>
          <p:cNvSpPr txBox="1">
            <a:spLocks noChangeArrowheads="1"/>
          </p:cNvSpPr>
          <p:nvPr/>
        </p:nvSpPr>
        <p:spPr bwMode="auto">
          <a:xfrm>
            <a:off x="152400" y="1981200"/>
            <a:ext cx="1257300"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29" tIns="45714" rIns="91429" bIns="45714">
            <a:spAutoFit/>
          </a:bodyPr>
          <a:lstStyle>
            <a:lvl1pPr eaLnBrk="0" hangingPunct="0">
              <a:defRPr sz="1200" b="1" i="1">
                <a:solidFill>
                  <a:srgbClr val="1822CD"/>
                </a:solidFill>
                <a:latin typeface="Helvetica" charset="0"/>
                <a:cs typeface="Arial" charset="0"/>
              </a:defRPr>
            </a:lvl1pPr>
            <a:lvl2pPr marL="742950" indent="-285750" eaLnBrk="0" hangingPunct="0">
              <a:defRPr sz="1200" b="1" i="1">
                <a:solidFill>
                  <a:srgbClr val="1822CD"/>
                </a:solidFill>
                <a:latin typeface="Helvetica" charset="0"/>
                <a:cs typeface="Arial" charset="0"/>
              </a:defRPr>
            </a:lvl2pPr>
            <a:lvl3pPr marL="1143000" indent="-228600" eaLnBrk="0" hangingPunct="0">
              <a:defRPr sz="1200" b="1" i="1">
                <a:solidFill>
                  <a:srgbClr val="1822CD"/>
                </a:solidFill>
                <a:latin typeface="Helvetica" charset="0"/>
                <a:cs typeface="Arial" charset="0"/>
              </a:defRPr>
            </a:lvl3pPr>
            <a:lvl4pPr marL="1600200" indent="-228600" eaLnBrk="0" hangingPunct="0">
              <a:defRPr sz="1200" b="1" i="1">
                <a:solidFill>
                  <a:srgbClr val="1822CD"/>
                </a:solidFill>
                <a:latin typeface="Helvetica" charset="0"/>
                <a:cs typeface="Arial" charset="0"/>
              </a:defRPr>
            </a:lvl4pPr>
            <a:lvl5pPr marL="2057400" indent="-228600" eaLnBrk="0" hangingPunct="0">
              <a:defRPr sz="1200" b="1" i="1">
                <a:solidFill>
                  <a:srgbClr val="1822CD"/>
                </a:solidFill>
                <a:latin typeface="Helvetica" charset="0"/>
                <a:cs typeface="Arial" charset="0"/>
              </a:defRPr>
            </a:lvl5pPr>
            <a:lvl6pPr marL="2514600" indent="-228600" eaLnBrk="0" fontAlgn="base" hangingPunct="0">
              <a:spcBef>
                <a:spcPct val="0"/>
              </a:spcBef>
              <a:spcAft>
                <a:spcPct val="0"/>
              </a:spcAft>
              <a:defRPr sz="1200" b="1" i="1">
                <a:solidFill>
                  <a:srgbClr val="1822CD"/>
                </a:solidFill>
                <a:latin typeface="Helvetica" charset="0"/>
                <a:cs typeface="Arial" charset="0"/>
              </a:defRPr>
            </a:lvl6pPr>
            <a:lvl7pPr marL="2971800" indent="-228600" eaLnBrk="0" fontAlgn="base" hangingPunct="0">
              <a:spcBef>
                <a:spcPct val="0"/>
              </a:spcBef>
              <a:spcAft>
                <a:spcPct val="0"/>
              </a:spcAft>
              <a:defRPr sz="1200" b="1" i="1">
                <a:solidFill>
                  <a:srgbClr val="1822CD"/>
                </a:solidFill>
                <a:latin typeface="Helvetica" charset="0"/>
                <a:cs typeface="Arial" charset="0"/>
              </a:defRPr>
            </a:lvl7pPr>
            <a:lvl8pPr marL="3429000" indent="-228600" eaLnBrk="0" fontAlgn="base" hangingPunct="0">
              <a:spcBef>
                <a:spcPct val="0"/>
              </a:spcBef>
              <a:spcAft>
                <a:spcPct val="0"/>
              </a:spcAft>
              <a:defRPr sz="1200" b="1" i="1">
                <a:solidFill>
                  <a:srgbClr val="1822CD"/>
                </a:solidFill>
                <a:latin typeface="Helvetica" charset="0"/>
                <a:cs typeface="Arial" charset="0"/>
              </a:defRPr>
            </a:lvl8pPr>
            <a:lvl9pPr marL="3886200" indent="-228600" eaLnBrk="0" fontAlgn="base" hangingPunct="0">
              <a:spcBef>
                <a:spcPct val="0"/>
              </a:spcBef>
              <a:spcAft>
                <a:spcPct val="0"/>
              </a:spcAft>
              <a:defRPr sz="1200" b="1" i="1">
                <a:solidFill>
                  <a:srgbClr val="1822CD"/>
                </a:solidFill>
                <a:latin typeface="Helvetica" charset="0"/>
                <a:cs typeface="Arial" charset="0"/>
              </a:defRPr>
            </a:lvl9pPr>
          </a:lstStyle>
          <a:p>
            <a:pPr>
              <a:lnSpc>
                <a:spcPct val="90000"/>
              </a:lnSpc>
              <a:spcBef>
                <a:spcPct val="5000"/>
              </a:spcBef>
              <a:spcAft>
                <a:spcPct val="5000"/>
              </a:spcAft>
            </a:pPr>
            <a:r>
              <a:rPr lang="en-US" altLang="en-US" sz="900" dirty="0">
                <a:solidFill>
                  <a:srgbClr val="0000FF"/>
                </a:solidFill>
                <a:latin typeface="Arial" charset="0"/>
              </a:rPr>
              <a:t>Coll of Wm &amp; Mary</a:t>
            </a:r>
          </a:p>
          <a:p>
            <a:pPr>
              <a:lnSpc>
                <a:spcPct val="90000"/>
              </a:lnSpc>
              <a:spcBef>
                <a:spcPct val="5000"/>
              </a:spcBef>
              <a:spcAft>
                <a:spcPct val="5000"/>
              </a:spcAft>
            </a:pPr>
            <a:r>
              <a:rPr lang="en-US" altLang="en-US" sz="900" dirty="0">
                <a:solidFill>
                  <a:srgbClr val="0000FF"/>
                </a:solidFill>
                <a:latin typeface="Arial" charset="0"/>
              </a:rPr>
              <a:t>Columbia U</a:t>
            </a:r>
          </a:p>
          <a:p>
            <a:pPr>
              <a:lnSpc>
                <a:spcPct val="90000"/>
              </a:lnSpc>
              <a:spcBef>
                <a:spcPct val="5000"/>
              </a:spcBef>
              <a:spcAft>
                <a:spcPct val="5000"/>
              </a:spcAft>
            </a:pPr>
            <a:r>
              <a:rPr lang="en-US" altLang="en-US" sz="900" dirty="0">
                <a:solidFill>
                  <a:srgbClr val="0000FF"/>
                </a:solidFill>
                <a:latin typeface="Arial" charset="0"/>
              </a:rPr>
              <a:t>CompX</a:t>
            </a:r>
          </a:p>
          <a:p>
            <a:pPr>
              <a:lnSpc>
                <a:spcPct val="90000"/>
              </a:lnSpc>
              <a:spcBef>
                <a:spcPct val="5000"/>
              </a:spcBef>
              <a:spcAft>
                <a:spcPct val="5000"/>
              </a:spcAft>
            </a:pPr>
            <a:r>
              <a:rPr lang="en-US" altLang="en-US" sz="900" dirty="0">
                <a:solidFill>
                  <a:srgbClr val="0000FF"/>
                </a:solidFill>
                <a:latin typeface="Arial" charset="0"/>
              </a:rPr>
              <a:t>General Atomics</a:t>
            </a:r>
          </a:p>
          <a:p>
            <a:pPr>
              <a:lnSpc>
                <a:spcPct val="90000"/>
              </a:lnSpc>
              <a:spcBef>
                <a:spcPct val="5000"/>
              </a:spcBef>
              <a:spcAft>
                <a:spcPct val="5000"/>
              </a:spcAft>
            </a:pPr>
            <a:r>
              <a:rPr lang="en-US" altLang="en-US" sz="900" dirty="0">
                <a:solidFill>
                  <a:srgbClr val="0000FF"/>
                </a:solidFill>
                <a:latin typeface="Arial" charset="0"/>
              </a:rPr>
              <a:t>FIU</a:t>
            </a:r>
          </a:p>
          <a:p>
            <a:pPr>
              <a:lnSpc>
                <a:spcPct val="90000"/>
              </a:lnSpc>
              <a:spcBef>
                <a:spcPct val="5000"/>
              </a:spcBef>
              <a:spcAft>
                <a:spcPct val="5000"/>
              </a:spcAft>
            </a:pPr>
            <a:r>
              <a:rPr lang="en-US" altLang="en-US" sz="900" dirty="0">
                <a:solidFill>
                  <a:srgbClr val="0000FF"/>
                </a:solidFill>
                <a:latin typeface="Arial" charset="0"/>
              </a:rPr>
              <a:t>INL</a:t>
            </a:r>
          </a:p>
          <a:p>
            <a:pPr>
              <a:lnSpc>
                <a:spcPct val="90000"/>
              </a:lnSpc>
              <a:spcBef>
                <a:spcPct val="5000"/>
              </a:spcBef>
              <a:spcAft>
                <a:spcPct val="5000"/>
              </a:spcAft>
            </a:pPr>
            <a:r>
              <a:rPr lang="en-US" altLang="en-US" sz="900" dirty="0">
                <a:solidFill>
                  <a:srgbClr val="0000FF"/>
                </a:solidFill>
                <a:latin typeface="Arial" charset="0"/>
              </a:rPr>
              <a:t>Johns Hopkins U</a:t>
            </a:r>
          </a:p>
          <a:p>
            <a:pPr>
              <a:lnSpc>
                <a:spcPct val="90000"/>
              </a:lnSpc>
              <a:spcBef>
                <a:spcPct val="5000"/>
              </a:spcBef>
              <a:spcAft>
                <a:spcPct val="5000"/>
              </a:spcAft>
            </a:pPr>
            <a:r>
              <a:rPr lang="en-US" altLang="en-US" sz="900" dirty="0">
                <a:solidFill>
                  <a:srgbClr val="0000FF"/>
                </a:solidFill>
                <a:latin typeface="Arial" charset="0"/>
              </a:rPr>
              <a:t>LANL</a:t>
            </a:r>
          </a:p>
          <a:p>
            <a:pPr>
              <a:lnSpc>
                <a:spcPct val="90000"/>
              </a:lnSpc>
              <a:spcBef>
                <a:spcPct val="5000"/>
              </a:spcBef>
              <a:spcAft>
                <a:spcPct val="5000"/>
              </a:spcAft>
            </a:pPr>
            <a:r>
              <a:rPr lang="en-US" altLang="en-US" sz="900" dirty="0">
                <a:solidFill>
                  <a:srgbClr val="0000FF"/>
                </a:solidFill>
                <a:latin typeface="Arial" charset="0"/>
              </a:rPr>
              <a:t>LLNL</a:t>
            </a:r>
          </a:p>
          <a:p>
            <a:pPr>
              <a:lnSpc>
                <a:spcPct val="90000"/>
              </a:lnSpc>
              <a:spcBef>
                <a:spcPct val="5000"/>
              </a:spcBef>
              <a:spcAft>
                <a:spcPct val="5000"/>
              </a:spcAft>
            </a:pPr>
            <a:r>
              <a:rPr lang="en-US" altLang="en-US" sz="900" dirty="0">
                <a:solidFill>
                  <a:srgbClr val="0000FF"/>
                </a:solidFill>
                <a:latin typeface="Arial" charset="0"/>
              </a:rPr>
              <a:t>Lodestar</a:t>
            </a:r>
          </a:p>
          <a:p>
            <a:pPr>
              <a:lnSpc>
                <a:spcPct val="90000"/>
              </a:lnSpc>
              <a:spcBef>
                <a:spcPct val="5000"/>
              </a:spcBef>
              <a:spcAft>
                <a:spcPct val="5000"/>
              </a:spcAft>
            </a:pPr>
            <a:r>
              <a:rPr lang="en-US" altLang="en-US" sz="900" dirty="0">
                <a:solidFill>
                  <a:srgbClr val="0000FF"/>
                </a:solidFill>
                <a:latin typeface="Arial" charset="0"/>
              </a:rPr>
              <a:t>MIT</a:t>
            </a:r>
          </a:p>
          <a:p>
            <a:pPr>
              <a:lnSpc>
                <a:spcPct val="90000"/>
              </a:lnSpc>
              <a:spcBef>
                <a:spcPct val="5000"/>
              </a:spcBef>
              <a:spcAft>
                <a:spcPct val="5000"/>
              </a:spcAft>
            </a:pPr>
            <a:r>
              <a:rPr lang="en-US" altLang="en-US" sz="900" dirty="0">
                <a:solidFill>
                  <a:srgbClr val="0000FF"/>
                </a:solidFill>
                <a:latin typeface="Arial" charset="0"/>
              </a:rPr>
              <a:t>Lehigh U</a:t>
            </a:r>
          </a:p>
          <a:p>
            <a:pPr>
              <a:lnSpc>
                <a:spcPct val="90000"/>
              </a:lnSpc>
              <a:spcBef>
                <a:spcPct val="5000"/>
              </a:spcBef>
              <a:spcAft>
                <a:spcPct val="5000"/>
              </a:spcAft>
            </a:pPr>
            <a:r>
              <a:rPr lang="en-US" altLang="en-US" sz="900" dirty="0">
                <a:solidFill>
                  <a:srgbClr val="0000FF"/>
                </a:solidFill>
                <a:latin typeface="Arial" charset="0"/>
              </a:rPr>
              <a:t>Nova Photonics</a:t>
            </a:r>
          </a:p>
          <a:p>
            <a:pPr>
              <a:lnSpc>
                <a:spcPct val="90000"/>
              </a:lnSpc>
              <a:spcBef>
                <a:spcPct val="5000"/>
              </a:spcBef>
              <a:spcAft>
                <a:spcPct val="5000"/>
              </a:spcAft>
            </a:pPr>
            <a:r>
              <a:rPr lang="en-US" altLang="en-US" sz="900" dirty="0">
                <a:solidFill>
                  <a:srgbClr val="0000FF"/>
                </a:solidFill>
                <a:latin typeface="Arial" charset="0"/>
              </a:rPr>
              <a:t>ORNL</a:t>
            </a:r>
          </a:p>
          <a:p>
            <a:pPr>
              <a:lnSpc>
                <a:spcPct val="90000"/>
              </a:lnSpc>
              <a:spcBef>
                <a:spcPct val="5000"/>
              </a:spcBef>
              <a:spcAft>
                <a:spcPct val="5000"/>
              </a:spcAft>
            </a:pPr>
            <a:r>
              <a:rPr lang="en-US" altLang="en-US" sz="900" dirty="0">
                <a:solidFill>
                  <a:srgbClr val="0000FF"/>
                </a:solidFill>
                <a:latin typeface="Arial" charset="0"/>
              </a:rPr>
              <a:t>PPPL</a:t>
            </a:r>
          </a:p>
          <a:p>
            <a:pPr>
              <a:lnSpc>
                <a:spcPct val="90000"/>
              </a:lnSpc>
              <a:spcBef>
                <a:spcPct val="5000"/>
              </a:spcBef>
              <a:spcAft>
                <a:spcPct val="5000"/>
              </a:spcAft>
            </a:pPr>
            <a:r>
              <a:rPr lang="en-US" altLang="en-US" sz="900" dirty="0">
                <a:solidFill>
                  <a:srgbClr val="0000FF"/>
                </a:solidFill>
                <a:latin typeface="Arial" charset="0"/>
              </a:rPr>
              <a:t>Princeton U</a:t>
            </a:r>
          </a:p>
          <a:p>
            <a:pPr>
              <a:lnSpc>
                <a:spcPct val="90000"/>
              </a:lnSpc>
              <a:spcBef>
                <a:spcPct val="5000"/>
              </a:spcBef>
              <a:spcAft>
                <a:spcPct val="5000"/>
              </a:spcAft>
            </a:pPr>
            <a:r>
              <a:rPr lang="en-US" altLang="en-US" sz="900" dirty="0">
                <a:solidFill>
                  <a:srgbClr val="0000FF"/>
                </a:solidFill>
                <a:latin typeface="Arial" charset="0"/>
              </a:rPr>
              <a:t>Purdue U</a:t>
            </a:r>
          </a:p>
          <a:p>
            <a:pPr>
              <a:lnSpc>
                <a:spcPct val="90000"/>
              </a:lnSpc>
              <a:spcBef>
                <a:spcPct val="5000"/>
              </a:spcBef>
              <a:spcAft>
                <a:spcPct val="5000"/>
              </a:spcAft>
            </a:pPr>
            <a:r>
              <a:rPr lang="en-US" altLang="en-US" sz="900" dirty="0">
                <a:solidFill>
                  <a:srgbClr val="0000FF"/>
                </a:solidFill>
                <a:latin typeface="Arial" charset="0"/>
              </a:rPr>
              <a:t>SNL</a:t>
            </a:r>
          </a:p>
          <a:p>
            <a:pPr>
              <a:lnSpc>
                <a:spcPct val="90000"/>
              </a:lnSpc>
              <a:spcBef>
                <a:spcPct val="5000"/>
              </a:spcBef>
              <a:spcAft>
                <a:spcPct val="5000"/>
              </a:spcAft>
            </a:pPr>
            <a:r>
              <a:rPr lang="en-US" altLang="en-US" sz="900" dirty="0">
                <a:solidFill>
                  <a:srgbClr val="0000FF"/>
                </a:solidFill>
                <a:latin typeface="Arial" charset="0"/>
              </a:rPr>
              <a:t>Think Tank, Inc.</a:t>
            </a:r>
          </a:p>
          <a:p>
            <a:pPr>
              <a:lnSpc>
                <a:spcPct val="90000"/>
              </a:lnSpc>
              <a:spcBef>
                <a:spcPct val="5000"/>
              </a:spcBef>
              <a:spcAft>
                <a:spcPct val="5000"/>
              </a:spcAft>
            </a:pPr>
            <a:r>
              <a:rPr lang="en-US" altLang="en-US" sz="900" dirty="0">
                <a:solidFill>
                  <a:srgbClr val="0000FF"/>
                </a:solidFill>
                <a:latin typeface="Arial" charset="0"/>
              </a:rPr>
              <a:t>UC Davis</a:t>
            </a:r>
          </a:p>
          <a:p>
            <a:pPr>
              <a:lnSpc>
                <a:spcPct val="90000"/>
              </a:lnSpc>
              <a:spcBef>
                <a:spcPct val="5000"/>
              </a:spcBef>
              <a:spcAft>
                <a:spcPct val="5000"/>
              </a:spcAft>
            </a:pPr>
            <a:r>
              <a:rPr lang="en-US" altLang="en-US" sz="900" dirty="0">
                <a:solidFill>
                  <a:srgbClr val="0000FF"/>
                </a:solidFill>
                <a:latin typeface="Arial" charset="0"/>
              </a:rPr>
              <a:t>UC Irvine</a:t>
            </a:r>
          </a:p>
          <a:p>
            <a:pPr>
              <a:lnSpc>
                <a:spcPct val="90000"/>
              </a:lnSpc>
              <a:spcBef>
                <a:spcPct val="5000"/>
              </a:spcBef>
              <a:spcAft>
                <a:spcPct val="5000"/>
              </a:spcAft>
            </a:pPr>
            <a:r>
              <a:rPr lang="en-US" altLang="en-US" sz="900" dirty="0">
                <a:solidFill>
                  <a:srgbClr val="0000FF"/>
                </a:solidFill>
                <a:latin typeface="Arial" charset="0"/>
              </a:rPr>
              <a:t>UCLA</a:t>
            </a:r>
          </a:p>
          <a:p>
            <a:pPr>
              <a:lnSpc>
                <a:spcPct val="90000"/>
              </a:lnSpc>
              <a:spcBef>
                <a:spcPct val="5000"/>
              </a:spcBef>
              <a:spcAft>
                <a:spcPct val="5000"/>
              </a:spcAft>
            </a:pPr>
            <a:r>
              <a:rPr lang="en-US" altLang="en-US" sz="900" dirty="0">
                <a:solidFill>
                  <a:srgbClr val="0000FF"/>
                </a:solidFill>
                <a:latin typeface="Arial" charset="0"/>
              </a:rPr>
              <a:t>UCSD</a:t>
            </a:r>
          </a:p>
          <a:p>
            <a:pPr>
              <a:lnSpc>
                <a:spcPct val="90000"/>
              </a:lnSpc>
              <a:spcBef>
                <a:spcPct val="5000"/>
              </a:spcBef>
              <a:spcAft>
                <a:spcPct val="5000"/>
              </a:spcAft>
            </a:pPr>
            <a:r>
              <a:rPr lang="en-US" altLang="en-US" sz="900" dirty="0">
                <a:solidFill>
                  <a:srgbClr val="0000FF"/>
                </a:solidFill>
                <a:latin typeface="Arial" charset="0"/>
              </a:rPr>
              <a:t>U Colorado</a:t>
            </a:r>
          </a:p>
          <a:p>
            <a:pPr>
              <a:lnSpc>
                <a:spcPct val="90000"/>
              </a:lnSpc>
              <a:spcBef>
                <a:spcPct val="5000"/>
              </a:spcBef>
              <a:spcAft>
                <a:spcPct val="5000"/>
              </a:spcAft>
            </a:pPr>
            <a:r>
              <a:rPr lang="en-US" altLang="en-US" sz="900" dirty="0">
                <a:solidFill>
                  <a:srgbClr val="0000FF"/>
                </a:solidFill>
                <a:latin typeface="Arial" charset="0"/>
              </a:rPr>
              <a:t>U Illinois</a:t>
            </a:r>
          </a:p>
          <a:p>
            <a:pPr>
              <a:lnSpc>
                <a:spcPct val="90000"/>
              </a:lnSpc>
              <a:spcBef>
                <a:spcPct val="5000"/>
              </a:spcBef>
              <a:spcAft>
                <a:spcPct val="5000"/>
              </a:spcAft>
            </a:pPr>
            <a:r>
              <a:rPr lang="en-US" altLang="en-US" sz="900" dirty="0">
                <a:solidFill>
                  <a:srgbClr val="0000FF"/>
                </a:solidFill>
                <a:latin typeface="Arial" charset="0"/>
              </a:rPr>
              <a:t>U Maryland</a:t>
            </a:r>
          </a:p>
          <a:p>
            <a:pPr>
              <a:lnSpc>
                <a:spcPct val="90000"/>
              </a:lnSpc>
              <a:spcBef>
                <a:spcPct val="5000"/>
              </a:spcBef>
              <a:spcAft>
                <a:spcPct val="5000"/>
              </a:spcAft>
            </a:pPr>
            <a:r>
              <a:rPr lang="en-US" altLang="en-US" sz="900" dirty="0">
                <a:solidFill>
                  <a:srgbClr val="0000FF"/>
                </a:solidFill>
                <a:latin typeface="Arial" charset="0"/>
              </a:rPr>
              <a:t>U Rochester</a:t>
            </a:r>
          </a:p>
          <a:p>
            <a:pPr>
              <a:lnSpc>
                <a:spcPct val="90000"/>
              </a:lnSpc>
              <a:spcBef>
                <a:spcPct val="5000"/>
              </a:spcBef>
              <a:spcAft>
                <a:spcPct val="5000"/>
              </a:spcAft>
            </a:pPr>
            <a:r>
              <a:rPr lang="en-US" altLang="en-US" sz="900" dirty="0">
                <a:solidFill>
                  <a:srgbClr val="0000FF"/>
                </a:solidFill>
                <a:latin typeface="Arial" charset="0"/>
              </a:rPr>
              <a:t>U Tennessee</a:t>
            </a:r>
          </a:p>
          <a:p>
            <a:pPr>
              <a:lnSpc>
                <a:spcPct val="90000"/>
              </a:lnSpc>
              <a:spcBef>
                <a:spcPct val="5000"/>
              </a:spcBef>
              <a:spcAft>
                <a:spcPct val="5000"/>
              </a:spcAft>
            </a:pPr>
            <a:r>
              <a:rPr lang="en-US" altLang="en-US" sz="900" dirty="0">
                <a:solidFill>
                  <a:srgbClr val="0000FF"/>
                </a:solidFill>
                <a:latin typeface="Arial" charset="0"/>
              </a:rPr>
              <a:t>U Tulsa</a:t>
            </a:r>
          </a:p>
          <a:p>
            <a:pPr>
              <a:lnSpc>
                <a:spcPct val="90000"/>
              </a:lnSpc>
              <a:spcBef>
                <a:spcPct val="5000"/>
              </a:spcBef>
              <a:spcAft>
                <a:spcPct val="5000"/>
              </a:spcAft>
            </a:pPr>
            <a:r>
              <a:rPr lang="en-US" altLang="en-US" sz="900" dirty="0">
                <a:solidFill>
                  <a:srgbClr val="0000FF"/>
                </a:solidFill>
                <a:latin typeface="Arial" charset="0"/>
              </a:rPr>
              <a:t>U Washington</a:t>
            </a:r>
          </a:p>
          <a:p>
            <a:pPr>
              <a:lnSpc>
                <a:spcPct val="90000"/>
              </a:lnSpc>
              <a:spcBef>
                <a:spcPct val="5000"/>
              </a:spcBef>
              <a:spcAft>
                <a:spcPct val="5000"/>
              </a:spcAft>
            </a:pPr>
            <a:r>
              <a:rPr lang="en-US" altLang="en-US" sz="900" dirty="0">
                <a:solidFill>
                  <a:srgbClr val="0000FF"/>
                </a:solidFill>
                <a:latin typeface="Arial" charset="0"/>
              </a:rPr>
              <a:t>U Wisconsin</a:t>
            </a:r>
          </a:p>
          <a:p>
            <a:pPr>
              <a:lnSpc>
                <a:spcPct val="90000"/>
              </a:lnSpc>
              <a:spcBef>
                <a:spcPct val="5000"/>
              </a:spcBef>
              <a:spcAft>
                <a:spcPct val="5000"/>
              </a:spcAft>
            </a:pPr>
            <a:r>
              <a:rPr lang="en-US" altLang="en-US" sz="900" dirty="0">
                <a:solidFill>
                  <a:srgbClr val="0000FF"/>
                </a:solidFill>
                <a:latin typeface="Arial" charset="0"/>
              </a:rPr>
              <a:t>X Science LLC</a:t>
            </a:r>
          </a:p>
        </p:txBody>
      </p:sp>
      <p:pic>
        <p:nvPicPr>
          <p:cNvPr id="56" name="Picture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6790" y="2728752"/>
            <a:ext cx="3350419" cy="359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21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XP1530</a:t>
            </a:r>
            <a:r>
              <a:rPr lang="en-US" smtClean="0"/>
              <a:t>: </a:t>
            </a:r>
            <a:r>
              <a:rPr lang="en-US" sz="2000" smtClean="0"/>
              <a:t>Triggering ELMs with lithium granule injection and 3-D fields in lithiated discharges</a:t>
            </a:r>
            <a:endParaRPr lang="en-US" sz="2000" dirty="0"/>
          </a:p>
        </p:txBody>
      </p:sp>
      <p:sp>
        <p:nvSpPr>
          <p:cNvPr id="3" name="Content Placeholder 2"/>
          <p:cNvSpPr>
            <a:spLocks noGrp="1"/>
          </p:cNvSpPr>
          <p:nvPr>
            <p:ph idx="1"/>
          </p:nvPr>
        </p:nvSpPr>
        <p:spPr>
          <a:xfrm>
            <a:off x="439111" y="1828800"/>
            <a:ext cx="5428289" cy="2743200"/>
          </a:xfrm>
        </p:spPr>
        <p:txBody>
          <a:bodyPr>
            <a:normAutofit/>
          </a:bodyPr>
          <a:lstStyle/>
          <a:p>
            <a:r>
              <a:rPr lang="en-US" sz="1200" dirty="0" smtClean="0"/>
              <a:t>Empirical </a:t>
            </a:r>
            <a:r>
              <a:rPr lang="en-US" sz="1200" dirty="0"/>
              <a:t>study to determine the minimal size, frequency and input velocity required for reliable ELM triggering</a:t>
            </a:r>
            <a:r>
              <a:rPr lang="en-US" sz="1200" dirty="0" smtClean="0"/>
              <a:t>.</a:t>
            </a:r>
            <a:endParaRPr lang="en-US" sz="1200" dirty="0"/>
          </a:p>
          <a:p>
            <a:r>
              <a:rPr lang="en-US" sz="1200" dirty="0" smtClean="0"/>
              <a:t>Monitor core impurity </a:t>
            </a:r>
            <a:r>
              <a:rPr lang="en-US" sz="1200" dirty="0"/>
              <a:t>transport caused by granule instigated bursting in naturally ELM free lithiated </a:t>
            </a:r>
            <a:r>
              <a:rPr lang="en-US" sz="1200" dirty="0" smtClean="0"/>
              <a:t>discharges.</a:t>
            </a:r>
          </a:p>
          <a:p>
            <a:pPr lvl="1"/>
            <a:r>
              <a:rPr lang="en-US" sz="1000" dirty="0" smtClean="0"/>
              <a:t>Look at impurity clamping within the core as a result of stimulated ELMs</a:t>
            </a:r>
          </a:p>
          <a:p>
            <a:pPr lvl="1"/>
            <a:r>
              <a:rPr lang="en-US" sz="1000" dirty="0" smtClean="0"/>
              <a:t>Is there an effective size/frequency threshold for efficient impurity flushing? </a:t>
            </a:r>
          </a:p>
          <a:p>
            <a:pPr lvl="1"/>
            <a:r>
              <a:rPr lang="en-US" sz="1000" dirty="0" smtClean="0"/>
              <a:t>Examine Li transport into the core as the carbon impurities are flushed</a:t>
            </a:r>
            <a:endParaRPr lang="en-US" sz="1000" dirty="0"/>
          </a:p>
          <a:p>
            <a:r>
              <a:rPr lang="en-US" sz="1200" dirty="0" smtClean="0"/>
              <a:t>High speed camera measurements of granule ablation and plasmoid formation to locate mass seeding within pedestal.  Compare to pellet ablation models.</a:t>
            </a:r>
          </a:p>
          <a:p>
            <a:r>
              <a:rPr lang="en-US" sz="1200" dirty="0" smtClean="0"/>
              <a:t>Establish NSTX-U threshold for ELM triggering with solid granules.  </a:t>
            </a:r>
          </a:p>
          <a:p>
            <a:r>
              <a:rPr lang="en-US" sz="1200" dirty="0" smtClean="0"/>
              <a:t>Compare to limitations found elsewhere with D2 pellet triggering</a:t>
            </a:r>
          </a:p>
          <a:p>
            <a:pPr marL="0" indent="0">
              <a:buNone/>
            </a:pPr>
            <a:endParaRPr lang="en-US" sz="1200" dirty="0"/>
          </a:p>
        </p:txBody>
      </p:sp>
      <p:sp>
        <p:nvSpPr>
          <p:cNvPr id="4" name="Rectangle 3"/>
          <p:cNvSpPr/>
          <p:nvPr/>
        </p:nvSpPr>
        <p:spPr>
          <a:xfrm>
            <a:off x="304800" y="1166336"/>
            <a:ext cx="5410200" cy="553998"/>
          </a:xfrm>
          <a:prstGeom prst="rect">
            <a:avLst/>
          </a:prstGeom>
        </p:spPr>
        <p:txBody>
          <a:bodyPr wrap="square">
            <a:spAutoFit/>
          </a:bodyPr>
          <a:lstStyle/>
          <a:p>
            <a:pPr marL="0" indent="0">
              <a:buNone/>
            </a:pPr>
            <a:r>
              <a:rPr lang="en-US" sz="1600" dirty="0">
                <a:solidFill>
                  <a:schemeClr val="tx1"/>
                </a:solidFill>
                <a:cs typeface="Helvetica" panose="020B0604020202020204" pitchFamily="34" charset="0"/>
              </a:rPr>
              <a:t>Goal</a:t>
            </a:r>
            <a:r>
              <a:rPr lang="en-US" sz="1400" dirty="0">
                <a:solidFill>
                  <a:schemeClr val="tx1"/>
                </a:solidFill>
                <a:cs typeface="Helvetica" panose="020B0604020202020204" pitchFamily="34" charset="0"/>
              </a:rPr>
              <a:t> : </a:t>
            </a:r>
            <a:r>
              <a:rPr lang="en-US" sz="1400" dirty="0" smtClean="0">
                <a:solidFill>
                  <a:schemeClr val="tx1"/>
                </a:solidFill>
                <a:cs typeface="Helvetica" panose="020B0604020202020204" pitchFamily="34" charset="0"/>
              </a:rPr>
              <a:t>Locate minimum </a:t>
            </a:r>
            <a:r>
              <a:rPr lang="en-US" sz="1400" dirty="0">
                <a:solidFill>
                  <a:schemeClr val="tx1"/>
                </a:solidFill>
                <a:cs typeface="Helvetica" panose="020B0604020202020204" pitchFamily="34" charset="0"/>
              </a:rPr>
              <a:t>edge perturbation required to initiate </a:t>
            </a:r>
            <a:r>
              <a:rPr lang="en-US" sz="1400" dirty="0" smtClean="0">
                <a:solidFill>
                  <a:schemeClr val="tx1"/>
                </a:solidFill>
                <a:cs typeface="Helvetica" panose="020B0604020202020204" pitchFamily="34" charset="0"/>
              </a:rPr>
              <a:t>	ELMs </a:t>
            </a:r>
            <a:r>
              <a:rPr lang="en-US" sz="1400" dirty="0">
                <a:solidFill>
                  <a:schemeClr val="tx1"/>
                </a:solidFill>
                <a:cs typeface="Helvetica" panose="020B0604020202020204" pitchFamily="34" charset="0"/>
              </a:rPr>
              <a:t>in a naturally ELM-free lithiated </a:t>
            </a:r>
            <a:r>
              <a:rPr lang="en-US" sz="1400" dirty="0" smtClean="0">
                <a:solidFill>
                  <a:schemeClr val="tx1"/>
                </a:solidFill>
                <a:cs typeface="Helvetica" panose="020B0604020202020204" pitchFamily="34" charset="0"/>
              </a:rPr>
              <a:t>discharge. </a:t>
            </a:r>
            <a:endParaRPr lang="en-US" sz="1400" dirty="0">
              <a:solidFill>
                <a:schemeClr val="tx1"/>
              </a:solidFill>
              <a:cs typeface="Helvetica" panose="020B0604020202020204" pitchFamily="34" charset="0"/>
            </a:endParaRPr>
          </a:p>
        </p:txBody>
      </p:sp>
      <p:sp>
        <p:nvSpPr>
          <p:cNvPr id="10" name="Content Placeholder 2"/>
          <p:cNvSpPr txBox="1">
            <a:spLocks/>
          </p:cNvSpPr>
          <p:nvPr/>
        </p:nvSpPr>
        <p:spPr bwMode="auto">
          <a:xfrm>
            <a:off x="381000" y="4495800"/>
            <a:ext cx="7239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400" b="0" i="0" kern="0" dirty="0" smtClean="0"/>
              <a:t>Experimental Plan</a:t>
            </a:r>
          </a:p>
          <a:p>
            <a:pPr marL="0" indent="0">
              <a:buNone/>
            </a:pPr>
            <a:endParaRPr lang="en-US" sz="900" b="0" i="0" kern="0" dirty="0" smtClean="0"/>
          </a:p>
          <a:p>
            <a:r>
              <a:rPr lang="en-US" sz="1400" b="0" i="0" kern="0" dirty="0" smtClean="0"/>
              <a:t>Access ELM-free NSTX-U  H-Modes through lithium wall conditioning</a:t>
            </a:r>
          </a:p>
          <a:p>
            <a:r>
              <a:rPr lang="en-US" sz="1400" b="0" i="0" kern="0" dirty="0" smtClean="0"/>
              <a:t>Inject Lithium Granules (700 </a:t>
            </a:r>
            <a:r>
              <a:rPr lang="en-US" sz="1400" b="0" i="0" kern="0" dirty="0" smtClean="0">
                <a:latin typeface="Symbol" panose="05050102010706020507" pitchFamily="18" charset="2"/>
              </a:rPr>
              <a:t>m</a:t>
            </a:r>
            <a:r>
              <a:rPr lang="en-US" sz="1400" b="0" i="0" kern="0" dirty="0" smtClean="0"/>
              <a:t>m, 500 </a:t>
            </a:r>
            <a:r>
              <a:rPr lang="en-US" sz="1400" b="0" i="0" kern="0" dirty="0" smtClean="0">
                <a:latin typeface="Symbol" panose="05050102010706020507" pitchFamily="18" charset="2"/>
              </a:rPr>
              <a:t>m</a:t>
            </a:r>
            <a:r>
              <a:rPr lang="en-US" sz="1400" b="0" i="0" kern="0" dirty="0" smtClean="0"/>
              <a:t>m, 300 </a:t>
            </a:r>
            <a:r>
              <a:rPr lang="en-US" sz="1400" b="0" i="0" kern="0" dirty="0" smtClean="0">
                <a:latin typeface="Symbol" panose="05050102010706020507" pitchFamily="18" charset="2"/>
              </a:rPr>
              <a:t>m</a:t>
            </a:r>
            <a:r>
              <a:rPr lang="en-US" sz="1400" b="0" i="0" kern="0" dirty="0" smtClean="0"/>
              <a:t>m) to determine lower mass density limit</a:t>
            </a:r>
          </a:p>
          <a:p>
            <a:r>
              <a:rPr lang="en-US" sz="1400" b="0" i="0" kern="0" dirty="0" smtClean="0"/>
              <a:t>Reduce injection frequency to determine cumulative edge density effects</a:t>
            </a:r>
          </a:p>
          <a:p>
            <a:r>
              <a:rPr lang="en-US" sz="1400" b="0" i="0" kern="0" dirty="0" smtClean="0"/>
              <a:t>Reduce impeller velocity to look for lower input </a:t>
            </a:r>
            <a:r>
              <a:rPr lang="en-US" sz="1400" b="0" i="0" kern="0" smtClean="0"/>
              <a:t>velocity </a:t>
            </a:r>
            <a:r>
              <a:rPr lang="en-US" sz="1400" b="0" i="0" kern="0" smtClean="0"/>
              <a:t>limit</a:t>
            </a:r>
            <a:endParaRPr lang="en-US" sz="1400" b="0" i="0" kern="0" dirty="0" smtClean="0"/>
          </a:p>
        </p:txBody>
      </p:sp>
      <p:sp>
        <p:nvSpPr>
          <p:cNvPr id="9" name="Slide Number Placeholder 8"/>
          <p:cNvSpPr>
            <a:spLocks noGrp="1"/>
          </p:cNvSpPr>
          <p:nvPr>
            <p:ph type="sldNum" sz="quarter" idx="10"/>
          </p:nvPr>
        </p:nvSpPr>
        <p:spPr/>
        <p:txBody>
          <a:bodyPr/>
          <a:lstStyle/>
          <a:p>
            <a:pPr>
              <a:defRPr/>
            </a:pPr>
            <a:fld id="{F1094C09-E6A8-4862-96B7-4DD0E2434AED}" type="slidenum">
              <a:rPr lang="en-US" smtClean="0"/>
              <a:pPr>
                <a:defRPr/>
              </a:pPr>
              <a:t>10</a:t>
            </a:fld>
            <a:endParaRPr lang="en-US" dirty="0"/>
          </a:p>
        </p:txBody>
      </p:sp>
      <p:grpSp>
        <p:nvGrpSpPr>
          <p:cNvPr id="7" name="Group 6"/>
          <p:cNvGrpSpPr/>
          <p:nvPr/>
        </p:nvGrpSpPr>
        <p:grpSpPr>
          <a:xfrm>
            <a:off x="5992885" y="1600200"/>
            <a:ext cx="2661180" cy="3390498"/>
            <a:chOff x="3904289" y="1447800"/>
            <a:chExt cx="3155908" cy="3738394"/>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289" y="1447800"/>
              <a:ext cx="3155908" cy="3463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327487" y="4914708"/>
              <a:ext cx="2590800" cy="271486"/>
            </a:xfrm>
            <a:prstGeom prst="rect">
              <a:avLst/>
            </a:prstGeom>
            <a:noFill/>
          </p:spPr>
          <p:txBody>
            <a:bodyPr wrap="square" rtlCol="0">
              <a:spAutoFit/>
            </a:bodyPr>
            <a:lstStyle/>
            <a:p>
              <a:r>
                <a:rPr lang="en-US" sz="1000" b="0" i="0" dirty="0" smtClean="0">
                  <a:solidFill>
                    <a:schemeClr val="tx1"/>
                  </a:solidFill>
                </a:rPr>
                <a:t>F. Scotti,  Nucl. Fusion 53 (2013)</a:t>
              </a:r>
              <a:endParaRPr lang="en-US" sz="1000" b="0" i="0" dirty="0">
                <a:solidFill>
                  <a:schemeClr val="tx1"/>
                </a:solidFill>
              </a:endParaRPr>
            </a:p>
          </p:txBody>
        </p:sp>
      </p:grpSp>
      <p:sp>
        <p:nvSpPr>
          <p:cNvPr id="5" name="TextBox 4"/>
          <p:cNvSpPr txBox="1"/>
          <p:nvPr/>
        </p:nvSpPr>
        <p:spPr>
          <a:xfrm>
            <a:off x="6096000" y="1169313"/>
            <a:ext cx="2895600" cy="430887"/>
          </a:xfrm>
          <a:prstGeom prst="rect">
            <a:avLst/>
          </a:prstGeom>
          <a:noFill/>
        </p:spPr>
        <p:txBody>
          <a:bodyPr wrap="square" rtlCol="0">
            <a:spAutoFit/>
          </a:bodyPr>
          <a:lstStyle/>
          <a:p>
            <a:pPr algn="ctr"/>
            <a:r>
              <a:rPr lang="en-US" sz="1100" dirty="0" smtClean="0"/>
              <a:t>Comparison of C and Li core evolution in NSTX ELM free H-Modes</a:t>
            </a:r>
            <a:endParaRPr lang="en-US" sz="1100" dirty="0"/>
          </a:p>
        </p:txBody>
      </p:sp>
    </p:spTree>
    <p:extLst>
      <p:ext uri="{BB962C8B-B14F-4D97-AF65-F5344CB8AC3E}">
        <p14:creationId xmlns:p14="http://schemas.microsoft.com/office/powerpoint/2010/main" val="2823774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914400"/>
          </a:xfrm>
          <a:prstGeom prst="rect">
            <a:avLst/>
          </a:prstGeom>
        </p:spPr>
        <p:txBody>
          <a:bodyPr/>
          <a:lst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a:lstStyle>
          <a:p>
            <a:r>
              <a:rPr lang="en-US" i="0" kern="0" smtClean="0"/>
              <a:t>Granule Injector XP1530: </a:t>
            </a:r>
            <a:r>
              <a:rPr lang="en-US" sz="2000" i="0" kern="0" smtClean="0"/>
              <a:t>Triggering ELMs with lithium granule injection and 3-D fields in lithiated discharges</a:t>
            </a:r>
            <a:endParaRPr lang="en-US" sz="2000" i="0" kern="0" dirty="0"/>
          </a:p>
        </p:txBody>
      </p:sp>
      <p:sp>
        <p:nvSpPr>
          <p:cNvPr id="3" name="Rectangle 2"/>
          <p:cNvSpPr/>
          <p:nvPr/>
        </p:nvSpPr>
        <p:spPr>
          <a:xfrm>
            <a:off x="533400" y="1219200"/>
            <a:ext cx="8077200" cy="4462760"/>
          </a:xfrm>
          <a:prstGeom prst="rect">
            <a:avLst/>
          </a:prstGeom>
        </p:spPr>
        <p:txBody>
          <a:bodyPr wrap="square">
            <a:spAutoFit/>
          </a:bodyPr>
          <a:lstStyle/>
          <a:p>
            <a:pPr marL="0" marR="0">
              <a:spcBef>
                <a:spcPts val="0"/>
              </a:spcBef>
              <a:spcAft>
                <a:spcPts val="0"/>
              </a:spcAft>
            </a:pPr>
            <a:r>
              <a:rPr lang="en-US" sz="2000" i="0" smtClean="0">
                <a:solidFill>
                  <a:schemeClr val="tx1"/>
                </a:solidFill>
                <a:latin typeface="Times"/>
                <a:ea typeface="Times New Roman"/>
                <a:cs typeface="Times New Roman"/>
              </a:rPr>
              <a:t>3D </a:t>
            </a:r>
            <a:r>
              <a:rPr lang="en-US" sz="2000" i="0">
                <a:solidFill>
                  <a:schemeClr val="tx1"/>
                </a:solidFill>
                <a:latin typeface="Times"/>
                <a:ea typeface="Times New Roman"/>
                <a:cs typeface="Times New Roman"/>
              </a:rPr>
              <a:t>fields shot plan</a:t>
            </a:r>
          </a:p>
          <a:p>
            <a:pPr marL="0" marR="0">
              <a:spcBef>
                <a:spcPts val="0"/>
              </a:spcBef>
              <a:spcAft>
                <a:spcPts val="0"/>
              </a:spcAft>
            </a:pPr>
            <a:r>
              <a:rPr lang="en-US" b="0" i="0">
                <a:solidFill>
                  <a:schemeClr val="tx1"/>
                </a:solidFill>
                <a:latin typeface="Times"/>
                <a:ea typeface="Times New Roman"/>
                <a:cs typeface="Times New Roman"/>
              </a:rPr>
              <a:t> </a:t>
            </a:r>
          </a:p>
          <a:p>
            <a:pPr marL="228600" marR="0" indent="-228600">
              <a:spcBef>
                <a:spcPts val="0"/>
              </a:spcBef>
              <a:spcAft>
                <a:spcPts val="0"/>
              </a:spcAft>
              <a:buFont typeface="+mj-lt"/>
              <a:buAutoNum type="arabicPeriod"/>
            </a:pPr>
            <a:r>
              <a:rPr lang="en-US" b="0" i="0" smtClean="0">
                <a:solidFill>
                  <a:schemeClr val="tx1"/>
                </a:solidFill>
                <a:latin typeface="Times"/>
                <a:ea typeface="Times New Roman"/>
                <a:cs typeface="Times New Roman"/>
              </a:rPr>
              <a:t> </a:t>
            </a:r>
            <a:r>
              <a:rPr lang="en-US" i="0">
                <a:solidFill>
                  <a:schemeClr val="tx1"/>
                </a:solidFill>
                <a:latin typeface="Times"/>
                <a:ea typeface="Times New Roman"/>
                <a:cs typeface="Times New Roman"/>
              </a:rPr>
              <a:t>Re-establish ELM destabilization by 3D fields (4 shots)</a:t>
            </a:r>
          </a:p>
          <a:p>
            <a:pPr marL="685800" lvl="1" indent="-228600">
              <a:spcBef>
                <a:spcPts val="0"/>
              </a:spcBef>
              <a:spcAft>
                <a:spcPts val="0"/>
              </a:spcAft>
              <a:buFont typeface="+mj-lt"/>
              <a:buAutoNum type="arabicPeriod"/>
            </a:pPr>
            <a:r>
              <a:rPr lang="en-US" b="0" i="0" smtClean="0">
                <a:solidFill>
                  <a:schemeClr val="tx1"/>
                </a:solidFill>
                <a:latin typeface="Times"/>
                <a:ea typeface="Times New Roman"/>
                <a:cs typeface="Times New Roman"/>
              </a:rPr>
              <a:t>Re-create </a:t>
            </a:r>
            <a:r>
              <a:rPr lang="en-US" b="0" i="0">
                <a:solidFill>
                  <a:schemeClr val="tx1"/>
                </a:solidFill>
                <a:latin typeface="Times"/>
                <a:ea typeface="Times New Roman"/>
                <a:cs typeface="Times New Roman"/>
              </a:rPr>
              <a:t>the destabilization of ELMs by the application of </a:t>
            </a:r>
            <a:r>
              <a:rPr lang="en-US" b="0" i="0">
                <a:solidFill>
                  <a:schemeClr val="tx1"/>
                </a:solidFill>
                <a:latin typeface="Times"/>
                <a:ea typeface="Times New Roman"/>
                <a:cs typeface="Times New Roman"/>
              </a:rPr>
              <a:t>3D </a:t>
            </a:r>
            <a:r>
              <a:rPr lang="en-US" b="0" i="0" smtClean="0">
                <a:solidFill>
                  <a:schemeClr val="tx1"/>
                </a:solidFill>
                <a:latin typeface="Times"/>
                <a:ea typeface="Times New Roman"/>
                <a:cs typeface="Times New Roman"/>
              </a:rPr>
              <a:t>fields </a:t>
            </a:r>
          </a:p>
          <a:p>
            <a:pPr marL="685800" lvl="1" indent="-228600">
              <a:spcBef>
                <a:spcPts val="0"/>
              </a:spcBef>
              <a:spcAft>
                <a:spcPts val="0"/>
              </a:spcAft>
              <a:buFont typeface="+mj-lt"/>
              <a:buAutoNum type="arabicPeriod"/>
            </a:pPr>
            <a:r>
              <a:rPr lang="en-US" b="0" i="0" smtClean="0">
                <a:solidFill>
                  <a:schemeClr val="tx1"/>
                </a:solidFill>
                <a:latin typeface="Times"/>
                <a:ea typeface="Times New Roman"/>
                <a:cs typeface="Times New Roman"/>
              </a:rPr>
              <a:t>Pulse </a:t>
            </a:r>
            <a:r>
              <a:rPr lang="en-US" b="0" i="0">
                <a:solidFill>
                  <a:schemeClr val="tx1"/>
                </a:solidFill>
                <a:latin typeface="Times"/>
                <a:ea typeface="Times New Roman"/>
                <a:cs typeface="Times New Roman"/>
              </a:rPr>
              <a:t>trains of 100ms on, 100ms off will be applied with an RWM coil currents beginning at 500 A and increasing in increments of 500A until triggering is </a:t>
            </a:r>
            <a:r>
              <a:rPr lang="en-US" b="0" i="0">
                <a:solidFill>
                  <a:schemeClr val="tx1"/>
                </a:solidFill>
                <a:latin typeface="Times"/>
                <a:ea typeface="Times New Roman"/>
                <a:cs typeface="Times New Roman"/>
              </a:rPr>
              <a:t>observed</a:t>
            </a:r>
            <a:r>
              <a:rPr lang="en-US" b="0" i="0" smtClean="0">
                <a:solidFill>
                  <a:schemeClr val="tx1"/>
                </a:solidFill>
                <a:latin typeface="Times"/>
                <a:ea typeface="Times New Roman"/>
                <a:cs typeface="Times New Roman"/>
              </a:rPr>
              <a:t>.</a:t>
            </a:r>
          </a:p>
          <a:p>
            <a:pPr marL="685800" lvl="1" indent="-228600">
              <a:spcBef>
                <a:spcPts val="0"/>
              </a:spcBef>
              <a:spcAft>
                <a:spcPts val="0"/>
              </a:spcAft>
              <a:buFont typeface="+mj-lt"/>
              <a:buAutoNum type="arabicPeriod"/>
            </a:pPr>
            <a:r>
              <a:rPr lang="en-US" b="0" i="0" smtClean="0">
                <a:solidFill>
                  <a:schemeClr val="tx1"/>
                </a:solidFill>
                <a:latin typeface="Times"/>
                <a:ea typeface="Times New Roman"/>
                <a:cs typeface="Times New Roman"/>
              </a:rPr>
              <a:t>Failure</a:t>
            </a:r>
            <a:r>
              <a:rPr lang="en-US" b="0" i="0">
                <a:solidFill>
                  <a:schemeClr val="tx1"/>
                </a:solidFill>
                <a:latin typeface="Times"/>
                <a:ea typeface="Times New Roman"/>
                <a:cs typeface="Times New Roman"/>
              </a:rPr>
              <a:t>: Should ELM triggering not be observed even at the highest allowed n=3 field strength, the discharge parameters will be adjusted to more closely match an NSTX discharge in which reliable triggering has been established (e.g</a:t>
            </a:r>
            <a:r>
              <a:rPr lang="en-US" b="0" i="0">
                <a:solidFill>
                  <a:schemeClr val="tx1"/>
                </a:solidFill>
                <a:latin typeface="Times"/>
                <a:ea typeface="Times New Roman"/>
                <a:cs typeface="Times New Roman"/>
              </a:rPr>
              <a:t>., </a:t>
            </a:r>
            <a:r>
              <a:rPr lang="en-US" b="0" i="0" smtClean="0">
                <a:solidFill>
                  <a:schemeClr val="tx1"/>
                </a:solidFill>
                <a:latin typeface="Times"/>
                <a:ea typeface="Times New Roman"/>
                <a:cs typeface="Times New Roman"/>
              </a:rPr>
              <a:t>133816)</a:t>
            </a:r>
          </a:p>
          <a:p>
            <a:pPr marL="228600" indent="-228600">
              <a:spcBef>
                <a:spcPts val="0"/>
              </a:spcBef>
              <a:spcAft>
                <a:spcPts val="0"/>
              </a:spcAft>
              <a:buFont typeface="+mj-lt"/>
              <a:buAutoNum type="arabicPeriod"/>
            </a:pPr>
            <a:endParaRPr lang="en-US" b="0" i="0" smtClean="0">
              <a:solidFill>
                <a:schemeClr val="tx1"/>
              </a:solidFill>
              <a:latin typeface="Times"/>
              <a:ea typeface="Times New Roman"/>
              <a:cs typeface="Times New Roman"/>
            </a:endParaRPr>
          </a:p>
          <a:p>
            <a:pPr marL="228600" indent="-228600">
              <a:spcBef>
                <a:spcPts val="0"/>
              </a:spcBef>
              <a:spcAft>
                <a:spcPts val="0"/>
              </a:spcAft>
              <a:buFont typeface="+mj-lt"/>
              <a:buAutoNum type="arabicPeriod"/>
            </a:pPr>
            <a:r>
              <a:rPr lang="en-US" i="0" smtClean="0">
                <a:solidFill>
                  <a:schemeClr val="tx1"/>
                </a:solidFill>
                <a:latin typeface="Times"/>
                <a:ea typeface="Times New Roman"/>
                <a:cs typeface="Times New Roman"/>
              </a:rPr>
              <a:t>Optimize </a:t>
            </a:r>
            <a:r>
              <a:rPr lang="en-US" i="0">
                <a:solidFill>
                  <a:schemeClr val="tx1"/>
                </a:solidFill>
                <a:latin typeface="Times"/>
                <a:ea typeface="Times New Roman"/>
                <a:cs typeface="Times New Roman"/>
              </a:rPr>
              <a:t>3D field waveform for ELM pacing and impurity flushing (12 shots)</a:t>
            </a:r>
          </a:p>
          <a:p>
            <a:pPr marL="685800" lvl="1" indent="-228600">
              <a:spcBef>
                <a:spcPts val="0"/>
              </a:spcBef>
              <a:spcAft>
                <a:spcPts val="0"/>
              </a:spcAft>
              <a:buFont typeface="+mj-lt"/>
              <a:buAutoNum type="arabicPeriod"/>
            </a:pPr>
            <a:r>
              <a:rPr lang="en-US" b="0" i="0" smtClean="0">
                <a:solidFill>
                  <a:schemeClr val="tx1"/>
                </a:solidFill>
                <a:latin typeface="Times"/>
                <a:ea typeface="Times New Roman"/>
                <a:cs typeface="Times New Roman"/>
              </a:rPr>
              <a:t>The </a:t>
            </a:r>
            <a:r>
              <a:rPr lang="en-US" b="0" i="0">
                <a:solidFill>
                  <a:schemeClr val="tx1"/>
                </a:solidFill>
                <a:latin typeface="Times"/>
                <a:ea typeface="Times New Roman"/>
                <a:cs typeface="Times New Roman"/>
              </a:rPr>
              <a:t>goal is </a:t>
            </a:r>
            <a:r>
              <a:rPr lang="en-US" b="0" i="0">
                <a:solidFill>
                  <a:schemeClr val="tx1"/>
                </a:solidFill>
                <a:latin typeface="Times"/>
                <a:ea typeface="Times New Roman"/>
                <a:cs typeface="Times New Roman"/>
              </a:rPr>
              <a:t>to </a:t>
            </a:r>
            <a:r>
              <a:rPr lang="en-US" b="0" i="0">
                <a:solidFill>
                  <a:schemeClr val="tx1"/>
                </a:solidFill>
                <a:latin typeface="Times"/>
                <a:ea typeface="Times New Roman"/>
                <a:cs typeface="Times New Roman"/>
              </a:rPr>
              <a:t>a</a:t>
            </a:r>
            <a:r>
              <a:rPr lang="en-US" b="0" i="0" smtClean="0">
                <a:solidFill>
                  <a:schemeClr val="tx1"/>
                </a:solidFill>
                <a:latin typeface="Times"/>
                <a:ea typeface="Times New Roman"/>
                <a:cs typeface="Times New Roman"/>
              </a:rPr>
              <a:t>pply </a:t>
            </a:r>
            <a:r>
              <a:rPr lang="en-US" b="0" i="0">
                <a:solidFill>
                  <a:schemeClr val="tx1"/>
                </a:solidFill>
                <a:latin typeface="Times"/>
                <a:ea typeface="Times New Roman"/>
                <a:cs typeface="Times New Roman"/>
              </a:rPr>
              <a:t>pulses such that a) each pulse triggers and ELM, b) the frequency of the pulses is as high as possible, and c) the impact on the core plasma (e.g., rotation) is as small as possible</a:t>
            </a:r>
            <a:r>
              <a:rPr lang="en-US" b="0" i="0">
                <a:solidFill>
                  <a:schemeClr val="tx1"/>
                </a:solidFill>
                <a:latin typeface="Times"/>
                <a:ea typeface="Times New Roman"/>
                <a:cs typeface="Times New Roman"/>
              </a:rPr>
              <a:t>.  </a:t>
            </a:r>
            <a:endParaRPr lang="en-US" b="0" i="0" smtClean="0">
              <a:solidFill>
                <a:schemeClr val="tx1"/>
              </a:solidFill>
              <a:latin typeface="Times"/>
              <a:ea typeface="Times New Roman"/>
              <a:cs typeface="Times New Roman"/>
            </a:endParaRPr>
          </a:p>
          <a:p>
            <a:pPr marL="685800" lvl="1" indent="-228600">
              <a:spcBef>
                <a:spcPts val="0"/>
              </a:spcBef>
              <a:spcAft>
                <a:spcPts val="0"/>
              </a:spcAft>
              <a:buFont typeface="+mj-lt"/>
              <a:buAutoNum type="arabicPeriod"/>
            </a:pPr>
            <a:r>
              <a:rPr lang="en-US" b="0" i="0" smtClean="0">
                <a:solidFill>
                  <a:schemeClr val="tx1"/>
                </a:solidFill>
                <a:latin typeface="Times"/>
                <a:ea typeface="Times New Roman"/>
                <a:cs typeface="Times New Roman"/>
              </a:rPr>
              <a:t>Apply short </a:t>
            </a:r>
            <a:r>
              <a:rPr lang="en-US" b="0" i="0">
                <a:solidFill>
                  <a:schemeClr val="tx1"/>
                </a:solidFill>
                <a:latin typeface="Times"/>
                <a:ea typeface="Times New Roman"/>
                <a:cs typeface="Times New Roman"/>
              </a:rPr>
              <a:t>(~5-10ms) high amplitude (1.5-2.5kA</a:t>
            </a:r>
            <a:r>
              <a:rPr lang="en-US" b="0" i="0">
                <a:solidFill>
                  <a:schemeClr val="tx1"/>
                </a:solidFill>
                <a:latin typeface="Times"/>
                <a:ea typeface="Times New Roman"/>
                <a:cs typeface="Times New Roman"/>
              </a:rPr>
              <a:t>) </a:t>
            </a:r>
            <a:r>
              <a:rPr lang="en-US" b="0" i="0" smtClean="0">
                <a:solidFill>
                  <a:schemeClr val="tx1"/>
                </a:solidFill>
                <a:latin typeface="Times"/>
                <a:ea typeface="Times New Roman"/>
                <a:cs typeface="Times New Roman"/>
              </a:rPr>
              <a:t>pulses. The </a:t>
            </a:r>
            <a:r>
              <a:rPr lang="en-US" b="0" i="0">
                <a:solidFill>
                  <a:schemeClr val="tx1"/>
                </a:solidFill>
                <a:latin typeface="Times"/>
                <a:ea typeface="Times New Roman"/>
                <a:cs typeface="Times New Roman"/>
              </a:rPr>
              <a:t>initial frequency of the pulses will be fairly low (20 Hz).  The duration and amplitude will be adjusted to ensure reliable triggering with the minimum time-integrated applied field</a:t>
            </a:r>
            <a:r>
              <a:rPr lang="en-US" b="0" i="0">
                <a:solidFill>
                  <a:schemeClr val="tx1"/>
                </a:solidFill>
                <a:latin typeface="Times"/>
                <a:ea typeface="Times New Roman"/>
                <a:cs typeface="Times New Roman"/>
              </a:rPr>
              <a:t>. </a:t>
            </a:r>
            <a:endParaRPr lang="en-US" b="0" i="0" smtClean="0">
              <a:solidFill>
                <a:schemeClr val="tx1"/>
              </a:solidFill>
              <a:latin typeface="Times"/>
              <a:ea typeface="Times New Roman"/>
              <a:cs typeface="Times New Roman"/>
            </a:endParaRPr>
          </a:p>
          <a:p>
            <a:pPr marL="685800" lvl="1" indent="-228600">
              <a:spcBef>
                <a:spcPts val="0"/>
              </a:spcBef>
              <a:spcAft>
                <a:spcPts val="0"/>
              </a:spcAft>
              <a:buFont typeface="+mj-lt"/>
              <a:buAutoNum type="arabicPeriod"/>
            </a:pPr>
            <a:r>
              <a:rPr lang="en-US" b="0" i="0" smtClean="0">
                <a:solidFill>
                  <a:schemeClr val="tx1"/>
                </a:solidFill>
                <a:latin typeface="Times"/>
                <a:ea typeface="Times New Roman"/>
                <a:cs typeface="Times New Roman"/>
              </a:rPr>
              <a:t> </a:t>
            </a:r>
            <a:r>
              <a:rPr lang="en-US" b="0" i="0">
                <a:solidFill>
                  <a:schemeClr val="tx1"/>
                </a:solidFill>
                <a:latin typeface="Times"/>
                <a:ea typeface="Times New Roman"/>
                <a:cs typeface="Times New Roman"/>
              </a:rPr>
              <a:t>The frequency will then be increased in increments of 10 Hz with a final goal of 50 Hz pacing for comparison to LGI.  At the highest frequency where some degree of successful pacing is observed, the pulse duration and amplitude will be readjusted if necessary to improve reliable </a:t>
            </a:r>
            <a:r>
              <a:rPr lang="en-US" b="0" i="0">
                <a:solidFill>
                  <a:schemeClr val="tx1"/>
                </a:solidFill>
                <a:latin typeface="Times"/>
                <a:ea typeface="Times New Roman"/>
                <a:cs typeface="Times New Roman"/>
              </a:rPr>
              <a:t>triggering</a:t>
            </a:r>
            <a:r>
              <a:rPr lang="en-US" b="0" i="0" smtClean="0">
                <a:solidFill>
                  <a:schemeClr val="tx1"/>
                </a:solidFill>
                <a:latin typeface="Times"/>
                <a:ea typeface="Times New Roman"/>
                <a:cs typeface="Times New Roman"/>
              </a:rPr>
              <a:t>.</a:t>
            </a:r>
          </a:p>
          <a:p>
            <a:pPr marL="685800" lvl="1" indent="-228600">
              <a:spcBef>
                <a:spcPts val="0"/>
              </a:spcBef>
              <a:spcAft>
                <a:spcPts val="0"/>
              </a:spcAft>
              <a:buFont typeface="+mj-lt"/>
              <a:buAutoNum type="arabicPeriod"/>
            </a:pPr>
            <a:endParaRPr lang="en-US" b="0" i="0">
              <a:solidFill>
                <a:schemeClr val="tx1"/>
              </a:solidFill>
              <a:latin typeface="Times"/>
              <a:ea typeface="Times New Roman"/>
              <a:cs typeface="Times New Roman"/>
            </a:endParaRPr>
          </a:p>
          <a:p>
            <a:pPr marL="228600" marR="0" indent="-228600">
              <a:spcBef>
                <a:spcPts val="0"/>
              </a:spcBef>
              <a:spcAft>
                <a:spcPts val="0"/>
              </a:spcAft>
              <a:buFont typeface="+mj-lt"/>
              <a:buAutoNum type="arabicPeriod"/>
            </a:pPr>
            <a:r>
              <a:rPr lang="en-US" b="0" i="0" smtClean="0">
                <a:solidFill>
                  <a:schemeClr val="tx1"/>
                </a:solidFill>
                <a:latin typeface="Times"/>
                <a:ea typeface="Times New Roman"/>
                <a:cs typeface="Times New Roman"/>
              </a:rPr>
              <a:t>Time </a:t>
            </a:r>
            <a:r>
              <a:rPr lang="en-US" b="0" i="0">
                <a:solidFill>
                  <a:schemeClr val="tx1"/>
                </a:solidFill>
                <a:latin typeface="Times"/>
                <a:ea typeface="Times New Roman"/>
                <a:cs typeface="Times New Roman"/>
              </a:rPr>
              <a:t>permitting, consider combining interspersing LGI and 3D field pacing to increase net ELM frequency.  OR adjust plasma parameters towards long-pulse scenario and do initial ELM triggering scoping.</a:t>
            </a:r>
          </a:p>
          <a:p>
            <a:pPr marR="0">
              <a:spcBef>
                <a:spcPts val="0"/>
              </a:spcBef>
              <a:spcAft>
                <a:spcPts val="0"/>
              </a:spcAft>
            </a:pPr>
            <a:endParaRPr lang="en-US" b="0" i="0">
              <a:solidFill>
                <a:schemeClr val="tx1"/>
              </a:solidFill>
              <a:latin typeface="Times"/>
              <a:ea typeface="Times New Roman"/>
              <a:cs typeface="Times New Roman"/>
            </a:endParaRPr>
          </a:p>
        </p:txBody>
      </p:sp>
    </p:spTree>
    <p:extLst>
      <p:ext uri="{BB962C8B-B14F-4D97-AF65-F5344CB8AC3E}">
        <p14:creationId xmlns:p14="http://schemas.microsoft.com/office/powerpoint/2010/main" val="2970353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Slide Number Placeholder 2"/>
          <p:cNvSpPr>
            <a:spLocks noGrp="1"/>
          </p:cNvSpPr>
          <p:nvPr>
            <p:ph type="sldNum" sz="quarter" idx="10"/>
          </p:nvPr>
        </p:nvSpPr>
        <p:spPr/>
        <p:txBody>
          <a:bodyPr/>
          <a:lstStyle/>
          <a:p>
            <a:pPr>
              <a:defRPr/>
            </a:pPr>
            <a:fld id="{F1094C09-E6A8-4862-96B7-4DD0E2434AED}" type="slidenum">
              <a:rPr lang="en-US" smtClean="0"/>
              <a:pPr>
                <a:defRPr/>
              </a:pPr>
              <a:t>12</a:t>
            </a:fld>
            <a:endParaRPr lang="en-US" dirty="0"/>
          </a:p>
        </p:txBody>
      </p:sp>
    </p:spTree>
    <p:extLst>
      <p:ext uri="{BB962C8B-B14F-4D97-AF65-F5344CB8AC3E}">
        <p14:creationId xmlns:p14="http://schemas.microsoft.com/office/powerpoint/2010/main" val="887452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altLang="en-US" dirty="0" smtClean="0"/>
              <a:t>NSTX-U Granule Injector</a:t>
            </a:r>
          </a:p>
        </p:txBody>
      </p:sp>
      <p:pic>
        <p:nvPicPr>
          <p:cNvPr id="2051"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304925"/>
            <a:ext cx="4210050" cy="4562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2" name="Rectangle 4"/>
          <p:cNvSpPr>
            <a:spLocks noChangeArrowheads="1"/>
          </p:cNvSpPr>
          <p:nvPr/>
        </p:nvSpPr>
        <p:spPr bwMode="auto">
          <a:xfrm>
            <a:off x="3810000" y="3352800"/>
            <a:ext cx="838200" cy="533400"/>
          </a:xfrm>
          <a:prstGeom prst="rect">
            <a:avLst/>
          </a:prstGeom>
          <a:solidFill>
            <a:schemeClr val="bg1"/>
          </a:solidFill>
          <a:ln w="15875" algn="ctr">
            <a:solidFill>
              <a:schemeClr val="bg1"/>
            </a:solidFill>
            <a:round/>
            <a:headEnd/>
            <a:tailEnd type="triangle" w="med" len="med"/>
          </a:ln>
        </p:spPr>
        <p:txBody>
          <a:bodyPr lIns="0" tIns="0" rIns="0" bIns="0"/>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accent2"/>
                </a:solidFill>
                <a:latin typeface="Arial" charset="0"/>
              </a:defRPr>
            </a:lvl2pPr>
            <a:lvl3pPr marL="1143000" indent="-228600" eaLnBrk="0" hangingPunct="0">
              <a:spcBef>
                <a:spcPct val="20000"/>
              </a:spcBef>
              <a:buChar char="•"/>
              <a:defRPr>
                <a:solidFill>
                  <a:srgbClr val="FF0000"/>
                </a:solidFill>
                <a:latin typeface="Arial" charset="0"/>
              </a:defRPr>
            </a:lvl3pPr>
            <a:lvl4pPr marL="1600200" indent="-228600" eaLnBrk="0" hangingPunct="0">
              <a:spcBef>
                <a:spcPct val="20000"/>
              </a:spcBef>
              <a:buChar char="–"/>
              <a:defRPr sz="1600">
                <a:solidFill>
                  <a:srgbClr val="009999"/>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endParaRPr lang="en-US" altLang="en-US" sz="1200" dirty="0">
              <a:solidFill>
                <a:srgbClr val="1822CD"/>
              </a:solidFill>
              <a:latin typeface="Helvetica" pitchFamily="34" charset="0"/>
            </a:endParaRPr>
          </a:p>
        </p:txBody>
      </p:sp>
      <p:sp>
        <p:nvSpPr>
          <p:cNvPr id="2053" name="TextBox 5"/>
          <p:cNvSpPr txBox="1">
            <a:spLocks noChangeArrowheads="1"/>
          </p:cNvSpPr>
          <p:nvPr/>
        </p:nvSpPr>
        <p:spPr bwMode="auto">
          <a:xfrm>
            <a:off x="5029200" y="1450062"/>
            <a:ext cx="35052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accent2"/>
                </a:solidFill>
                <a:latin typeface="Arial" charset="0"/>
              </a:defRPr>
            </a:lvl2pPr>
            <a:lvl3pPr marL="1143000" indent="-228600" eaLnBrk="0" hangingPunct="0">
              <a:spcBef>
                <a:spcPct val="20000"/>
              </a:spcBef>
              <a:buChar char="•"/>
              <a:defRPr>
                <a:solidFill>
                  <a:srgbClr val="FF0000"/>
                </a:solidFill>
                <a:latin typeface="Arial" charset="0"/>
              </a:defRPr>
            </a:lvl3pPr>
            <a:lvl4pPr marL="1600200" indent="-228600" eaLnBrk="0" hangingPunct="0">
              <a:spcBef>
                <a:spcPct val="20000"/>
              </a:spcBef>
              <a:buChar char="–"/>
              <a:defRPr sz="1600">
                <a:solidFill>
                  <a:srgbClr val="009999"/>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300" b="0" i="0" dirty="0" smtClean="0">
                <a:latin typeface="Helvetica" pitchFamily="34" charset="0"/>
              </a:rPr>
              <a:t>Target granules are housed within the         4-chamber segmented dropper.  </a:t>
            </a:r>
          </a:p>
          <a:p>
            <a:pPr eaLnBrk="1" hangingPunct="1">
              <a:spcBef>
                <a:spcPct val="0"/>
              </a:spcBef>
              <a:buFontTx/>
              <a:buNone/>
            </a:pPr>
            <a:endParaRPr lang="en-US" altLang="en-US" sz="1300" b="0" i="0" dirty="0">
              <a:latin typeface="Helvetica" pitchFamily="34" charset="0"/>
            </a:endParaRPr>
          </a:p>
          <a:p>
            <a:pPr eaLnBrk="1" hangingPunct="1">
              <a:spcBef>
                <a:spcPct val="0"/>
              </a:spcBef>
              <a:buFontTx/>
              <a:buNone/>
            </a:pPr>
            <a:r>
              <a:rPr lang="en-US" altLang="en-US" sz="1300" b="0" i="0" dirty="0" smtClean="0">
                <a:latin typeface="Helvetica" pitchFamily="34" charset="0"/>
              </a:rPr>
              <a:t>Particle drop rates are controlled by voltage applied to a piezoelectric disk.  </a:t>
            </a:r>
          </a:p>
          <a:p>
            <a:pPr eaLnBrk="1" hangingPunct="1">
              <a:spcBef>
                <a:spcPct val="0"/>
              </a:spcBef>
              <a:buFontTx/>
              <a:buNone/>
            </a:pPr>
            <a:endParaRPr lang="en-US" altLang="en-US" sz="1300" b="0" i="0" dirty="0">
              <a:latin typeface="Helvetica" pitchFamily="34" charset="0"/>
            </a:endParaRPr>
          </a:p>
          <a:p>
            <a:pPr eaLnBrk="1" hangingPunct="1">
              <a:spcBef>
                <a:spcPct val="0"/>
              </a:spcBef>
              <a:buFontTx/>
              <a:buNone/>
            </a:pPr>
            <a:r>
              <a:rPr lang="en-US" altLang="en-US" sz="1300" b="0" i="0" dirty="0" smtClean="0">
                <a:latin typeface="Helvetica" pitchFamily="34" charset="0"/>
              </a:rPr>
              <a:t>The granules travel down a guide tube where they are impacted by a pneumatic rotary impeller and driven into the plasma.</a:t>
            </a:r>
            <a:endParaRPr lang="en-US" altLang="en-US" sz="1300" b="0" i="0" dirty="0">
              <a:latin typeface="Helvetica" pitchFamily="34" charset="0"/>
            </a:endParaRPr>
          </a:p>
          <a:p>
            <a:pPr eaLnBrk="1" hangingPunct="1">
              <a:spcBef>
                <a:spcPct val="0"/>
              </a:spcBef>
              <a:buFontTx/>
              <a:buNone/>
            </a:pPr>
            <a:endParaRPr lang="en-US" altLang="en-US" sz="1300" b="0" dirty="0">
              <a:solidFill>
                <a:srgbClr val="1822CD"/>
              </a:solidFill>
              <a:latin typeface="Helvetica" pitchFamily="34" charset="0"/>
            </a:endParaRPr>
          </a:p>
          <a:p>
            <a:pPr eaLnBrk="1" hangingPunct="1">
              <a:spcBef>
                <a:spcPct val="0"/>
              </a:spcBef>
              <a:buFontTx/>
              <a:buNone/>
            </a:pPr>
            <a:r>
              <a:rPr lang="en-US" altLang="en-US" sz="1300" b="0" dirty="0">
                <a:solidFill>
                  <a:srgbClr val="1822CD"/>
                </a:solidFill>
                <a:latin typeface="Helvetica" pitchFamily="34" charset="0"/>
              </a:rPr>
              <a:t>Available </a:t>
            </a:r>
            <a:r>
              <a:rPr lang="en-US" altLang="en-US" sz="1300" b="0" dirty="0" smtClean="0">
                <a:solidFill>
                  <a:srgbClr val="1822CD"/>
                </a:solidFill>
                <a:latin typeface="Helvetica" pitchFamily="34" charset="0"/>
              </a:rPr>
              <a:t> sizes </a:t>
            </a:r>
            <a:r>
              <a:rPr lang="en-US" altLang="en-US" sz="1300" b="0" dirty="0">
                <a:solidFill>
                  <a:srgbClr val="1822CD"/>
                </a:solidFill>
                <a:latin typeface="Helvetica" pitchFamily="34" charset="0"/>
              </a:rPr>
              <a:t>(approximate)</a:t>
            </a:r>
          </a:p>
          <a:p>
            <a:pPr eaLnBrk="1" hangingPunct="1">
              <a:spcBef>
                <a:spcPct val="0"/>
              </a:spcBef>
              <a:buFontTx/>
              <a:buNone/>
            </a:pPr>
            <a:r>
              <a:rPr lang="en-US" altLang="en-US" sz="1300" b="0" dirty="0">
                <a:solidFill>
                  <a:srgbClr val="1822CD"/>
                </a:solidFill>
                <a:latin typeface="Helvetica" pitchFamily="34" charset="0"/>
              </a:rPr>
              <a:t>900</a:t>
            </a:r>
            <a:r>
              <a:rPr lang="en-US" altLang="en-US" sz="1300" b="0" dirty="0">
                <a:solidFill>
                  <a:srgbClr val="1822CD"/>
                </a:solidFill>
                <a:latin typeface="Symbol" pitchFamily="18" charset="2"/>
              </a:rPr>
              <a:t>m</a:t>
            </a:r>
            <a:r>
              <a:rPr lang="en-US" altLang="en-US" sz="1300" b="0" dirty="0">
                <a:solidFill>
                  <a:srgbClr val="1822CD"/>
                </a:solidFill>
                <a:latin typeface="Helvetica" pitchFamily="34" charset="0"/>
              </a:rPr>
              <a:t>m, 700</a:t>
            </a:r>
            <a:r>
              <a:rPr lang="en-US" altLang="en-US" sz="1300" b="0" dirty="0">
                <a:solidFill>
                  <a:srgbClr val="1822CD"/>
                </a:solidFill>
                <a:latin typeface="Symbol" pitchFamily="18" charset="2"/>
              </a:rPr>
              <a:t>m</a:t>
            </a:r>
            <a:r>
              <a:rPr lang="en-US" altLang="en-US" sz="1300" b="0" dirty="0">
                <a:solidFill>
                  <a:srgbClr val="1822CD"/>
                </a:solidFill>
                <a:latin typeface="Helvetica" pitchFamily="34" charset="0"/>
              </a:rPr>
              <a:t>m, 500</a:t>
            </a:r>
            <a:r>
              <a:rPr lang="en-US" altLang="en-US" sz="1300" b="0" dirty="0">
                <a:solidFill>
                  <a:srgbClr val="1822CD"/>
                </a:solidFill>
                <a:latin typeface="Symbol" pitchFamily="18" charset="2"/>
              </a:rPr>
              <a:t>m</a:t>
            </a:r>
            <a:r>
              <a:rPr lang="en-US" altLang="en-US" sz="1300" b="0" dirty="0">
                <a:solidFill>
                  <a:srgbClr val="1822CD"/>
                </a:solidFill>
                <a:latin typeface="Helvetica" pitchFamily="34" charset="0"/>
              </a:rPr>
              <a:t>m, </a:t>
            </a:r>
            <a:r>
              <a:rPr lang="en-US" altLang="en-US" sz="1300" b="0" dirty="0" smtClean="0">
                <a:solidFill>
                  <a:srgbClr val="1822CD"/>
                </a:solidFill>
                <a:latin typeface="Helvetica" pitchFamily="34" charset="0"/>
              </a:rPr>
              <a:t>300</a:t>
            </a:r>
            <a:r>
              <a:rPr lang="en-US" altLang="en-US" sz="1300" b="0" dirty="0" smtClean="0">
                <a:solidFill>
                  <a:srgbClr val="1822CD"/>
                </a:solidFill>
                <a:latin typeface="Symbol" pitchFamily="18" charset="2"/>
              </a:rPr>
              <a:t>m</a:t>
            </a:r>
            <a:r>
              <a:rPr lang="en-US" altLang="en-US" sz="1300" b="0" dirty="0" smtClean="0">
                <a:solidFill>
                  <a:srgbClr val="1822CD"/>
                </a:solidFill>
                <a:latin typeface="Helvetica" pitchFamily="34" charset="0"/>
              </a:rPr>
              <a:t>m</a:t>
            </a:r>
            <a:endParaRPr lang="en-US" altLang="en-US" sz="1300" b="0" baseline="30000" dirty="0">
              <a:solidFill>
                <a:srgbClr val="1822CD"/>
              </a:solidFill>
              <a:latin typeface="Helvetica" pitchFamily="34" charset="0"/>
            </a:endParaRPr>
          </a:p>
          <a:p>
            <a:pPr eaLnBrk="1" hangingPunct="1">
              <a:spcBef>
                <a:spcPct val="0"/>
              </a:spcBef>
              <a:buFontTx/>
              <a:buNone/>
            </a:pPr>
            <a:endParaRPr lang="en-US" altLang="en-US" sz="1300" b="0" dirty="0">
              <a:solidFill>
                <a:srgbClr val="1822CD"/>
              </a:solidFill>
              <a:latin typeface="Helvetica" pitchFamily="34" charset="0"/>
            </a:endParaRPr>
          </a:p>
          <a:p>
            <a:pPr eaLnBrk="1" hangingPunct="1">
              <a:spcBef>
                <a:spcPct val="0"/>
              </a:spcBef>
              <a:buFontTx/>
              <a:buNone/>
            </a:pPr>
            <a:r>
              <a:rPr lang="en-US" altLang="en-US" sz="1300" b="0" dirty="0" smtClean="0">
                <a:solidFill>
                  <a:srgbClr val="1822CD"/>
                </a:solidFill>
                <a:latin typeface="Helvetica" pitchFamily="34" charset="0"/>
              </a:rPr>
              <a:t>Proposed  Granule  Composition</a:t>
            </a:r>
            <a:endParaRPr lang="en-US" altLang="en-US" sz="1300" b="0" dirty="0">
              <a:solidFill>
                <a:srgbClr val="1822CD"/>
              </a:solidFill>
              <a:latin typeface="Helvetica" pitchFamily="34" charset="0"/>
            </a:endParaRPr>
          </a:p>
          <a:p>
            <a:pPr eaLnBrk="1" hangingPunct="1">
              <a:spcBef>
                <a:spcPct val="0"/>
              </a:spcBef>
              <a:buFontTx/>
              <a:buNone/>
            </a:pPr>
            <a:r>
              <a:rPr lang="en-US" altLang="en-US" sz="1300" b="0" dirty="0">
                <a:solidFill>
                  <a:srgbClr val="1822CD"/>
                </a:solidFill>
                <a:latin typeface="Helvetica" pitchFamily="34" charset="0"/>
              </a:rPr>
              <a:t>Lithium, Boron </a:t>
            </a:r>
            <a:r>
              <a:rPr lang="en-US" altLang="en-US" sz="1300" b="0" dirty="0" smtClean="0">
                <a:solidFill>
                  <a:srgbClr val="1822CD"/>
                </a:solidFill>
                <a:latin typeface="Helvetica" pitchFamily="34" charset="0"/>
              </a:rPr>
              <a:t>Carbide, Vitreous Carbon</a:t>
            </a:r>
            <a:endParaRPr lang="en-US" altLang="en-US" sz="1300" b="0" dirty="0">
              <a:solidFill>
                <a:srgbClr val="1822CD"/>
              </a:solidFill>
              <a:latin typeface="Helvetica" pitchFamily="34" charset="0"/>
            </a:endParaRPr>
          </a:p>
          <a:p>
            <a:pPr eaLnBrk="1" hangingPunct="1">
              <a:spcBef>
                <a:spcPct val="0"/>
              </a:spcBef>
              <a:buFontTx/>
              <a:buNone/>
            </a:pPr>
            <a:endParaRPr lang="en-US" altLang="en-US" sz="1300" b="0" dirty="0">
              <a:solidFill>
                <a:srgbClr val="1822CD"/>
              </a:solidFill>
              <a:latin typeface="Helvetica" pitchFamily="34" charset="0"/>
            </a:endParaRPr>
          </a:p>
          <a:p>
            <a:pPr eaLnBrk="1" hangingPunct="1">
              <a:spcBef>
                <a:spcPct val="0"/>
              </a:spcBef>
              <a:buFontTx/>
              <a:buNone/>
            </a:pPr>
            <a:r>
              <a:rPr lang="en-US" altLang="en-US" sz="1300" b="0" dirty="0" smtClean="0">
                <a:solidFill>
                  <a:srgbClr val="1822CD"/>
                </a:solidFill>
                <a:latin typeface="Helvetica" pitchFamily="34" charset="0"/>
              </a:rPr>
              <a:t>Injection </a:t>
            </a:r>
            <a:r>
              <a:rPr lang="en-US" altLang="en-US" sz="1300" b="0" dirty="0">
                <a:solidFill>
                  <a:srgbClr val="1822CD"/>
                </a:solidFill>
                <a:latin typeface="Helvetica" pitchFamily="34" charset="0"/>
              </a:rPr>
              <a:t>Velocity</a:t>
            </a:r>
          </a:p>
          <a:p>
            <a:pPr eaLnBrk="1" hangingPunct="1">
              <a:spcBef>
                <a:spcPct val="0"/>
              </a:spcBef>
              <a:buFontTx/>
              <a:buNone/>
            </a:pPr>
            <a:r>
              <a:rPr lang="en-US" altLang="en-US" sz="1300" b="0" dirty="0">
                <a:solidFill>
                  <a:srgbClr val="1822CD"/>
                </a:solidFill>
                <a:latin typeface="Helvetica" pitchFamily="34" charset="0"/>
              </a:rPr>
              <a:t>50 – 150 m/sec</a:t>
            </a:r>
          </a:p>
          <a:p>
            <a:pPr eaLnBrk="1" hangingPunct="1">
              <a:spcBef>
                <a:spcPct val="0"/>
              </a:spcBef>
              <a:buFontTx/>
              <a:buNone/>
            </a:pPr>
            <a:endParaRPr lang="en-US" altLang="en-US" sz="1300" b="0" dirty="0">
              <a:solidFill>
                <a:srgbClr val="1822CD"/>
              </a:solidFill>
              <a:latin typeface="Helvetica" pitchFamily="34" charset="0"/>
            </a:endParaRPr>
          </a:p>
          <a:p>
            <a:pPr eaLnBrk="1" hangingPunct="1">
              <a:spcBef>
                <a:spcPct val="0"/>
              </a:spcBef>
              <a:buFontTx/>
              <a:buNone/>
            </a:pPr>
            <a:r>
              <a:rPr lang="en-US" altLang="en-US" sz="1300" b="0" dirty="0" smtClean="0">
                <a:solidFill>
                  <a:srgbClr val="1822CD"/>
                </a:solidFill>
                <a:latin typeface="Helvetica" pitchFamily="34" charset="0"/>
              </a:rPr>
              <a:t>Granule to Granule </a:t>
            </a:r>
            <a:r>
              <a:rPr lang="en-US" altLang="en-US" sz="1300" b="0" dirty="0">
                <a:solidFill>
                  <a:srgbClr val="1822CD"/>
                </a:solidFill>
                <a:latin typeface="Helvetica" pitchFamily="34" charset="0"/>
              </a:rPr>
              <a:t>Injection Frequency</a:t>
            </a:r>
          </a:p>
          <a:p>
            <a:pPr eaLnBrk="1" hangingPunct="1">
              <a:spcBef>
                <a:spcPct val="0"/>
              </a:spcBef>
              <a:buFontTx/>
              <a:buNone/>
            </a:pPr>
            <a:r>
              <a:rPr lang="en-US" altLang="en-US" sz="1300" b="0" dirty="0" smtClean="0">
                <a:solidFill>
                  <a:srgbClr val="1822CD"/>
                </a:solidFill>
                <a:latin typeface="Helvetica" pitchFamily="34" charset="0"/>
              </a:rPr>
              <a:t>50 </a:t>
            </a:r>
            <a:r>
              <a:rPr lang="en-US" altLang="en-US" sz="1300" b="0" dirty="0">
                <a:solidFill>
                  <a:srgbClr val="1822CD"/>
                </a:solidFill>
                <a:latin typeface="Helvetica" pitchFamily="34" charset="0"/>
              </a:rPr>
              <a:t>– 500 Hz</a:t>
            </a:r>
          </a:p>
          <a:p>
            <a:pPr eaLnBrk="1" hangingPunct="1">
              <a:spcBef>
                <a:spcPct val="0"/>
              </a:spcBef>
              <a:buFontTx/>
              <a:buNone/>
            </a:pPr>
            <a:endParaRPr lang="en-US" altLang="en-US" sz="1300" dirty="0">
              <a:solidFill>
                <a:srgbClr val="1822CD"/>
              </a:solidFill>
              <a:latin typeface="Helvetica" pitchFamily="34" charset="0"/>
            </a:endParaRPr>
          </a:p>
        </p:txBody>
      </p:sp>
      <p:sp>
        <p:nvSpPr>
          <p:cNvPr id="2" name="Slide Number Placeholder 1"/>
          <p:cNvSpPr>
            <a:spLocks noGrp="1"/>
          </p:cNvSpPr>
          <p:nvPr>
            <p:ph type="sldNum" sz="quarter" idx="10"/>
          </p:nvPr>
        </p:nvSpPr>
        <p:spPr/>
        <p:txBody>
          <a:bodyPr/>
          <a:lstStyle/>
          <a:p>
            <a:pPr>
              <a:defRPr/>
            </a:pPr>
            <a:fld id="{F1094C09-E6A8-4862-96B7-4DD0E2434AED}" type="slidenum">
              <a:rPr lang="en-US" smtClean="0"/>
              <a:pPr>
                <a:defRPr/>
              </a:pPr>
              <a:t>13</a:t>
            </a:fld>
            <a:endParaRPr lang="en-US" dirty="0"/>
          </a:p>
        </p:txBody>
      </p:sp>
    </p:spTree>
    <p:extLst>
      <p:ext uri="{BB962C8B-B14F-4D97-AF65-F5344CB8AC3E}">
        <p14:creationId xmlns:p14="http://schemas.microsoft.com/office/powerpoint/2010/main" val="1468484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76199"/>
            <a:ext cx="4876800" cy="64051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19889" y="1295400"/>
            <a:ext cx="3581400" cy="830997"/>
          </a:xfrm>
          <a:prstGeom prst="rect">
            <a:avLst/>
          </a:prstGeom>
          <a:noFill/>
        </p:spPr>
        <p:txBody>
          <a:bodyPr wrap="square" rtlCol="0">
            <a:spAutoFit/>
          </a:bodyPr>
          <a:lstStyle/>
          <a:p>
            <a:r>
              <a:rPr lang="en-US" sz="2400" b="0" i="0" dirty="0" smtClean="0">
                <a:solidFill>
                  <a:schemeClr val="tx1"/>
                </a:solidFill>
                <a:latin typeface="+mn-lt"/>
              </a:rPr>
              <a:t>Boron Carbide Granules Impurity Classification</a:t>
            </a:r>
            <a:endParaRPr lang="en-US" sz="2400" b="0" i="0" dirty="0">
              <a:solidFill>
                <a:schemeClr val="tx1"/>
              </a:solidFill>
              <a:latin typeface="+mn-lt"/>
            </a:endParaRPr>
          </a:p>
        </p:txBody>
      </p:sp>
    </p:spTree>
    <p:extLst>
      <p:ext uri="{BB962C8B-B14F-4D97-AF65-F5344CB8AC3E}">
        <p14:creationId xmlns:p14="http://schemas.microsoft.com/office/powerpoint/2010/main" val="3233476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76199"/>
            <a:ext cx="4953000" cy="64558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04800" y="1295400"/>
            <a:ext cx="3581400" cy="830997"/>
          </a:xfrm>
          <a:prstGeom prst="rect">
            <a:avLst/>
          </a:prstGeom>
          <a:noFill/>
        </p:spPr>
        <p:txBody>
          <a:bodyPr wrap="square" rtlCol="0">
            <a:spAutoFit/>
          </a:bodyPr>
          <a:lstStyle/>
          <a:p>
            <a:r>
              <a:rPr lang="en-US" sz="2400" b="0" i="0" dirty="0" smtClean="0">
                <a:solidFill>
                  <a:schemeClr val="tx1"/>
                </a:solidFill>
                <a:latin typeface="+mn-lt"/>
              </a:rPr>
              <a:t>Carbon Granule </a:t>
            </a:r>
          </a:p>
          <a:p>
            <a:r>
              <a:rPr lang="en-US" sz="2400" b="0" i="0" dirty="0" smtClean="0">
                <a:solidFill>
                  <a:schemeClr val="tx1"/>
                </a:solidFill>
                <a:latin typeface="+mn-lt"/>
              </a:rPr>
              <a:t>Impurity Classification</a:t>
            </a:r>
            <a:endParaRPr lang="en-US" sz="2400" b="0" i="0" dirty="0">
              <a:solidFill>
                <a:schemeClr val="tx1"/>
              </a:solidFill>
              <a:latin typeface="+mn-lt"/>
            </a:endParaRPr>
          </a:p>
        </p:txBody>
      </p:sp>
    </p:spTree>
    <p:extLst>
      <p:ext uri="{BB962C8B-B14F-4D97-AF65-F5344CB8AC3E}">
        <p14:creationId xmlns:p14="http://schemas.microsoft.com/office/powerpoint/2010/main" val="1767799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924800" cy="914400"/>
          </a:xfrm>
        </p:spPr>
        <p:txBody>
          <a:bodyPr/>
          <a:lstStyle/>
          <a:p>
            <a:r>
              <a:rPr lang="en-US" dirty="0" smtClean="0"/>
              <a:t>Electron inventory calculation for multi-species particle injection</a:t>
            </a:r>
            <a:endParaRPr lang="en-US" dirty="0"/>
          </a:p>
        </p:txBody>
      </p:sp>
      <p:sp>
        <p:nvSpPr>
          <p:cNvPr id="7" name="Slide Number Placeholder 6"/>
          <p:cNvSpPr>
            <a:spLocks noGrp="1"/>
          </p:cNvSpPr>
          <p:nvPr>
            <p:ph type="sldNum" sz="quarter" idx="10"/>
          </p:nvPr>
        </p:nvSpPr>
        <p:spPr/>
        <p:txBody>
          <a:bodyPr/>
          <a:lstStyle/>
          <a:p>
            <a:pPr>
              <a:defRPr/>
            </a:pPr>
            <a:fld id="{F1094C09-E6A8-4862-96B7-4DD0E2434AED}" type="slidenum">
              <a:rPr lang="en-US" smtClean="0"/>
              <a:pPr>
                <a:defRPr/>
              </a:pPr>
              <a:t>16</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8714" b="-437"/>
          <a:stretch/>
        </p:blipFill>
        <p:spPr>
          <a:xfrm>
            <a:off x="6957934" y="1322773"/>
            <a:ext cx="1695869" cy="1039427"/>
          </a:xfrm>
          <a:prstGeom prst="rect">
            <a:avLst/>
          </a:prstGeom>
        </p:spPr>
      </p:pic>
      <p:sp>
        <p:nvSpPr>
          <p:cNvPr id="10" name="TextBox 9"/>
          <p:cNvSpPr txBox="1"/>
          <p:nvPr/>
        </p:nvSpPr>
        <p:spPr>
          <a:xfrm>
            <a:off x="8251243" y="1153496"/>
            <a:ext cx="554960" cy="338554"/>
          </a:xfrm>
          <a:prstGeom prst="rect">
            <a:avLst/>
          </a:prstGeom>
          <a:noFill/>
        </p:spPr>
        <p:txBody>
          <a:bodyPr wrap="none" rtlCol="0">
            <a:spAutoFit/>
          </a:bodyPr>
          <a:lstStyle/>
          <a:p>
            <a:r>
              <a:rPr lang="en-US" sz="1600" dirty="0" smtClean="0"/>
              <a:t>B</a:t>
            </a:r>
            <a:r>
              <a:rPr lang="en-US" sz="1600" baseline="-25000" dirty="0" smtClean="0"/>
              <a:t>4</a:t>
            </a:r>
            <a:r>
              <a:rPr lang="en-US" sz="1600" dirty="0" smtClean="0"/>
              <a:t>C</a:t>
            </a:r>
            <a:endParaRPr 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2056" y="4800600"/>
            <a:ext cx="1226947" cy="1167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8416654" y="4800600"/>
            <a:ext cx="367408" cy="338554"/>
          </a:xfrm>
          <a:prstGeom prst="rect">
            <a:avLst/>
          </a:prstGeom>
          <a:noFill/>
        </p:spPr>
        <p:txBody>
          <a:bodyPr wrap="none" rtlCol="0">
            <a:spAutoFit/>
          </a:bodyPr>
          <a:lstStyle/>
          <a:p>
            <a:r>
              <a:rPr lang="en-US" sz="1600" dirty="0" smtClean="0"/>
              <a:t>Li</a:t>
            </a:r>
            <a:endParaRPr lang="en-US" sz="1600"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5962" y="2895600"/>
            <a:ext cx="1753238"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8435984" y="3048000"/>
            <a:ext cx="332142" cy="338554"/>
          </a:xfrm>
          <a:prstGeom prst="rect">
            <a:avLst/>
          </a:prstGeom>
          <a:noFill/>
        </p:spPr>
        <p:txBody>
          <a:bodyPr wrap="none" rtlCol="0">
            <a:spAutoFit/>
          </a:bodyPr>
          <a:lstStyle/>
          <a:p>
            <a:r>
              <a:rPr lang="en-US" sz="1600" dirty="0" smtClean="0"/>
              <a:t>C</a:t>
            </a:r>
            <a:endParaRPr lang="en-US" sz="1600" dirty="0"/>
          </a:p>
        </p:txBody>
      </p:sp>
      <p:sp>
        <p:nvSpPr>
          <p:cNvPr id="12" name="TextBox 11"/>
          <p:cNvSpPr txBox="1"/>
          <p:nvPr/>
        </p:nvSpPr>
        <p:spPr>
          <a:xfrm>
            <a:off x="6983039" y="5943600"/>
            <a:ext cx="1518364" cy="246221"/>
          </a:xfrm>
          <a:prstGeom prst="rect">
            <a:avLst/>
          </a:prstGeom>
          <a:noFill/>
        </p:spPr>
        <p:txBody>
          <a:bodyPr wrap="none" rtlCol="0">
            <a:spAutoFit/>
          </a:bodyPr>
          <a:lstStyle/>
          <a:p>
            <a:r>
              <a:rPr lang="en-US" sz="1000" b="0" dirty="0" smtClean="0">
                <a:solidFill>
                  <a:schemeClr val="tx1"/>
                </a:solidFill>
                <a:latin typeface="+mj-lt"/>
              </a:rPr>
              <a:t>Mansfield NF </a:t>
            </a:r>
            <a:r>
              <a:rPr lang="en-US" sz="1000" dirty="0" smtClean="0">
                <a:solidFill>
                  <a:schemeClr val="tx1"/>
                </a:solidFill>
                <a:latin typeface="+mj-lt"/>
              </a:rPr>
              <a:t>53</a:t>
            </a:r>
            <a:r>
              <a:rPr lang="en-US" sz="1000" b="0" dirty="0" smtClean="0">
                <a:solidFill>
                  <a:schemeClr val="tx1"/>
                </a:solidFill>
                <a:latin typeface="+mj-lt"/>
              </a:rPr>
              <a:t> (2013)</a:t>
            </a:r>
            <a:endParaRPr lang="en-US" sz="1000" b="0" dirty="0">
              <a:solidFill>
                <a:schemeClr val="tx1"/>
              </a:solidFill>
              <a:latin typeface="+mj-lt"/>
            </a:endParaRPr>
          </a:p>
        </p:txBody>
      </p:sp>
      <p:graphicFrame>
        <p:nvGraphicFramePr>
          <p:cNvPr id="13" name="Table 12"/>
          <p:cNvGraphicFramePr>
            <a:graphicFrameLocks noGrp="1"/>
          </p:cNvGraphicFramePr>
          <p:nvPr>
            <p:extLst>
              <p:ext uri="{D42A27DB-BD31-4B8C-83A1-F6EECF244321}">
                <p14:modId xmlns:p14="http://schemas.microsoft.com/office/powerpoint/2010/main" val="2729974410"/>
              </p:ext>
            </p:extLst>
          </p:nvPr>
        </p:nvGraphicFramePr>
        <p:xfrm>
          <a:off x="533400" y="1219200"/>
          <a:ext cx="6061365" cy="4953000"/>
        </p:xfrm>
        <a:graphic>
          <a:graphicData uri="http://schemas.openxmlformats.org/drawingml/2006/table">
            <a:tbl>
              <a:tblPr/>
              <a:tblGrid>
                <a:gridCol w="1212273"/>
                <a:gridCol w="1212273"/>
                <a:gridCol w="1212273"/>
                <a:gridCol w="1212273"/>
                <a:gridCol w="1212273"/>
              </a:tblGrid>
              <a:tr h="381000">
                <a:tc>
                  <a:txBody>
                    <a:bodyPr/>
                    <a:lstStyle/>
                    <a:p>
                      <a:pPr algn="ctr" fontAlgn="ctr"/>
                      <a:r>
                        <a:rPr lang="en-US" sz="1000" b="0" i="0" u="none" strike="noStrike" dirty="0">
                          <a:solidFill>
                            <a:srgbClr val="000000"/>
                          </a:solidFill>
                          <a:effectLst/>
                          <a:latin typeface="Arial"/>
                        </a:rPr>
                        <a:t>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rtl="0" fontAlgn="b"/>
                      <a:r>
                        <a:rPr lang="en-US" sz="1000" b="0" i="0" u="none" strike="noStrike" dirty="0">
                          <a:solidFill>
                            <a:srgbClr val="000000"/>
                          </a:solidFill>
                          <a:effectLst/>
                          <a:latin typeface="Arial"/>
                        </a:rPr>
                        <a:t>Deuterium Slush</a:t>
                      </a:r>
                    </a:p>
                  </a:txBody>
                  <a:tcPr marL="6927" marR="6927" marT="69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b"/>
                      <a:r>
                        <a:rPr lang="en-US" sz="1000" b="0" i="0" u="none" strike="noStrike" dirty="0">
                          <a:solidFill>
                            <a:srgbClr val="000000"/>
                          </a:solidFill>
                          <a:effectLst/>
                          <a:latin typeface="Arial"/>
                        </a:rPr>
                        <a:t>Lithium</a:t>
                      </a:r>
                    </a:p>
                  </a:txBody>
                  <a:tcPr marL="6927" marR="6927" marT="69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b"/>
                      <a:r>
                        <a:rPr lang="en-US" sz="1000" b="0" i="0" u="none" strike="noStrike" dirty="0">
                          <a:solidFill>
                            <a:srgbClr val="000000"/>
                          </a:solidFill>
                          <a:effectLst/>
                          <a:latin typeface="Arial"/>
                        </a:rPr>
                        <a:t>Boron Carbide</a:t>
                      </a:r>
                    </a:p>
                  </a:txBody>
                  <a:tcPr marL="6927" marR="6927" marT="69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b"/>
                      <a:r>
                        <a:rPr lang="en-US" sz="1000" b="0" i="0" u="none" strike="noStrike" dirty="0">
                          <a:solidFill>
                            <a:srgbClr val="000000"/>
                          </a:solidFill>
                          <a:effectLst/>
                          <a:latin typeface="Arial"/>
                        </a:rPr>
                        <a:t>Carbon (Vitreous)</a:t>
                      </a:r>
                    </a:p>
                  </a:txBody>
                  <a:tcPr marL="6927" marR="6927" marT="69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r h="381000">
                <a:tc>
                  <a:txBody>
                    <a:bodyPr/>
                    <a:lstStyle/>
                    <a:p>
                      <a:pPr algn="ctr" rtl="0" fontAlgn="ctr"/>
                      <a:r>
                        <a:rPr lang="en-US" sz="1000" b="0" i="0" u="none" strike="noStrike" dirty="0">
                          <a:solidFill>
                            <a:srgbClr val="000000"/>
                          </a:solidFill>
                          <a:effectLst/>
                          <a:latin typeface="Arial"/>
                        </a:rPr>
                        <a:t>Density</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rtl="0" fontAlgn="ctr"/>
                      <a:r>
                        <a:rPr lang="en-US" sz="1000" b="0" i="0" u="none" strike="noStrike" dirty="0">
                          <a:solidFill>
                            <a:srgbClr val="000000"/>
                          </a:solidFill>
                          <a:effectLst/>
                          <a:latin typeface="Arial"/>
                        </a:rPr>
                        <a:t>.237 g/cm </a:t>
                      </a:r>
                      <a:r>
                        <a:rPr lang="en-US" sz="1000" b="0" i="0" u="none" strike="noStrike" baseline="30000" dirty="0">
                          <a:solidFill>
                            <a:srgbClr val="000000"/>
                          </a:solidFill>
                          <a:effectLst/>
                          <a:latin typeface="Arial"/>
                        </a:rPr>
                        <a:t>3</a:t>
                      </a:r>
                      <a:endParaRPr lang="en-US" sz="1000" b="0" i="0" u="none" strike="noStrike" dirty="0">
                        <a:solidFill>
                          <a:srgbClr val="000000"/>
                        </a:solidFill>
                        <a:effectLst/>
                        <a:latin typeface="Arial"/>
                      </a:endParaRP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.534 g/cm </a:t>
                      </a:r>
                      <a:r>
                        <a:rPr lang="en-US" sz="1000" b="0" i="0" u="none" strike="noStrike" baseline="30000" dirty="0">
                          <a:solidFill>
                            <a:srgbClr val="000000"/>
                          </a:solidFill>
                          <a:effectLst/>
                          <a:latin typeface="Arial"/>
                        </a:rPr>
                        <a:t>3</a:t>
                      </a:r>
                      <a:endParaRPr lang="en-US" sz="1000" b="0" i="0" u="none" strike="noStrike" dirty="0">
                        <a:solidFill>
                          <a:srgbClr val="000000"/>
                        </a:solidFill>
                        <a:effectLst/>
                        <a:latin typeface="Arial"/>
                      </a:endParaRP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2.52 g/cm </a:t>
                      </a:r>
                      <a:r>
                        <a:rPr lang="en-US" sz="1000" b="0" i="0" u="none" strike="noStrike" baseline="30000" dirty="0">
                          <a:solidFill>
                            <a:srgbClr val="000000"/>
                          </a:solidFill>
                          <a:effectLst/>
                          <a:latin typeface="Arial"/>
                        </a:rPr>
                        <a:t>3</a:t>
                      </a:r>
                      <a:endParaRPr lang="en-US" sz="1000" b="0" i="0" u="none" strike="noStrike" dirty="0">
                        <a:solidFill>
                          <a:srgbClr val="000000"/>
                        </a:solidFill>
                        <a:effectLst/>
                        <a:latin typeface="Arial"/>
                      </a:endParaRP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2.09 – 2.23 g/cm</a:t>
                      </a:r>
                      <a:r>
                        <a:rPr lang="en-US" sz="1000" b="0" i="0" u="none" strike="noStrike" baseline="30000" dirty="0">
                          <a:solidFill>
                            <a:srgbClr val="000000"/>
                          </a:solidFill>
                          <a:effectLst/>
                          <a:latin typeface="Arial"/>
                        </a:rPr>
                        <a:t> 3</a:t>
                      </a:r>
                      <a:endParaRPr lang="en-US" sz="1000" b="0" i="0" u="none" strike="noStrike" dirty="0">
                        <a:solidFill>
                          <a:srgbClr val="000000"/>
                        </a:solidFill>
                        <a:effectLst/>
                        <a:latin typeface="Arial"/>
                      </a:endParaRP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r h="381000">
                <a:tc>
                  <a:txBody>
                    <a:bodyPr/>
                    <a:lstStyle/>
                    <a:p>
                      <a:pPr algn="ctr" rtl="0" fontAlgn="ctr"/>
                      <a:r>
                        <a:rPr lang="en-US" sz="1000" b="0" i="0" u="none" strike="noStrike" dirty="0">
                          <a:solidFill>
                            <a:srgbClr val="000000"/>
                          </a:solidFill>
                          <a:effectLst/>
                          <a:latin typeface="Arial"/>
                        </a:rPr>
                        <a:t>Mass in a 1mm sphere (mg)</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rtl="0" fontAlgn="ctr"/>
                      <a:r>
                        <a:rPr lang="en-US" sz="1000" b="0" i="0" u="none" strike="noStrike" dirty="0">
                          <a:solidFill>
                            <a:srgbClr val="000000"/>
                          </a:solidFill>
                          <a:effectLst/>
                          <a:latin typeface="Arial"/>
                        </a:rPr>
                        <a:t>0.993</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2.237</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10.556</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9.09</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r h="381000">
                <a:tc>
                  <a:txBody>
                    <a:bodyPr/>
                    <a:lstStyle/>
                    <a:p>
                      <a:pPr algn="ctr" rtl="0" fontAlgn="ctr"/>
                      <a:r>
                        <a:rPr lang="en-US" sz="1000" b="0" i="0" u="none" strike="noStrike" dirty="0">
                          <a:solidFill>
                            <a:srgbClr val="000000"/>
                          </a:solidFill>
                          <a:effectLst/>
                          <a:latin typeface="Arial"/>
                        </a:rPr>
                        <a:t>Atomic Weight (g/mol)</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rtl="0" fontAlgn="ctr"/>
                      <a:r>
                        <a:rPr lang="en-US" sz="1000" b="0" i="0" u="none" strike="noStrike" dirty="0">
                          <a:solidFill>
                            <a:srgbClr val="000000"/>
                          </a:solidFill>
                          <a:effectLst/>
                          <a:latin typeface="Arial"/>
                        </a:rPr>
                        <a:t>4.028</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6.94</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55.255</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12.011</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r h="381000">
                <a:tc>
                  <a:txBody>
                    <a:bodyPr/>
                    <a:lstStyle/>
                    <a:p>
                      <a:pPr algn="ctr" rtl="0" fontAlgn="ctr"/>
                      <a:r>
                        <a:rPr lang="en-US" sz="1000" b="0" i="0" u="none" strike="noStrike" dirty="0">
                          <a:solidFill>
                            <a:srgbClr val="000000"/>
                          </a:solidFill>
                          <a:effectLst/>
                          <a:latin typeface="Arial"/>
                        </a:rPr>
                        <a:t>Number of atoms/molecules</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fontAlgn="ctr"/>
                      <a:r>
                        <a:rPr lang="en-US" sz="1000" b="0" i="0" u="none" strike="noStrike" dirty="0">
                          <a:solidFill>
                            <a:srgbClr val="000000"/>
                          </a:solidFill>
                          <a:effectLst/>
                          <a:latin typeface="Arial"/>
                        </a:rPr>
                        <a:t>1.484E+20</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1.941E+20</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1.150E+20</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4.557E+20</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r h="381000">
                <a:tc>
                  <a:txBody>
                    <a:bodyPr/>
                    <a:lstStyle/>
                    <a:p>
                      <a:pPr algn="ctr" rtl="0" fontAlgn="ctr"/>
                      <a:r>
                        <a:rPr lang="en-US" sz="1000" b="0" i="0" u="none" strike="noStrike" dirty="0">
                          <a:solidFill>
                            <a:srgbClr val="000000"/>
                          </a:solidFill>
                          <a:effectLst/>
                          <a:latin typeface="Arial"/>
                        </a:rPr>
                        <a:t>Number of electrons</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fontAlgn="ctr"/>
                      <a:r>
                        <a:rPr lang="en-US" sz="1000" b="0" i="0" u="none" strike="noStrike" dirty="0">
                          <a:solidFill>
                            <a:srgbClr val="000000"/>
                          </a:solidFill>
                          <a:effectLst/>
                          <a:latin typeface="Arial"/>
                        </a:rPr>
                        <a:t>1.484E+20</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5.823E+20</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2.991E+21</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2.734E+21</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r h="381000">
                <a:tc>
                  <a:txBody>
                    <a:bodyPr/>
                    <a:lstStyle/>
                    <a:p>
                      <a:pPr algn="ctr" rtl="0" fontAlgn="ctr"/>
                      <a:r>
                        <a:rPr lang="en-US" sz="1000" b="0" i="0" u="none" strike="noStrike" dirty="0" smtClean="0">
                          <a:solidFill>
                            <a:srgbClr val="000000"/>
                          </a:solidFill>
                          <a:effectLst/>
                          <a:latin typeface="Arial"/>
                        </a:rPr>
                        <a:t>Deuterium Multiplier</a:t>
                      </a:r>
                      <a:endParaRPr lang="en-US" sz="1000" b="0" i="0" u="none" strike="noStrike" dirty="0">
                        <a:solidFill>
                          <a:srgbClr val="000000"/>
                        </a:solidFill>
                        <a:effectLst/>
                        <a:latin typeface="Arial"/>
                      </a:endParaRP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fontAlgn="ctr"/>
                      <a:r>
                        <a:rPr lang="en-US" sz="1000" b="0" i="0" u="none" strike="noStrike" dirty="0">
                          <a:solidFill>
                            <a:srgbClr val="000000"/>
                          </a:solidFill>
                          <a:effectLst/>
                          <a:latin typeface="Arial"/>
                        </a:rPr>
                        <a:t>1.00</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3.92</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20.15</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18.42</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r h="381000">
                <a:tc>
                  <a:txBody>
                    <a:bodyPr/>
                    <a:lstStyle/>
                    <a:p>
                      <a:pPr algn="ctr" rtl="0" fontAlgn="ctr"/>
                      <a:r>
                        <a:rPr lang="en-US" sz="1000" b="0" i="0" u="none" strike="noStrike" dirty="0">
                          <a:solidFill>
                            <a:srgbClr val="000000"/>
                          </a:solidFill>
                          <a:effectLst/>
                          <a:latin typeface="Arial"/>
                        </a:rPr>
                        <a:t>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fontAlgn="ctr"/>
                      <a:r>
                        <a:rPr lang="en-US" sz="1000" b="0" i="0" u="none" strike="noStrike" dirty="0">
                          <a:solidFill>
                            <a:srgbClr val="000000"/>
                          </a:solidFill>
                          <a:effectLst/>
                          <a:latin typeface="Arial"/>
                        </a:rPr>
                        <a:t>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r h="381000">
                <a:tc>
                  <a:txBody>
                    <a:bodyPr/>
                    <a:lstStyle/>
                    <a:p>
                      <a:pPr algn="ctr" rtl="0" fontAlgn="ctr"/>
                      <a:r>
                        <a:rPr lang="en-US" sz="1000" b="0" i="0" u="none" strike="noStrike" dirty="0">
                          <a:solidFill>
                            <a:srgbClr val="000000"/>
                          </a:solidFill>
                          <a:effectLst/>
                          <a:latin typeface="Arial"/>
                        </a:rPr>
                        <a:t>  Sublimation   Energy (eV/atom)</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rtl="0" fontAlgn="ctr"/>
                      <a:r>
                        <a:rPr lang="en-US" sz="1000" b="0" i="0" u="none" strike="noStrike" dirty="0">
                          <a:solidFill>
                            <a:srgbClr val="000000"/>
                          </a:solidFill>
                          <a:effectLst/>
                          <a:latin typeface="Arial"/>
                        </a:rPr>
                        <a:t>0.0155</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1.65</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5.3 (B)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7.5</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r h="381000">
                <a:tc>
                  <a:txBody>
                    <a:bodyPr/>
                    <a:lstStyle/>
                    <a:p>
                      <a:pPr algn="ctr" rtl="0" fontAlgn="ctr"/>
                      <a:r>
                        <a:rPr lang="en-US" sz="1000" b="0" i="0" u="none" strike="noStrike" dirty="0">
                          <a:solidFill>
                            <a:srgbClr val="000000"/>
                          </a:solidFill>
                          <a:effectLst/>
                          <a:latin typeface="Arial"/>
                        </a:rPr>
                        <a:t>Sublimation Energy Per Granule (J)</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rtl="0" fontAlgn="ctr"/>
                      <a:r>
                        <a:rPr lang="en-US" sz="1000" b="0" i="0" u="none" strike="noStrike" dirty="0">
                          <a:solidFill>
                            <a:srgbClr val="000000"/>
                          </a:solidFill>
                          <a:effectLst/>
                          <a:latin typeface="Arial"/>
                        </a:rPr>
                        <a:t>0.4</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51.3</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529.0</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547.6</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r h="381000">
                <a:tc>
                  <a:txBody>
                    <a:bodyPr/>
                    <a:lstStyle/>
                    <a:p>
                      <a:pPr algn="ctr" rtl="0" fontAlgn="ctr"/>
                      <a:r>
                        <a:rPr lang="en-US" sz="1000" b="0" i="0" u="none" strike="noStrike" dirty="0">
                          <a:solidFill>
                            <a:srgbClr val="000000"/>
                          </a:solidFill>
                          <a:effectLst/>
                          <a:latin typeface="Arial"/>
                        </a:rPr>
                        <a:t>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rtl="0" fontAlgn="ctr"/>
                      <a:r>
                        <a:rPr lang="en-US" sz="1000" b="0" i="0" u="none" strike="noStrike" dirty="0">
                          <a:solidFill>
                            <a:srgbClr val="000000"/>
                          </a:solidFill>
                          <a:effectLst/>
                          <a:latin typeface="Arial"/>
                        </a:rPr>
                        <a:t>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rtl="0" fontAlgn="ctr"/>
                      <a:r>
                        <a:rPr lang="en-US" sz="1000" b="0" i="0" u="none" strike="noStrike" dirty="0">
                          <a:solidFill>
                            <a:srgbClr val="000000"/>
                          </a:solidFill>
                          <a:effectLst/>
                          <a:latin typeface="Arial"/>
                        </a:rPr>
                        <a:t>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r h="381000">
                <a:tc>
                  <a:txBody>
                    <a:bodyPr/>
                    <a:lstStyle/>
                    <a:p>
                      <a:pPr algn="ctr" fontAlgn="ctr"/>
                      <a:r>
                        <a:rPr lang="en-US" sz="1000" b="0" i="0" u="none" strike="noStrike" dirty="0">
                          <a:solidFill>
                            <a:srgbClr val="000000"/>
                          </a:solidFill>
                          <a:effectLst/>
                          <a:latin typeface="Arial"/>
                        </a:rPr>
                        <a:t>First Ionization Energy (eV)</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fontAlgn="ctr"/>
                      <a:r>
                        <a:rPr lang="en-US" sz="1000" b="0" i="0" u="none" strike="noStrike" dirty="0">
                          <a:solidFill>
                            <a:srgbClr val="000000"/>
                          </a:solidFill>
                          <a:effectLst/>
                          <a:latin typeface="Arial"/>
                        </a:rPr>
                        <a:t>13.6</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5.3917</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8.2980 (B)</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11.2603</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r h="381000">
                <a:tc>
                  <a:txBody>
                    <a:bodyPr/>
                    <a:lstStyle/>
                    <a:p>
                      <a:pPr algn="ctr" fontAlgn="ctr"/>
                      <a:r>
                        <a:rPr lang="en-US" sz="1000" b="0" i="0" u="none" strike="noStrike" dirty="0">
                          <a:solidFill>
                            <a:srgbClr val="000000"/>
                          </a:solidFill>
                          <a:effectLst/>
                          <a:latin typeface="Arial"/>
                        </a:rPr>
                        <a:t>Second Ionization Energy (eV)</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9FB"/>
                    </a:solidFill>
                  </a:tcPr>
                </a:tc>
                <a:tc>
                  <a:txBody>
                    <a:bodyPr/>
                    <a:lstStyle/>
                    <a:p>
                      <a:pPr algn="ctr" fontAlgn="ctr"/>
                      <a:r>
                        <a:rPr lang="en-US" sz="1000" b="0" i="0" u="none" strike="noStrike" dirty="0">
                          <a:solidFill>
                            <a:srgbClr val="000000"/>
                          </a:solidFill>
                          <a:effectLst/>
                          <a:latin typeface="Arial"/>
                        </a:rPr>
                        <a:t> </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75.64</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25.1548 (B)</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c>
                  <a:txBody>
                    <a:bodyPr/>
                    <a:lstStyle/>
                    <a:p>
                      <a:pPr algn="ctr" fontAlgn="ctr"/>
                      <a:r>
                        <a:rPr lang="en-US" sz="1000" b="0" i="0" u="none" strike="noStrike" dirty="0">
                          <a:solidFill>
                            <a:srgbClr val="000000"/>
                          </a:solidFill>
                          <a:effectLst/>
                          <a:latin typeface="Arial"/>
                        </a:rPr>
                        <a:t>24.3833</a:t>
                      </a:r>
                    </a:p>
                  </a:txBody>
                  <a:tcPr marL="6927" marR="6927" marT="6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E9"/>
                    </a:solidFill>
                  </a:tcPr>
                </a:tc>
              </a:tr>
            </a:tbl>
          </a:graphicData>
        </a:graphic>
      </p:graphicFrame>
    </p:spTree>
    <p:extLst>
      <p:ext uri="{BB962C8B-B14F-4D97-AF65-F5344CB8AC3E}">
        <p14:creationId xmlns:p14="http://schemas.microsoft.com/office/powerpoint/2010/main" val="3745871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Activities requiring controlled access</a:t>
            </a:r>
            <a:endParaRPr lang="en-US" sz="3600" dirty="0"/>
          </a:p>
        </p:txBody>
      </p:sp>
      <p:sp>
        <p:nvSpPr>
          <p:cNvPr id="3" name="Content Placeholder 2"/>
          <p:cNvSpPr>
            <a:spLocks noGrp="1"/>
          </p:cNvSpPr>
          <p:nvPr>
            <p:ph idx="1"/>
          </p:nvPr>
        </p:nvSpPr>
        <p:spPr>
          <a:xfrm>
            <a:off x="457200" y="1066800"/>
            <a:ext cx="8305800" cy="5486400"/>
          </a:xfrm>
        </p:spPr>
        <p:txBody>
          <a:bodyPr>
            <a:normAutofit/>
          </a:bodyPr>
          <a:lstStyle/>
          <a:p>
            <a:pPr marL="0" indent="0">
              <a:buNone/>
            </a:pPr>
            <a:r>
              <a:rPr lang="en-US" sz="2000" dirty="0" smtClean="0"/>
              <a:t>Rotating the dropper door from one chamber to another is done manually and requires a controlled access</a:t>
            </a:r>
          </a:p>
          <a:p>
            <a:pPr marL="0" indent="0">
              <a:buNone/>
            </a:pPr>
            <a:endParaRPr lang="en-US" sz="2000" dirty="0" smtClean="0"/>
          </a:p>
          <a:p>
            <a:pPr marL="0" indent="0">
              <a:buNone/>
            </a:pPr>
            <a:r>
              <a:rPr lang="en-US" sz="2000" dirty="0" smtClean="0"/>
              <a:t>Granule Change Procedure</a:t>
            </a:r>
          </a:p>
          <a:p>
            <a:r>
              <a:rPr lang="en-US" sz="2000" dirty="0" smtClean="0"/>
              <a:t>Rotate door to empty chamber or space between chambers</a:t>
            </a:r>
          </a:p>
          <a:p>
            <a:r>
              <a:rPr lang="en-US" sz="2000" dirty="0" smtClean="0"/>
              <a:t>Run piezo to clear inventory</a:t>
            </a:r>
          </a:p>
          <a:p>
            <a:r>
              <a:rPr lang="en-US" sz="2000" dirty="0" smtClean="0"/>
              <a:t>Rotate door to new chamber to fill inventory</a:t>
            </a:r>
          </a:p>
          <a:p>
            <a:r>
              <a:rPr lang="en-US" sz="2000" dirty="0" smtClean="0"/>
              <a:t>Return door to blanked condition</a:t>
            </a:r>
          </a:p>
          <a:p>
            <a:r>
              <a:rPr lang="en-US" sz="2000" dirty="0" smtClean="0"/>
              <a:t>Run piezo to clear inventory</a:t>
            </a:r>
          </a:p>
          <a:p>
            <a:r>
              <a:rPr lang="en-US" sz="2000" dirty="0" smtClean="0"/>
              <a:t>Rotate door to new chamber</a:t>
            </a:r>
          </a:p>
          <a:p>
            <a:endParaRPr lang="en-US" sz="2000" dirty="0" smtClean="0"/>
          </a:p>
          <a:p>
            <a:pPr marL="0" indent="0">
              <a:buNone/>
            </a:pPr>
            <a:r>
              <a:rPr lang="en-US" sz="2000" dirty="0" smtClean="0"/>
              <a:t>Injector Re-alignment</a:t>
            </a:r>
          </a:p>
          <a:p>
            <a:r>
              <a:rPr lang="en-US" sz="2000" dirty="0" smtClean="0"/>
              <a:t>When changing to granules with substantially different hardness (i.e.. lithium) the dropper portion will need to be  reset. </a:t>
            </a:r>
            <a:r>
              <a:rPr lang="en-US" sz="2000" smtClean="0"/>
              <a:t>This operation requires a </a:t>
            </a:r>
            <a:r>
              <a:rPr lang="en-US" sz="2000" dirty="0" smtClean="0"/>
              <a:t>vent of the injector assembly.</a:t>
            </a:r>
            <a:endParaRPr lang="en-US" sz="2000" dirty="0"/>
          </a:p>
          <a:p>
            <a:pPr marL="0" indent="0">
              <a:buNone/>
            </a:pPr>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927078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XMP Form Population</a:t>
            </a:r>
            <a:endParaRPr lang="en-US" dirty="0"/>
          </a:p>
        </p:txBody>
      </p:sp>
      <p:sp>
        <p:nvSpPr>
          <p:cNvPr id="4" name="TextBox 3"/>
          <p:cNvSpPr txBox="1"/>
          <p:nvPr/>
        </p:nvSpPr>
        <p:spPr>
          <a:xfrm>
            <a:off x="615141" y="1120676"/>
            <a:ext cx="5480859" cy="2308324"/>
          </a:xfrm>
          <a:prstGeom prst="rect">
            <a:avLst/>
          </a:prstGeom>
          <a:noFill/>
        </p:spPr>
        <p:txBody>
          <a:bodyPr wrap="none" rtlCol="0">
            <a:spAutoFit/>
          </a:bodyPr>
          <a:lstStyle/>
          <a:p>
            <a:r>
              <a:rPr lang="en-US" i="0" dirty="0" smtClean="0">
                <a:solidFill>
                  <a:schemeClr val="tx2"/>
                </a:solidFill>
                <a:latin typeface="Times New Roman" panose="02020603050405020304" pitchFamily="18" charset="0"/>
                <a:cs typeface="Times New Roman" panose="02020603050405020304" pitchFamily="18" charset="0"/>
              </a:rPr>
              <a:t>Title of Proposal </a:t>
            </a:r>
            <a:r>
              <a:rPr lang="en-US" b="0" i="0" dirty="0" smtClean="0">
                <a:solidFill>
                  <a:schemeClr val="tx2"/>
                </a:solidFill>
                <a:latin typeface="Times New Roman" panose="02020603050405020304" pitchFamily="18" charset="0"/>
                <a:cs typeface="Times New Roman" panose="02020603050405020304" pitchFamily="18" charset="0"/>
              </a:rPr>
              <a:t>:  Granule Injector operational </a:t>
            </a:r>
            <a:r>
              <a:rPr lang="en-US" b="0" i="0" dirty="0">
                <a:solidFill>
                  <a:schemeClr val="tx2"/>
                </a:solidFill>
                <a:latin typeface="Times New Roman" panose="02020603050405020304" pitchFamily="18" charset="0"/>
                <a:cs typeface="Times New Roman" panose="02020603050405020304" pitchFamily="18" charset="0"/>
              </a:rPr>
              <a:t>r</a:t>
            </a:r>
            <a:r>
              <a:rPr lang="en-US" b="0" i="0" dirty="0" smtClean="0">
                <a:solidFill>
                  <a:schemeClr val="tx2"/>
                </a:solidFill>
                <a:latin typeface="Times New Roman" panose="02020603050405020304" pitchFamily="18" charset="0"/>
                <a:cs typeface="Times New Roman" panose="02020603050405020304" pitchFamily="18" charset="0"/>
              </a:rPr>
              <a:t>eadiness </a:t>
            </a:r>
            <a:r>
              <a:rPr lang="en-US" b="0" i="0" dirty="0">
                <a:solidFill>
                  <a:schemeClr val="tx2"/>
                </a:solidFill>
                <a:latin typeface="Times New Roman" panose="02020603050405020304" pitchFamily="18" charset="0"/>
                <a:cs typeface="Times New Roman" panose="02020603050405020304" pitchFamily="18" charset="0"/>
              </a:rPr>
              <a:t>a</a:t>
            </a:r>
            <a:r>
              <a:rPr lang="en-US" b="0" i="0" dirty="0" smtClean="0">
                <a:solidFill>
                  <a:schemeClr val="tx2"/>
                </a:solidFill>
                <a:latin typeface="Times New Roman" panose="02020603050405020304" pitchFamily="18" charset="0"/>
                <a:cs typeface="Times New Roman" panose="02020603050405020304" pitchFamily="18" charset="0"/>
              </a:rPr>
              <a:t>ssessment</a:t>
            </a:r>
          </a:p>
          <a:p>
            <a:r>
              <a:rPr lang="en-US" i="0" dirty="0" smtClean="0">
                <a:solidFill>
                  <a:schemeClr val="tx2"/>
                </a:solidFill>
                <a:latin typeface="Times New Roman" panose="02020603050405020304" pitchFamily="18" charset="0"/>
                <a:cs typeface="Times New Roman" panose="02020603050405020304" pitchFamily="18" charset="0"/>
              </a:rPr>
              <a:t>Proposer First Name </a:t>
            </a:r>
            <a:r>
              <a:rPr lang="en-US" b="0" i="0" dirty="0" smtClean="0">
                <a:solidFill>
                  <a:schemeClr val="tx2"/>
                </a:solidFill>
                <a:latin typeface="Times New Roman" panose="02020603050405020304" pitchFamily="18" charset="0"/>
                <a:cs typeface="Times New Roman" panose="02020603050405020304" pitchFamily="18" charset="0"/>
              </a:rPr>
              <a:t>:  Robert</a:t>
            </a:r>
          </a:p>
          <a:p>
            <a:r>
              <a:rPr lang="en-US" i="0" dirty="0" smtClean="0">
                <a:solidFill>
                  <a:schemeClr val="tx2"/>
                </a:solidFill>
                <a:latin typeface="Times New Roman" panose="02020603050405020304" pitchFamily="18" charset="0"/>
                <a:cs typeface="Times New Roman" panose="02020603050405020304" pitchFamily="18" charset="0"/>
              </a:rPr>
              <a:t>Proposer Last Name </a:t>
            </a:r>
            <a:r>
              <a:rPr lang="en-US" b="0" i="0" dirty="0" smtClean="0">
                <a:solidFill>
                  <a:schemeClr val="tx2"/>
                </a:solidFill>
                <a:latin typeface="Times New Roman" panose="02020603050405020304" pitchFamily="18" charset="0"/>
                <a:cs typeface="Times New Roman" panose="02020603050405020304" pitchFamily="18" charset="0"/>
              </a:rPr>
              <a:t>: Lunsford</a:t>
            </a:r>
          </a:p>
          <a:p>
            <a:r>
              <a:rPr lang="en-US" i="0" dirty="0" smtClean="0">
                <a:solidFill>
                  <a:schemeClr val="tx2"/>
                </a:solidFill>
                <a:latin typeface="Times New Roman" panose="02020603050405020304" pitchFamily="18" charset="0"/>
                <a:cs typeface="Times New Roman" panose="02020603050405020304" pitchFamily="18" charset="0"/>
              </a:rPr>
              <a:t>E-mail</a:t>
            </a:r>
            <a:r>
              <a:rPr lang="en-US" b="0" i="0" dirty="0" smtClean="0">
                <a:solidFill>
                  <a:schemeClr val="tx2"/>
                </a:solidFill>
                <a:latin typeface="Times New Roman" panose="02020603050405020304" pitchFamily="18" charset="0"/>
                <a:cs typeface="Times New Roman" panose="02020603050405020304" pitchFamily="18" charset="0"/>
              </a:rPr>
              <a:t> : </a:t>
            </a:r>
            <a:r>
              <a:rPr lang="en-US" b="0" i="0" u="sng" dirty="0" smtClean="0">
                <a:solidFill>
                  <a:schemeClr val="accent2">
                    <a:lumMod val="75000"/>
                  </a:schemeClr>
                </a:solidFill>
                <a:latin typeface="Times New Roman" panose="02020603050405020304" pitchFamily="18" charset="0"/>
                <a:cs typeface="Times New Roman" panose="02020603050405020304" pitchFamily="18" charset="0"/>
              </a:rPr>
              <a:t>rlunsfor@pppl.gov</a:t>
            </a:r>
          </a:p>
          <a:p>
            <a:r>
              <a:rPr lang="en-US" i="0" dirty="0" smtClean="0">
                <a:solidFill>
                  <a:schemeClr val="tx2"/>
                </a:solidFill>
                <a:latin typeface="Times New Roman" panose="02020603050405020304" pitchFamily="18" charset="0"/>
                <a:cs typeface="Times New Roman" panose="02020603050405020304" pitchFamily="18" charset="0"/>
              </a:rPr>
              <a:t>Co-Authors</a:t>
            </a:r>
            <a:r>
              <a:rPr lang="en-US" b="0" i="0" dirty="0" smtClean="0">
                <a:solidFill>
                  <a:schemeClr val="tx2"/>
                </a:solidFill>
                <a:latin typeface="Times New Roman" panose="02020603050405020304" pitchFamily="18" charset="0"/>
                <a:cs typeface="Times New Roman" panose="02020603050405020304" pitchFamily="18" charset="0"/>
              </a:rPr>
              <a:t> : L. Roquemore, R. Kaita, M. Jaworski</a:t>
            </a:r>
          </a:p>
          <a:p>
            <a:r>
              <a:rPr lang="en-US" i="0" dirty="0" smtClean="0">
                <a:solidFill>
                  <a:schemeClr val="tx2"/>
                </a:solidFill>
                <a:latin typeface="Times New Roman" panose="02020603050405020304" pitchFamily="18" charset="0"/>
                <a:cs typeface="Times New Roman" panose="02020603050405020304" pitchFamily="18" charset="0"/>
              </a:rPr>
              <a:t>Home Country </a:t>
            </a:r>
            <a:r>
              <a:rPr lang="en-US" b="0" i="0" dirty="0" smtClean="0">
                <a:solidFill>
                  <a:schemeClr val="tx2"/>
                </a:solidFill>
                <a:latin typeface="Times New Roman" panose="02020603050405020304" pitchFamily="18" charset="0"/>
                <a:cs typeface="Times New Roman" panose="02020603050405020304" pitchFamily="18" charset="0"/>
              </a:rPr>
              <a:t>: United States</a:t>
            </a:r>
          </a:p>
          <a:p>
            <a:r>
              <a:rPr lang="en-US" i="0" dirty="0" smtClean="0">
                <a:solidFill>
                  <a:schemeClr val="tx2"/>
                </a:solidFill>
                <a:latin typeface="Times New Roman" panose="02020603050405020304" pitchFamily="18" charset="0"/>
                <a:cs typeface="Times New Roman" panose="02020603050405020304" pitchFamily="18" charset="0"/>
              </a:rPr>
              <a:t>Home Institute </a:t>
            </a:r>
            <a:r>
              <a:rPr lang="en-US" b="0" i="0" dirty="0" smtClean="0">
                <a:solidFill>
                  <a:schemeClr val="tx2"/>
                </a:solidFill>
                <a:latin typeface="Times New Roman" panose="02020603050405020304" pitchFamily="18" charset="0"/>
                <a:cs typeface="Times New Roman" panose="02020603050405020304" pitchFamily="18" charset="0"/>
              </a:rPr>
              <a:t>: PPPL</a:t>
            </a:r>
          </a:p>
          <a:p>
            <a:r>
              <a:rPr lang="en-US" i="0" dirty="0" smtClean="0">
                <a:solidFill>
                  <a:schemeClr val="tx2"/>
                </a:solidFill>
                <a:latin typeface="Times New Roman" panose="02020603050405020304" pitchFamily="18" charset="0"/>
                <a:cs typeface="Times New Roman" panose="02020603050405020304" pitchFamily="18" charset="0"/>
              </a:rPr>
              <a:t>NSTX-U group assessing </a:t>
            </a:r>
            <a:r>
              <a:rPr lang="en-US" b="0" i="0" dirty="0" smtClean="0">
                <a:solidFill>
                  <a:schemeClr val="tx2"/>
                </a:solidFill>
                <a:latin typeface="Times New Roman" panose="02020603050405020304" pitchFamily="18" charset="0"/>
                <a:cs typeface="Times New Roman" panose="02020603050405020304" pitchFamily="18" charset="0"/>
              </a:rPr>
              <a:t>: “Cross-cutting and enabling”</a:t>
            </a:r>
          </a:p>
          <a:p>
            <a:r>
              <a:rPr lang="en-US" i="0" dirty="0" smtClean="0">
                <a:solidFill>
                  <a:schemeClr val="tx2"/>
                </a:solidFill>
                <a:latin typeface="Times New Roman" panose="02020603050405020304" pitchFamily="18" charset="0"/>
                <a:cs typeface="Times New Roman" panose="02020603050405020304" pitchFamily="18" charset="0"/>
              </a:rPr>
              <a:t>Contributions to milestones </a:t>
            </a:r>
            <a:r>
              <a:rPr lang="en-US" b="0" i="0" dirty="0" smtClean="0">
                <a:solidFill>
                  <a:schemeClr val="tx2"/>
                </a:solidFill>
                <a:latin typeface="Times New Roman" panose="02020603050405020304" pitchFamily="18" charset="0"/>
                <a:cs typeface="Times New Roman" panose="02020603050405020304" pitchFamily="18" charset="0"/>
              </a:rPr>
              <a:t>: ITPA </a:t>
            </a:r>
            <a:r>
              <a:rPr lang="en-US" b="0" i="0" dirty="0">
                <a:solidFill>
                  <a:schemeClr val="tx2"/>
                </a:solidFill>
                <a:latin typeface="Times New Roman" panose="02020603050405020304" pitchFamily="18" charset="0"/>
                <a:cs typeface="Times New Roman" panose="02020603050405020304" pitchFamily="18" charset="0"/>
              </a:rPr>
              <a:t>Pedestal and Edge Physics Joint Experiment #</a:t>
            </a:r>
            <a:r>
              <a:rPr lang="en-US" b="0" i="0" dirty="0" smtClean="0">
                <a:solidFill>
                  <a:schemeClr val="tx2"/>
                </a:solidFill>
                <a:latin typeface="Times New Roman" panose="02020603050405020304" pitchFamily="18" charset="0"/>
                <a:cs typeface="Times New Roman" panose="02020603050405020304" pitchFamily="18" charset="0"/>
              </a:rPr>
              <a:t>30</a:t>
            </a:r>
          </a:p>
          <a:p>
            <a:r>
              <a:rPr lang="en-US" i="0" dirty="0" smtClean="0">
                <a:solidFill>
                  <a:schemeClr val="tx2"/>
                </a:solidFill>
                <a:latin typeface="Times New Roman" panose="02020603050405020304" pitchFamily="18" charset="0"/>
                <a:cs typeface="Times New Roman" panose="02020603050405020304" pitchFamily="18" charset="0"/>
              </a:rPr>
              <a:t>Machine time requested </a:t>
            </a:r>
            <a:r>
              <a:rPr lang="en-US" b="0" i="0" dirty="0" smtClean="0">
                <a:solidFill>
                  <a:schemeClr val="tx2"/>
                </a:solidFill>
                <a:latin typeface="Times New Roman" panose="02020603050405020304" pitchFamily="18" charset="0"/>
                <a:cs typeface="Times New Roman" panose="02020603050405020304" pitchFamily="18" charset="0"/>
              </a:rPr>
              <a:t>: 0.5 Days</a:t>
            </a:r>
          </a:p>
          <a:p>
            <a:r>
              <a:rPr lang="en-US" i="0" dirty="0" smtClean="0">
                <a:solidFill>
                  <a:schemeClr val="tx2"/>
                </a:solidFill>
                <a:latin typeface="Times New Roman" panose="02020603050405020304" pitchFamily="18" charset="0"/>
                <a:cs typeface="Times New Roman" panose="02020603050405020304" pitchFamily="18" charset="0"/>
              </a:rPr>
              <a:t>Pre-Lithium time</a:t>
            </a:r>
            <a:r>
              <a:rPr lang="en-US" b="0" i="0" dirty="0" smtClean="0">
                <a:solidFill>
                  <a:schemeClr val="tx2"/>
                </a:solidFill>
                <a:latin typeface="Times New Roman" panose="02020603050405020304" pitchFamily="18" charset="0"/>
                <a:cs typeface="Times New Roman" panose="02020603050405020304" pitchFamily="18" charset="0"/>
              </a:rPr>
              <a:t>: 0.5 Days</a:t>
            </a:r>
          </a:p>
          <a:p>
            <a:r>
              <a:rPr lang="en-US" i="0" dirty="0" smtClean="0">
                <a:solidFill>
                  <a:schemeClr val="tx2"/>
                </a:solidFill>
                <a:latin typeface="Times New Roman" panose="02020603050405020304" pitchFamily="18" charset="0"/>
                <a:cs typeface="Times New Roman" panose="02020603050405020304" pitchFamily="18" charset="0"/>
              </a:rPr>
              <a:t>Minimum Useful time </a:t>
            </a:r>
            <a:r>
              <a:rPr lang="en-US" b="0" i="0" dirty="0" smtClean="0">
                <a:solidFill>
                  <a:schemeClr val="tx2"/>
                </a:solidFill>
                <a:latin typeface="Times New Roman" panose="02020603050405020304" pitchFamily="18" charset="0"/>
                <a:cs typeface="Times New Roman" panose="02020603050405020304" pitchFamily="18" charset="0"/>
              </a:rPr>
              <a:t>: Piggybacked end of shots acceptable </a:t>
            </a:r>
          </a:p>
        </p:txBody>
      </p:sp>
      <p:sp>
        <p:nvSpPr>
          <p:cNvPr id="5" name="TextBox 4"/>
          <p:cNvSpPr txBox="1"/>
          <p:nvPr/>
        </p:nvSpPr>
        <p:spPr>
          <a:xfrm>
            <a:off x="609600" y="3664803"/>
            <a:ext cx="8001000" cy="1015663"/>
          </a:xfrm>
          <a:prstGeom prst="rect">
            <a:avLst/>
          </a:prstGeom>
          <a:noFill/>
        </p:spPr>
        <p:txBody>
          <a:bodyPr wrap="square" rtlCol="0">
            <a:spAutoFit/>
          </a:bodyPr>
          <a:lstStyle/>
          <a:p>
            <a:r>
              <a:rPr lang="en-US" i="0" dirty="0" smtClean="0">
                <a:solidFill>
                  <a:schemeClr val="tx2"/>
                </a:solidFill>
                <a:latin typeface="Times New Roman" panose="02020603050405020304" pitchFamily="18" charset="0"/>
                <a:cs typeface="Times New Roman" panose="02020603050405020304" pitchFamily="18" charset="0"/>
              </a:rPr>
              <a:t>Goal, importance and plan of proposal </a:t>
            </a:r>
            <a:r>
              <a:rPr lang="en-US" b="0" i="0" dirty="0" smtClean="0">
                <a:solidFill>
                  <a:schemeClr val="tx2"/>
                </a:solidFill>
                <a:latin typeface="Times New Roman" panose="02020603050405020304" pitchFamily="18" charset="0"/>
                <a:cs typeface="Times New Roman" panose="02020603050405020304" pitchFamily="18" charset="0"/>
              </a:rPr>
              <a:t>: Prior to experiments utilizing the NSTX-U granule injector it will be necessary to confirm operational readiness of the constituent components.    While most of this can be done offline, a plasma is required to fully confirm dropper operation and time of flight calculations as well as the species specific particle alignment.  Readiness check to be done with boron carbide particles to maintain a lithium free test cell.  While an additional readiness check and possible impeller re-alignment will be necessary prior to lithium injection, we anticipate this to be a minor issue.</a:t>
            </a:r>
          </a:p>
        </p:txBody>
      </p:sp>
      <p:sp>
        <p:nvSpPr>
          <p:cNvPr id="6" name="TextBox 5"/>
          <p:cNvSpPr txBox="1"/>
          <p:nvPr/>
        </p:nvSpPr>
        <p:spPr>
          <a:xfrm>
            <a:off x="609600" y="4719935"/>
            <a:ext cx="8001000" cy="461665"/>
          </a:xfrm>
          <a:prstGeom prst="rect">
            <a:avLst/>
          </a:prstGeom>
          <a:noFill/>
        </p:spPr>
        <p:txBody>
          <a:bodyPr wrap="square" rtlCol="0">
            <a:spAutoFit/>
          </a:bodyPr>
          <a:lstStyle/>
          <a:p>
            <a:r>
              <a:rPr lang="en-US" i="0" dirty="0" smtClean="0">
                <a:solidFill>
                  <a:schemeClr val="tx2"/>
                </a:solidFill>
                <a:latin typeface="Times New Roman" panose="02020603050405020304" pitchFamily="18" charset="0"/>
                <a:cs typeface="Times New Roman" panose="02020603050405020304" pitchFamily="18" charset="0"/>
              </a:rPr>
              <a:t>Special Requirements </a:t>
            </a:r>
            <a:r>
              <a:rPr lang="en-US" b="0" i="0" dirty="0" smtClean="0">
                <a:solidFill>
                  <a:schemeClr val="tx2"/>
                </a:solidFill>
                <a:latin typeface="Times New Roman" panose="02020603050405020304" pitchFamily="18" charset="0"/>
                <a:cs typeface="Times New Roman" panose="02020603050405020304" pitchFamily="18" charset="0"/>
              </a:rPr>
              <a:t>: Granule injector operation can be assessed with any plasma robust enough to ablate the injected particles.</a:t>
            </a:r>
            <a:endParaRPr lang="en-US" b="0" i="0" dirty="0">
              <a:solidFill>
                <a:schemeClr val="tx2"/>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pPr>
              <a:defRPr/>
            </a:pPr>
            <a:fld id="{F1094C09-E6A8-4862-96B7-4DD0E2434AED}" type="slidenum">
              <a:rPr lang="en-US" smtClean="0"/>
              <a:pPr>
                <a:defRPr/>
              </a:pPr>
              <a:t>18</a:t>
            </a:fld>
            <a:endParaRPr lang="en-US" dirty="0"/>
          </a:p>
        </p:txBody>
      </p:sp>
    </p:spTree>
    <p:extLst>
      <p:ext uri="{BB962C8B-B14F-4D97-AF65-F5344CB8AC3E}">
        <p14:creationId xmlns:p14="http://schemas.microsoft.com/office/powerpoint/2010/main" val="3750347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XP1 Form Population</a:t>
            </a:r>
            <a:endParaRPr lang="en-US" dirty="0"/>
          </a:p>
        </p:txBody>
      </p:sp>
      <p:sp>
        <p:nvSpPr>
          <p:cNvPr id="4" name="TextBox 3"/>
          <p:cNvSpPr txBox="1"/>
          <p:nvPr/>
        </p:nvSpPr>
        <p:spPr>
          <a:xfrm>
            <a:off x="638815" y="990600"/>
            <a:ext cx="6073394" cy="2308324"/>
          </a:xfrm>
          <a:prstGeom prst="rect">
            <a:avLst/>
          </a:prstGeom>
          <a:noFill/>
        </p:spPr>
        <p:txBody>
          <a:bodyPr wrap="none" rtlCol="0">
            <a:spAutoFit/>
          </a:bodyPr>
          <a:lstStyle/>
          <a:p>
            <a:r>
              <a:rPr lang="en-US" i="0" dirty="0" smtClean="0">
                <a:solidFill>
                  <a:schemeClr val="tx2"/>
                </a:solidFill>
                <a:latin typeface="Times New Roman" panose="02020603050405020304" pitchFamily="18" charset="0"/>
                <a:cs typeface="Times New Roman" panose="02020603050405020304" pitchFamily="18" charset="0"/>
              </a:rPr>
              <a:t>Title of Proposal </a:t>
            </a:r>
            <a:r>
              <a:rPr lang="en-US" b="0" i="0" dirty="0" smtClean="0">
                <a:solidFill>
                  <a:schemeClr val="tx2"/>
                </a:solidFill>
                <a:latin typeface="Times New Roman" panose="02020603050405020304" pitchFamily="18" charset="0"/>
                <a:cs typeface="Times New Roman" panose="02020603050405020304" pitchFamily="18" charset="0"/>
              </a:rPr>
              <a:t>:  </a:t>
            </a:r>
            <a:r>
              <a:rPr lang="en-US" b="0" i="0" dirty="0" smtClean="0">
                <a:solidFill>
                  <a:schemeClr val="tx1"/>
                </a:solidFill>
              </a:rPr>
              <a:t>Multi-species particle </a:t>
            </a:r>
            <a:r>
              <a:rPr lang="en-US" b="0" i="0" dirty="0">
                <a:solidFill>
                  <a:schemeClr val="tx1"/>
                </a:solidFill>
              </a:rPr>
              <a:t>injection for ELM pacing and impurity transport</a:t>
            </a:r>
            <a:endParaRPr lang="en-US" b="0" i="0" dirty="0" smtClean="0">
              <a:solidFill>
                <a:schemeClr val="tx1"/>
              </a:solidFill>
              <a:latin typeface="Times New Roman" panose="02020603050405020304" pitchFamily="18" charset="0"/>
              <a:cs typeface="Times New Roman" panose="02020603050405020304" pitchFamily="18" charset="0"/>
            </a:endParaRPr>
          </a:p>
          <a:p>
            <a:r>
              <a:rPr lang="en-US" i="0" dirty="0" smtClean="0">
                <a:solidFill>
                  <a:schemeClr val="tx2"/>
                </a:solidFill>
                <a:latin typeface="Times New Roman" panose="02020603050405020304" pitchFamily="18" charset="0"/>
                <a:cs typeface="Times New Roman" panose="02020603050405020304" pitchFamily="18" charset="0"/>
              </a:rPr>
              <a:t>Proposer First Name </a:t>
            </a:r>
            <a:r>
              <a:rPr lang="en-US" b="0" i="0" dirty="0" smtClean="0">
                <a:solidFill>
                  <a:schemeClr val="tx2"/>
                </a:solidFill>
                <a:latin typeface="Times New Roman" panose="02020603050405020304" pitchFamily="18" charset="0"/>
                <a:cs typeface="Times New Roman" panose="02020603050405020304" pitchFamily="18" charset="0"/>
              </a:rPr>
              <a:t>:  Robert</a:t>
            </a:r>
          </a:p>
          <a:p>
            <a:r>
              <a:rPr lang="en-US" i="0" dirty="0" smtClean="0">
                <a:solidFill>
                  <a:schemeClr val="tx2"/>
                </a:solidFill>
                <a:latin typeface="Times New Roman" panose="02020603050405020304" pitchFamily="18" charset="0"/>
                <a:cs typeface="Times New Roman" panose="02020603050405020304" pitchFamily="18" charset="0"/>
              </a:rPr>
              <a:t>Proposer Last Name </a:t>
            </a:r>
            <a:r>
              <a:rPr lang="en-US" b="0" i="0" dirty="0" smtClean="0">
                <a:solidFill>
                  <a:schemeClr val="tx2"/>
                </a:solidFill>
                <a:latin typeface="Times New Roman" panose="02020603050405020304" pitchFamily="18" charset="0"/>
                <a:cs typeface="Times New Roman" panose="02020603050405020304" pitchFamily="18" charset="0"/>
              </a:rPr>
              <a:t>: Lunsford</a:t>
            </a:r>
          </a:p>
          <a:p>
            <a:r>
              <a:rPr lang="en-US" i="0" dirty="0" smtClean="0">
                <a:solidFill>
                  <a:schemeClr val="tx2"/>
                </a:solidFill>
                <a:latin typeface="Times New Roman" panose="02020603050405020304" pitchFamily="18" charset="0"/>
                <a:cs typeface="Times New Roman" panose="02020603050405020304" pitchFamily="18" charset="0"/>
              </a:rPr>
              <a:t>E-mail</a:t>
            </a:r>
            <a:r>
              <a:rPr lang="en-US" b="0" i="0" dirty="0" smtClean="0">
                <a:solidFill>
                  <a:schemeClr val="tx2"/>
                </a:solidFill>
                <a:latin typeface="Times New Roman" panose="02020603050405020304" pitchFamily="18" charset="0"/>
                <a:cs typeface="Times New Roman" panose="02020603050405020304" pitchFamily="18" charset="0"/>
              </a:rPr>
              <a:t> : </a:t>
            </a:r>
            <a:r>
              <a:rPr lang="en-US" b="0" i="0" u="sng" dirty="0" smtClean="0">
                <a:solidFill>
                  <a:schemeClr val="accent2">
                    <a:lumMod val="75000"/>
                  </a:schemeClr>
                </a:solidFill>
                <a:latin typeface="Times New Roman" panose="02020603050405020304" pitchFamily="18" charset="0"/>
                <a:cs typeface="Times New Roman" panose="02020603050405020304" pitchFamily="18" charset="0"/>
              </a:rPr>
              <a:t>rlunsfor@pppl.gov</a:t>
            </a:r>
          </a:p>
          <a:p>
            <a:r>
              <a:rPr lang="en-US" i="0" dirty="0" smtClean="0">
                <a:solidFill>
                  <a:schemeClr val="tx2"/>
                </a:solidFill>
                <a:latin typeface="Times New Roman" panose="02020603050405020304" pitchFamily="18" charset="0"/>
                <a:cs typeface="Times New Roman" panose="02020603050405020304" pitchFamily="18" charset="0"/>
              </a:rPr>
              <a:t>Co-Authors</a:t>
            </a:r>
            <a:r>
              <a:rPr lang="en-US" b="0" i="0" dirty="0" smtClean="0">
                <a:solidFill>
                  <a:schemeClr val="tx2"/>
                </a:solidFill>
                <a:latin typeface="Times New Roman" panose="02020603050405020304" pitchFamily="18" charset="0"/>
                <a:cs typeface="Times New Roman" panose="02020603050405020304" pitchFamily="18" charset="0"/>
              </a:rPr>
              <a:t> : L. Roquemore, M. Jaworski, </a:t>
            </a:r>
            <a:r>
              <a:rPr lang="en-US" b="0" i="0" dirty="0">
                <a:solidFill>
                  <a:schemeClr val="tx2"/>
                </a:solidFill>
                <a:latin typeface="Times New Roman" panose="02020603050405020304" pitchFamily="18" charset="0"/>
                <a:cs typeface="Times New Roman" panose="02020603050405020304" pitchFamily="18" charset="0"/>
              </a:rPr>
              <a:t>R. Kaita, R</a:t>
            </a:r>
            <a:r>
              <a:rPr lang="en-US" b="0" i="0" dirty="0" smtClean="0">
                <a:solidFill>
                  <a:schemeClr val="tx2"/>
                </a:solidFill>
                <a:latin typeface="Times New Roman" panose="02020603050405020304" pitchFamily="18" charset="0"/>
                <a:cs typeface="Times New Roman" panose="02020603050405020304" pitchFamily="18" charset="0"/>
              </a:rPr>
              <a:t>. Maingi, J. Wang et al</a:t>
            </a:r>
          </a:p>
          <a:p>
            <a:r>
              <a:rPr lang="en-US" i="0" dirty="0" smtClean="0">
                <a:solidFill>
                  <a:schemeClr val="tx2"/>
                </a:solidFill>
                <a:latin typeface="Times New Roman" panose="02020603050405020304" pitchFamily="18" charset="0"/>
                <a:cs typeface="Times New Roman" panose="02020603050405020304" pitchFamily="18" charset="0"/>
              </a:rPr>
              <a:t>Home Country </a:t>
            </a:r>
            <a:r>
              <a:rPr lang="en-US" b="0" i="0" dirty="0" smtClean="0">
                <a:solidFill>
                  <a:schemeClr val="tx2"/>
                </a:solidFill>
                <a:latin typeface="Times New Roman" panose="02020603050405020304" pitchFamily="18" charset="0"/>
                <a:cs typeface="Times New Roman" panose="02020603050405020304" pitchFamily="18" charset="0"/>
              </a:rPr>
              <a:t>: United States</a:t>
            </a:r>
          </a:p>
          <a:p>
            <a:r>
              <a:rPr lang="en-US" i="0" dirty="0" smtClean="0">
                <a:solidFill>
                  <a:schemeClr val="tx2"/>
                </a:solidFill>
                <a:latin typeface="Times New Roman" panose="02020603050405020304" pitchFamily="18" charset="0"/>
                <a:cs typeface="Times New Roman" panose="02020603050405020304" pitchFamily="18" charset="0"/>
              </a:rPr>
              <a:t>Home Institute </a:t>
            </a:r>
            <a:r>
              <a:rPr lang="en-US" b="0" i="0" dirty="0" smtClean="0">
                <a:solidFill>
                  <a:schemeClr val="tx2"/>
                </a:solidFill>
                <a:latin typeface="Times New Roman" panose="02020603050405020304" pitchFamily="18" charset="0"/>
                <a:cs typeface="Times New Roman" panose="02020603050405020304" pitchFamily="18" charset="0"/>
              </a:rPr>
              <a:t>: PPPL</a:t>
            </a:r>
          </a:p>
          <a:p>
            <a:r>
              <a:rPr lang="en-US" i="0" dirty="0" smtClean="0">
                <a:solidFill>
                  <a:schemeClr val="tx2"/>
                </a:solidFill>
                <a:latin typeface="Times New Roman" panose="02020603050405020304" pitchFamily="18" charset="0"/>
                <a:cs typeface="Times New Roman" panose="02020603050405020304" pitchFamily="18" charset="0"/>
              </a:rPr>
              <a:t>NSTX-U group assessing </a:t>
            </a:r>
            <a:r>
              <a:rPr lang="en-US" b="0" i="0" dirty="0" smtClean="0">
                <a:solidFill>
                  <a:schemeClr val="tx2"/>
                </a:solidFill>
                <a:latin typeface="Times New Roman" panose="02020603050405020304" pitchFamily="18" charset="0"/>
                <a:cs typeface="Times New Roman" panose="02020603050405020304" pitchFamily="18" charset="0"/>
              </a:rPr>
              <a:t>: Particle Control Task Force</a:t>
            </a:r>
          </a:p>
          <a:p>
            <a:r>
              <a:rPr lang="en-US" i="0" dirty="0" smtClean="0">
                <a:solidFill>
                  <a:schemeClr val="tx2"/>
                </a:solidFill>
                <a:latin typeface="Times New Roman" panose="02020603050405020304" pitchFamily="18" charset="0"/>
                <a:cs typeface="Times New Roman" panose="02020603050405020304" pitchFamily="18" charset="0"/>
              </a:rPr>
              <a:t>Contributions to milestones </a:t>
            </a:r>
            <a:r>
              <a:rPr lang="en-US" b="0" i="0" dirty="0" smtClean="0">
                <a:solidFill>
                  <a:schemeClr val="tx2"/>
                </a:solidFill>
                <a:latin typeface="Times New Roman" panose="02020603050405020304" pitchFamily="18" charset="0"/>
                <a:cs typeface="Times New Roman" panose="02020603050405020304" pitchFamily="18" charset="0"/>
              </a:rPr>
              <a:t>: ITPA PEP </a:t>
            </a:r>
            <a:r>
              <a:rPr lang="en-US" b="0" i="0" dirty="0">
                <a:solidFill>
                  <a:schemeClr val="tx2"/>
                </a:solidFill>
                <a:latin typeface="Times New Roman" panose="02020603050405020304" pitchFamily="18" charset="0"/>
                <a:cs typeface="Times New Roman" panose="02020603050405020304" pitchFamily="18" charset="0"/>
              </a:rPr>
              <a:t>Joint Experiment #</a:t>
            </a:r>
            <a:r>
              <a:rPr lang="en-US" b="0" i="0" dirty="0" smtClean="0">
                <a:solidFill>
                  <a:schemeClr val="tx2"/>
                </a:solidFill>
                <a:latin typeface="Times New Roman" panose="02020603050405020304" pitchFamily="18" charset="0"/>
                <a:cs typeface="Times New Roman" panose="02020603050405020304" pitchFamily="18" charset="0"/>
              </a:rPr>
              <a:t>30</a:t>
            </a:r>
          </a:p>
          <a:p>
            <a:r>
              <a:rPr lang="en-US" i="0" dirty="0" smtClean="0">
                <a:solidFill>
                  <a:schemeClr val="tx2"/>
                </a:solidFill>
                <a:latin typeface="Times New Roman" panose="02020603050405020304" pitchFamily="18" charset="0"/>
                <a:cs typeface="Times New Roman" panose="02020603050405020304" pitchFamily="18" charset="0"/>
              </a:rPr>
              <a:t>Machine time requested </a:t>
            </a:r>
            <a:r>
              <a:rPr lang="en-US" b="0" i="0" dirty="0" smtClean="0">
                <a:solidFill>
                  <a:schemeClr val="tx2"/>
                </a:solidFill>
                <a:latin typeface="Times New Roman" panose="02020603050405020304" pitchFamily="18" charset="0"/>
                <a:cs typeface="Times New Roman" panose="02020603050405020304" pitchFamily="18" charset="0"/>
              </a:rPr>
              <a:t>: 1.5 Days</a:t>
            </a:r>
          </a:p>
          <a:p>
            <a:r>
              <a:rPr lang="en-US" i="0" dirty="0" smtClean="0">
                <a:solidFill>
                  <a:schemeClr val="tx2"/>
                </a:solidFill>
                <a:latin typeface="Times New Roman" panose="02020603050405020304" pitchFamily="18" charset="0"/>
                <a:cs typeface="Times New Roman" panose="02020603050405020304" pitchFamily="18" charset="0"/>
              </a:rPr>
              <a:t>Pre-Lithium time</a:t>
            </a:r>
            <a:r>
              <a:rPr lang="en-US" b="0" i="0" dirty="0" smtClean="0">
                <a:solidFill>
                  <a:schemeClr val="tx2"/>
                </a:solidFill>
                <a:latin typeface="Times New Roman" panose="02020603050405020304" pitchFamily="18" charset="0"/>
                <a:cs typeface="Times New Roman" panose="02020603050405020304" pitchFamily="18" charset="0"/>
              </a:rPr>
              <a:t>: 1.5 Days</a:t>
            </a:r>
          </a:p>
          <a:p>
            <a:r>
              <a:rPr lang="en-US" i="0" dirty="0" smtClean="0">
                <a:solidFill>
                  <a:schemeClr val="tx2"/>
                </a:solidFill>
                <a:latin typeface="Times New Roman" panose="02020603050405020304" pitchFamily="18" charset="0"/>
                <a:cs typeface="Times New Roman" panose="02020603050405020304" pitchFamily="18" charset="0"/>
              </a:rPr>
              <a:t>Minimum Useful time </a:t>
            </a:r>
            <a:r>
              <a:rPr lang="en-US" b="0" i="0" dirty="0" smtClean="0">
                <a:solidFill>
                  <a:schemeClr val="tx2"/>
                </a:solidFill>
                <a:latin typeface="Times New Roman" panose="02020603050405020304" pitchFamily="18" charset="0"/>
                <a:cs typeface="Times New Roman" panose="02020603050405020304" pitchFamily="18" charset="0"/>
              </a:rPr>
              <a:t>: 1.0 Day</a:t>
            </a:r>
          </a:p>
        </p:txBody>
      </p:sp>
      <p:sp>
        <p:nvSpPr>
          <p:cNvPr id="5" name="TextBox 4"/>
          <p:cNvSpPr txBox="1"/>
          <p:nvPr/>
        </p:nvSpPr>
        <p:spPr>
          <a:xfrm>
            <a:off x="625875" y="3286542"/>
            <a:ext cx="8001000" cy="2123658"/>
          </a:xfrm>
          <a:prstGeom prst="rect">
            <a:avLst/>
          </a:prstGeom>
          <a:noFill/>
        </p:spPr>
        <p:txBody>
          <a:bodyPr wrap="square" rtlCol="0">
            <a:spAutoFit/>
          </a:bodyPr>
          <a:lstStyle/>
          <a:p>
            <a:r>
              <a:rPr lang="en-US" i="0" dirty="0" smtClean="0">
                <a:solidFill>
                  <a:schemeClr val="tx2"/>
                </a:solidFill>
                <a:latin typeface="Times New Roman" panose="02020603050405020304" pitchFamily="18" charset="0"/>
                <a:cs typeface="Times New Roman" panose="02020603050405020304" pitchFamily="18" charset="0"/>
              </a:rPr>
              <a:t>Goal, importance and plan of proposal </a:t>
            </a:r>
            <a:r>
              <a:rPr lang="en-US" b="0" i="0" dirty="0" smtClean="0">
                <a:solidFill>
                  <a:schemeClr val="tx2"/>
                </a:solidFill>
                <a:latin typeface="Times New Roman" panose="02020603050405020304" pitchFamily="18" charset="0"/>
                <a:cs typeface="Times New Roman" panose="02020603050405020304" pitchFamily="18" charset="0"/>
              </a:rPr>
              <a:t>:  </a:t>
            </a:r>
          </a:p>
          <a:p>
            <a:r>
              <a:rPr lang="en-US" b="0" i="0" dirty="0">
                <a:solidFill>
                  <a:schemeClr val="tx2"/>
                </a:solidFill>
                <a:latin typeface="Times New Roman" panose="02020603050405020304" pitchFamily="18" charset="0"/>
                <a:cs typeface="Times New Roman" panose="02020603050405020304" pitchFamily="18" charset="0"/>
              </a:rPr>
              <a:t> The mitigation of peak heat flux due to edge localized modes is critical to preventing material erosion in  plasma facing components.   As there is evidence for an inverse relation between ELM frequency and the energy contained within the mode, the instigation of rapid small ELMs is being investigated as a method for </a:t>
            </a:r>
            <a:r>
              <a:rPr lang="en-US" b="0" i="0" dirty="0" smtClean="0">
                <a:solidFill>
                  <a:schemeClr val="tx2"/>
                </a:solidFill>
                <a:latin typeface="Times New Roman" panose="02020603050405020304" pitchFamily="18" charset="0"/>
                <a:cs typeface="Times New Roman" panose="02020603050405020304" pitchFamily="18" charset="0"/>
              </a:rPr>
              <a:t>managing this </a:t>
            </a:r>
            <a:r>
              <a:rPr lang="en-US" b="0" i="0" dirty="0">
                <a:solidFill>
                  <a:schemeClr val="tx2"/>
                </a:solidFill>
                <a:latin typeface="Times New Roman" panose="02020603050405020304" pitchFamily="18" charset="0"/>
                <a:cs typeface="Times New Roman" panose="02020603050405020304" pitchFamily="18" charset="0"/>
              </a:rPr>
              <a:t>heat flux.  This XP will extend the “ELM control by pellet pacing” joint experiment (ITPA PEP #30) by exploring the injection of multiple species of non-fueling solid granules.  We propose to inject boron carbide, carbon and lithium granules of multiple sizes into low frequency ELM-y H-modes to examine ablation rates and penetration depths as it relates to ELM pacing efficiency.  In addition we plan to characterize the impurity driven stimulated ELMs and compare these measurements to those generated by spontaneous ELMs.  We will also examine the effect of increased ELM frequency on the ELM size and divertor peak heat flux.  These findings will be compared to current results achieved elsewhere with deuterium pellet pacing. </a:t>
            </a:r>
          </a:p>
          <a:p>
            <a:endParaRPr lang="en-US" b="0" i="0" dirty="0" smtClean="0">
              <a:solidFill>
                <a:schemeClr val="tx2"/>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97023" y="5410200"/>
            <a:ext cx="8001000" cy="830997"/>
          </a:xfrm>
          <a:prstGeom prst="rect">
            <a:avLst/>
          </a:prstGeom>
          <a:noFill/>
        </p:spPr>
        <p:txBody>
          <a:bodyPr wrap="square" rtlCol="0">
            <a:spAutoFit/>
          </a:bodyPr>
          <a:lstStyle/>
          <a:p>
            <a:r>
              <a:rPr lang="en-US" i="0" dirty="0" smtClean="0">
                <a:solidFill>
                  <a:schemeClr val="tx2"/>
                </a:solidFill>
                <a:latin typeface="Times New Roman" panose="02020603050405020304" pitchFamily="18" charset="0"/>
                <a:cs typeface="Times New Roman" panose="02020603050405020304" pitchFamily="18" charset="0"/>
              </a:rPr>
              <a:t>Special Requirements </a:t>
            </a:r>
            <a:r>
              <a:rPr lang="en-US" b="0" i="0" dirty="0" smtClean="0">
                <a:solidFill>
                  <a:schemeClr val="tx2"/>
                </a:solidFill>
                <a:latin typeface="Times New Roman" panose="02020603050405020304" pitchFamily="18" charset="0"/>
                <a:cs typeface="Times New Roman" panose="02020603050405020304" pitchFamily="18" charset="0"/>
              </a:rPr>
              <a:t>:  This effort can be combined with the controlled introduction of lithium by the particle control task force.  If a segmented dropper housing is not available for this XP,  the experiment will need to be split up into 3 half day segments to allow time to change the granule species within the dropper.  In addition, a realignment of the impeller will be necessary prior to lithium injection due to granule malleability.</a:t>
            </a:r>
            <a:endParaRPr lang="en-US" b="0" i="0" dirty="0">
              <a:solidFill>
                <a:schemeClr val="tx2"/>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pPr>
              <a:defRPr/>
            </a:pPr>
            <a:fld id="{F1094C09-E6A8-4862-96B7-4DD0E2434AED}" type="slidenum">
              <a:rPr lang="en-US" smtClean="0"/>
              <a:pPr>
                <a:defRPr/>
              </a:pPr>
              <a:t>19</a:t>
            </a:fld>
            <a:endParaRPr lang="en-US" dirty="0"/>
          </a:p>
        </p:txBody>
      </p:sp>
    </p:spTree>
    <p:extLst>
      <p:ext uri="{BB962C8B-B14F-4D97-AF65-F5344CB8AC3E}">
        <p14:creationId xmlns:p14="http://schemas.microsoft.com/office/powerpoint/2010/main" val="3999817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Granule Injector </a:t>
            </a:r>
            <a:r>
              <a:rPr lang="en-US" smtClean="0"/>
              <a:t>XMP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2051694"/>
              </p:ext>
            </p:extLst>
          </p:nvPr>
        </p:nvGraphicFramePr>
        <p:xfrm>
          <a:off x="1219200" y="1097280"/>
          <a:ext cx="7086600" cy="2174240"/>
        </p:xfrm>
        <a:graphic>
          <a:graphicData uri="http://schemas.openxmlformats.org/drawingml/2006/table">
            <a:tbl>
              <a:tblPr firstRow="1" bandRow="1">
                <a:tableStyleId>{0660B408-B3CF-4A94-85FC-2B1E0A45F4A2}</a:tableStyleId>
              </a:tblPr>
              <a:tblGrid>
                <a:gridCol w="2601410"/>
                <a:gridCol w="4485190"/>
              </a:tblGrid>
              <a:tr h="370840">
                <a:tc>
                  <a:txBody>
                    <a:bodyPr/>
                    <a:lstStyle/>
                    <a:p>
                      <a:r>
                        <a:rPr lang="en-US" sz="1400" dirty="0" smtClean="0"/>
                        <a:t>Granule</a:t>
                      </a:r>
                      <a:r>
                        <a:rPr lang="en-US" sz="1400" baseline="0" dirty="0" smtClean="0"/>
                        <a:t> Injector Subsystem</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Required Actions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baseline="0" dirty="0" smtClean="0"/>
                        <a:t>Timing and Triggers</a:t>
                      </a:r>
                      <a:endParaRPr lang="en-US" sz="14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400" dirty="0" smtClean="0"/>
                        <a:t>Confirm pulsed dropper operation</a:t>
                      </a:r>
                      <a:r>
                        <a:rPr lang="en-US" sz="1400" baseline="0" dirty="0" smtClean="0"/>
                        <a:t> and time of flight calculations</a:t>
                      </a:r>
                      <a:endParaRPr lang="en-US" sz="1400" dirty="0"/>
                    </a:p>
                  </a:txBody>
                  <a:tcPr anchor="ctr">
                    <a:lnT w="12700" cap="flat" cmpd="sng" algn="ctr">
                      <a:solidFill>
                        <a:schemeClr val="tx1"/>
                      </a:solidFill>
                      <a:prstDash val="solid"/>
                      <a:round/>
                      <a:headEnd type="none" w="med" len="med"/>
                      <a:tailEnd type="none" w="med" len="med"/>
                    </a:lnT>
                  </a:tcPr>
                </a:tc>
              </a:tr>
              <a:tr h="370840">
                <a:tc>
                  <a:txBody>
                    <a:bodyPr/>
                    <a:lstStyle/>
                    <a:p>
                      <a:r>
                        <a:rPr lang="en-US" sz="1400" dirty="0" smtClean="0"/>
                        <a:t>Injector</a:t>
                      </a:r>
                      <a:r>
                        <a:rPr lang="en-US" sz="1400" baseline="0" dirty="0" smtClean="0"/>
                        <a:t> </a:t>
                      </a:r>
                      <a:r>
                        <a:rPr lang="en-US" sz="1400" dirty="0" smtClean="0"/>
                        <a:t>Alignment</a:t>
                      </a:r>
                      <a:endParaRPr lang="en-US" sz="1400" dirty="0"/>
                    </a:p>
                  </a:txBody>
                  <a:tcPr anchor="ctr">
                    <a:lnL w="12700" cap="flat" cmpd="sng" algn="ctr">
                      <a:solidFill>
                        <a:schemeClr val="tx1"/>
                      </a:solidFill>
                      <a:prstDash val="solid"/>
                      <a:round/>
                      <a:headEnd type="none" w="med" len="med"/>
                      <a:tailEnd type="none" w="med" len="med"/>
                    </a:lnL>
                  </a:tcPr>
                </a:tc>
                <a:tc>
                  <a:txBody>
                    <a:bodyPr/>
                    <a:lstStyle/>
                    <a:p>
                      <a:r>
                        <a:rPr lang="en-US" sz="1400" dirty="0" smtClean="0"/>
                        <a:t>Confirm species specific particle alignment.</a:t>
                      </a:r>
                      <a:r>
                        <a:rPr lang="en-US" sz="2000" b="1" dirty="0" smtClean="0">
                          <a:solidFill>
                            <a:srgbClr val="0000FF"/>
                          </a:solidFill>
                        </a:rPr>
                        <a:t>*</a:t>
                      </a:r>
                      <a:endParaRPr lang="en-US" sz="1400" dirty="0"/>
                    </a:p>
                  </a:txBody>
                  <a:tcPr anchor="ctr"/>
                </a:tc>
              </a:tr>
              <a:tr h="370840">
                <a:tc>
                  <a:txBody>
                    <a:bodyPr/>
                    <a:lstStyle/>
                    <a:p>
                      <a:r>
                        <a:rPr lang="en-US" sz="1400" dirty="0" smtClean="0"/>
                        <a:t>Particle Selectability</a:t>
                      </a:r>
                      <a:endParaRPr lang="en-US" sz="1400" dirty="0"/>
                    </a:p>
                  </a:txBody>
                  <a:tcPr anchor="ct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Test ability to inject various </a:t>
                      </a:r>
                      <a:r>
                        <a:rPr lang="en-US" sz="1400" smtClean="0"/>
                        <a:t>size particles, this includes a controlled access event</a:t>
                      </a:r>
                      <a:endParaRPr lang="en-US" sz="1400" dirty="0"/>
                    </a:p>
                  </a:txBody>
                  <a:tcPr anchor="ctr"/>
                </a:tc>
              </a:tr>
              <a:tr h="370840">
                <a:tc>
                  <a:txBody>
                    <a:bodyPr/>
                    <a:lstStyle/>
                    <a:p>
                      <a:r>
                        <a:rPr lang="en-US" sz="1400" dirty="0" smtClean="0"/>
                        <a:t>Full</a:t>
                      </a:r>
                      <a:r>
                        <a:rPr lang="en-US" sz="1400" baseline="0" dirty="0" smtClean="0"/>
                        <a:t> Systems Check</a:t>
                      </a:r>
                      <a:endParaRPr lang="en-US" sz="14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400" dirty="0" smtClean="0"/>
                        <a:t>Confirm</a:t>
                      </a:r>
                      <a:r>
                        <a:rPr lang="en-US" sz="1400" baseline="0" dirty="0" smtClean="0"/>
                        <a:t> Operational Readiness</a:t>
                      </a:r>
                      <a:endParaRPr lang="en-US" sz="1400" dirty="0"/>
                    </a:p>
                  </a:txBody>
                  <a:tcPr anchor="ctr">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1295400" y="3886200"/>
            <a:ext cx="6781800" cy="1569660"/>
          </a:xfrm>
          <a:prstGeom prst="rect">
            <a:avLst/>
          </a:prstGeom>
          <a:noFill/>
        </p:spPr>
        <p:txBody>
          <a:bodyPr wrap="square" rtlCol="0">
            <a:spAutoFit/>
          </a:bodyPr>
          <a:lstStyle/>
          <a:p>
            <a:r>
              <a:rPr lang="en-US" sz="1600" b="0" i="0" dirty="0" smtClean="0">
                <a:solidFill>
                  <a:schemeClr val="tx1"/>
                </a:solidFill>
              </a:rPr>
              <a:t>While the final four items require an active plasma, there are minimal restrictions on discharge characteristics</a:t>
            </a:r>
            <a:r>
              <a:rPr lang="en-US" sz="1600" b="0" i="0" smtClean="0">
                <a:solidFill>
                  <a:schemeClr val="tx1"/>
                </a:solidFill>
              </a:rPr>
              <a:t>.  </a:t>
            </a:r>
          </a:p>
          <a:p>
            <a:endParaRPr lang="en-US" sz="1600" b="0" i="0">
              <a:solidFill>
                <a:schemeClr val="tx1"/>
              </a:solidFill>
            </a:endParaRPr>
          </a:p>
          <a:p>
            <a:r>
              <a:rPr lang="en-US" sz="1600" b="0" i="0" smtClean="0">
                <a:solidFill>
                  <a:schemeClr val="tx1"/>
                </a:solidFill>
              </a:rPr>
              <a:t>However, discharge must be robust enough to withstand granule impact without total collapse</a:t>
            </a:r>
            <a:endParaRPr lang="en-US" sz="1600" b="0" i="0" dirty="0" smtClean="0">
              <a:solidFill>
                <a:schemeClr val="tx1"/>
              </a:solidFill>
            </a:endParaRPr>
          </a:p>
          <a:p>
            <a:endParaRPr lang="en-US" sz="1600" b="0" i="0" dirty="0">
              <a:solidFill>
                <a:schemeClr val="tx1"/>
              </a:solidFill>
            </a:endParaRPr>
          </a:p>
        </p:txBody>
      </p:sp>
      <p:sp>
        <p:nvSpPr>
          <p:cNvPr id="7" name="TextBox 6"/>
          <p:cNvSpPr txBox="1"/>
          <p:nvPr/>
        </p:nvSpPr>
        <p:spPr>
          <a:xfrm>
            <a:off x="1295400" y="6019800"/>
            <a:ext cx="1523559" cy="338554"/>
          </a:xfrm>
          <a:prstGeom prst="rect">
            <a:avLst/>
          </a:prstGeom>
          <a:noFill/>
        </p:spPr>
        <p:txBody>
          <a:bodyPr wrap="none" rtlCol="0">
            <a:spAutoFit/>
          </a:bodyPr>
          <a:lstStyle/>
          <a:p>
            <a:r>
              <a:rPr lang="en-US" sz="1600" smtClean="0">
                <a:solidFill>
                  <a:srgbClr val="FF0000"/>
                </a:solidFill>
              </a:rPr>
              <a:t>XMP : </a:t>
            </a:r>
            <a:r>
              <a:rPr lang="en-US" sz="1600" dirty="0" smtClean="0">
                <a:solidFill>
                  <a:srgbClr val="FF0000"/>
                </a:solidFill>
              </a:rPr>
              <a:t>0.5 Day</a:t>
            </a:r>
            <a:endParaRPr lang="en-US" sz="1600" dirty="0">
              <a:solidFill>
                <a:srgbClr val="FF0000"/>
              </a:solidFill>
            </a:endParaRPr>
          </a:p>
        </p:txBody>
      </p:sp>
      <p:sp>
        <p:nvSpPr>
          <p:cNvPr id="8" name="TextBox 7"/>
          <p:cNvSpPr txBox="1"/>
          <p:nvPr/>
        </p:nvSpPr>
        <p:spPr>
          <a:xfrm>
            <a:off x="4114800" y="3242846"/>
            <a:ext cx="4161717" cy="338554"/>
          </a:xfrm>
          <a:prstGeom prst="rect">
            <a:avLst/>
          </a:prstGeom>
          <a:noFill/>
        </p:spPr>
        <p:txBody>
          <a:bodyPr wrap="none" rtlCol="0">
            <a:spAutoFit/>
          </a:bodyPr>
          <a:lstStyle/>
          <a:p>
            <a:r>
              <a:rPr lang="en-US" sz="1600" dirty="0" smtClean="0"/>
              <a:t>*</a:t>
            </a:r>
            <a:r>
              <a:rPr lang="en-US" dirty="0" smtClean="0"/>
              <a:t> </a:t>
            </a:r>
            <a:r>
              <a:rPr lang="en-US" sz="900" b="0" i="0" dirty="0" smtClean="0">
                <a:solidFill>
                  <a:schemeClr val="tx1"/>
                </a:solidFill>
              </a:rPr>
              <a:t>Will need to be reconfirmed when </a:t>
            </a:r>
            <a:r>
              <a:rPr lang="en-US" sz="900" b="0" i="0" smtClean="0">
                <a:solidFill>
                  <a:schemeClr val="tx1"/>
                </a:solidFill>
              </a:rPr>
              <a:t>switching to Lithium from harder granules</a:t>
            </a:r>
            <a:endParaRPr lang="en-US" sz="900" b="0" i="0" dirty="0">
              <a:solidFill>
                <a:schemeClr val="tx1"/>
              </a:solidFill>
            </a:endParaRPr>
          </a:p>
        </p:txBody>
      </p:sp>
    </p:spTree>
    <p:extLst>
      <p:ext uri="{BB962C8B-B14F-4D97-AF65-F5344CB8AC3E}">
        <p14:creationId xmlns:p14="http://schemas.microsoft.com/office/powerpoint/2010/main" val="3694834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XP2 Form Population</a:t>
            </a:r>
            <a:endParaRPr lang="en-US" dirty="0"/>
          </a:p>
        </p:txBody>
      </p:sp>
      <p:sp>
        <p:nvSpPr>
          <p:cNvPr id="4" name="TextBox 3"/>
          <p:cNvSpPr txBox="1"/>
          <p:nvPr/>
        </p:nvSpPr>
        <p:spPr>
          <a:xfrm>
            <a:off x="615141" y="1120676"/>
            <a:ext cx="6507807" cy="2308324"/>
          </a:xfrm>
          <a:prstGeom prst="rect">
            <a:avLst/>
          </a:prstGeom>
          <a:noFill/>
        </p:spPr>
        <p:txBody>
          <a:bodyPr wrap="none" rtlCol="0">
            <a:spAutoFit/>
          </a:bodyPr>
          <a:lstStyle/>
          <a:p>
            <a:r>
              <a:rPr lang="en-US" i="0" dirty="0" smtClean="0">
                <a:solidFill>
                  <a:schemeClr val="tx2"/>
                </a:solidFill>
                <a:latin typeface="Times New Roman" panose="02020603050405020304" pitchFamily="18" charset="0"/>
                <a:cs typeface="Times New Roman" panose="02020603050405020304" pitchFamily="18" charset="0"/>
              </a:rPr>
              <a:t>Title of Proposal </a:t>
            </a:r>
            <a:r>
              <a:rPr lang="en-US" b="0" i="0" dirty="0" smtClean="0">
                <a:solidFill>
                  <a:schemeClr val="tx2"/>
                </a:solidFill>
                <a:latin typeface="Times New Roman" panose="02020603050405020304" pitchFamily="18" charset="0"/>
                <a:cs typeface="Times New Roman" panose="02020603050405020304" pitchFamily="18" charset="0"/>
              </a:rPr>
              <a:t>:  </a:t>
            </a:r>
            <a:r>
              <a:rPr lang="en-US" b="0" i="0" dirty="0">
                <a:solidFill>
                  <a:schemeClr val="tx1"/>
                </a:solidFill>
                <a:latin typeface="Times New Roman" panose="02020603050405020304" pitchFamily="18" charset="0"/>
                <a:cs typeface="Times New Roman" panose="02020603050405020304" pitchFamily="18" charset="0"/>
              </a:rPr>
              <a:t>Lithium </a:t>
            </a:r>
            <a:r>
              <a:rPr lang="en-US" b="0" i="0" dirty="0" smtClean="0">
                <a:solidFill>
                  <a:schemeClr val="tx1"/>
                </a:solidFill>
                <a:latin typeface="Times New Roman" panose="02020603050405020304" pitchFamily="18" charset="0"/>
                <a:cs typeface="Times New Roman" panose="02020603050405020304" pitchFamily="18" charset="0"/>
              </a:rPr>
              <a:t>granule </a:t>
            </a:r>
            <a:r>
              <a:rPr lang="en-US" b="0" i="0" dirty="0">
                <a:solidFill>
                  <a:schemeClr val="tx1"/>
                </a:solidFill>
                <a:latin typeface="Times New Roman" panose="02020603050405020304" pitchFamily="18" charset="0"/>
                <a:cs typeface="Times New Roman" panose="02020603050405020304" pitchFamily="18" charset="0"/>
              </a:rPr>
              <a:t>i</a:t>
            </a:r>
            <a:r>
              <a:rPr lang="en-US" b="0" i="0" dirty="0" smtClean="0">
                <a:solidFill>
                  <a:schemeClr val="tx1"/>
                </a:solidFill>
                <a:latin typeface="Times New Roman" panose="02020603050405020304" pitchFamily="18" charset="0"/>
                <a:cs typeface="Times New Roman" panose="02020603050405020304" pitchFamily="18" charset="0"/>
              </a:rPr>
              <a:t>njection </a:t>
            </a:r>
            <a:r>
              <a:rPr lang="en-US" b="0" i="0" dirty="0">
                <a:solidFill>
                  <a:schemeClr val="tx1"/>
                </a:solidFill>
                <a:latin typeface="Times New Roman" panose="02020603050405020304" pitchFamily="18" charset="0"/>
                <a:cs typeface="Times New Roman" panose="02020603050405020304" pitchFamily="18" charset="0"/>
              </a:rPr>
              <a:t>into ELM free H-modes with </a:t>
            </a:r>
            <a:r>
              <a:rPr lang="en-US" b="0" i="0" dirty="0" smtClean="0">
                <a:solidFill>
                  <a:schemeClr val="tx1"/>
                </a:solidFill>
                <a:latin typeface="Times New Roman" panose="02020603050405020304" pitchFamily="18" charset="0"/>
                <a:cs typeface="Times New Roman" panose="02020603050405020304" pitchFamily="18" charset="0"/>
              </a:rPr>
              <a:t>lithium </a:t>
            </a:r>
            <a:r>
              <a:rPr lang="en-US" b="0" i="0" dirty="0">
                <a:solidFill>
                  <a:schemeClr val="tx1"/>
                </a:solidFill>
                <a:latin typeface="Times New Roman" panose="02020603050405020304" pitchFamily="18" charset="0"/>
                <a:cs typeface="Times New Roman" panose="02020603050405020304" pitchFamily="18" charset="0"/>
              </a:rPr>
              <a:t>c</a:t>
            </a:r>
            <a:r>
              <a:rPr lang="en-US" b="0" i="0" dirty="0" smtClean="0">
                <a:solidFill>
                  <a:schemeClr val="tx1"/>
                </a:solidFill>
                <a:latin typeface="Times New Roman" panose="02020603050405020304" pitchFamily="18" charset="0"/>
                <a:cs typeface="Times New Roman" panose="02020603050405020304" pitchFamily="18" charset="0"/>
              </a:rPr>
              <a:t>onditioned </a:t>
            </a:r>
            <a:r>
              <a:rPr lang="en-US" b="0" i="0" dirty="0">
                <a:solidFill>
                  <a:schemeClr val="tx1"/>
                </a:solidFill>
                <a:latin typeface="Times New Roman" panose="02020603050405020304" pitchFamily="18" charset="0"/>
                <a:cs typeface="Times New Roman" panose="02020603050405020304" pitchFamily="18" charset="0"/>
              </a:rPr>
              <a:t>w</a:t>
            </a:r>
            <a:r>
              <a:rPr lang="en-US" b="0" i="0" dirty="0" smtClean="0">
                <a:solidFill>
                  <a:schemeClr val="tx1"/>
                </a:solidFill>
                <a:latin typeface="Times New Roman" panose="02020603050405020304" pitchFamily="18" charset="0"/>
                <a:cs typeface="Times New Roman" panose="02020603050405020304" pitchFamily="18" charset="0"/>
              </a:rPr>
              <a:t>alls </a:t>
            </a:r>
          </a:p>
          <a:p>
            <a:r>
              <a:rPr lang="en-US" i="0" dirty="0" smtClean="0">
                <a:solidFill>
                  <a:schemeClr val="tx2"/>
                </a:solidFill>
                <a:latin typeface="Times New Roman" panose="02020603050405020304" pitchFamily="18" charset="0"/>
                <a:cs typeface="Times New Roman" panose="02020603050405020304" pitchFamily="18" charset="0"/>
              </a:rPr>
              <a:t>Proposer First Name </a:t>
            </a:r>
            <a:r>
              <a:rPr lang="en-US" b="0" i="0" dirty="0" smtClean="0">
                <a:solidFill>
                  <a:schemeClr val="tx2"/>
                </a:solidFill>
                <a:latin typeface="Times New Roman" panose="02020603050405020304" pitchFamily="18" charset="0"/>
                <a:cs typeface="Times New Roman" panose="02020603050405020304" pitchFamily="18" charset="0"/>
              </a:rPr>
              <a:t>:  Robert</a:t>
            </a:r>
          </a:p>
          <a:p>
            <a:r>
              <a:rPr lang="en-US" i="0" dirty="0" smtClean="0">
                <a:solidFill>
                  <a:schemeClr val="tx2"/>
                </a:solidFill>
                <a:latin typeface="Times New Roman" panose="02020603050405020304" pitchFamily="18" charset="0"/>
                <a:cs typeface="Times New Roman" panose="02020603050405020304" pitchFamily="18" charset="0"/>
              </a:rPr>
              <a:t>Proposer Last Name </a:t>
            </a:r>
            <a:r>
              <a:rPr lang="en-US" b="0" i="0" dirty="0" smtClean="0">
                <a:solidFill>
                  <a:schemeClr val="tx2"/>
                </a:solidFill>
                <a:latin typeface="Times New Roman" panose="02020603050405020304" pitchFamily="18" charset="0"/>
                <a:cs typeface="Times New Roman" panose="02020603050405020304" pitchFamily="18" charset="0"/>
              </a:rPr>
              <a:t>: Lunsford</a:t>
            </a:r>
          </a:p>
          <a:p>
            <a:r>
              <a:rPr lang="en-US" i="0" dirty="0" smtClean="0">
                <a:solidFill>
                  <a:schemeClr val="tx2"/>
                </a:solidFill>
                <a:latin typeface="Times New Roman" panose="02020603050405020304" pitchFamily="18" charset="0"/>
                <a:cs typeface="Times New Roman" panose="02020603050405020304" pitchFamily="18" charset="0"/>
              </a:rPr>
              <a:t>E-mail</a:t>
            </a:r>
            <a:r>
              <a:rPr lang="en-US" b="0" i="0" dirty="0" smtClean="0">
                <a:solidFill>
                  <a:schemeClr val="tx2"/>
                </a:solidFill>
                <a:latin typeface="Times New Roman" panose="02020603050405020304" pitchFamily="18" charset="0"/>
                <a:cs typeface="Times New Roman" panose="02020603050405020304" pitchFamily="18" charset="0"/>
              </a:rPr>
              <a:t> : </a:t>
            </a:r>
            <a:r>
              <a:rPr lang="en-US" b="0" i="0" u="sng" dirty="0" smtClean="0">
                <a:solidFill>
                  <a:schemeClr val="accent2">
                    <a:lumMod val="75000"/>
                  </a:schemeClr>
                </a:solidFill>
                <a:latin typeface="Times New Roman" panose="02020603050405020304" pitchFamily="18" charset="0"/>
                <a:cs typeface="Times New Roman" panose="02020603050405020304" pitchFamily="18" charset="0"/>
              </a:rPr>
              <a:t>rlunsfor@pppl.gov</a:t>
            </a:r>
          </a:p>
          <a:p>
            <a:r>
              <a:rPr lang="en-US" i="0" dirty="0" smtClean="0">
                <a:solidFill>
                  <a:schemeClr val="tx2"/>
                </a:solidFill>
                <a:latin typeface="Times New Roman" panose="02020603050405020304" pitchFamily="18" charset="0"/>
                <a:cs typeface="Times New Roman" panose="02020603050405020304" pitchFamily="18" charset="0"/>
              </a:rPr>
              <a:t>Co-Authors</a:t>
            </a:r>
            <a:r>
              <a:rPr lang="en-US" b="0" i="0" dirty="0" smtClean="0">
                <a:solidFill>
                  <a:schemeClr val="tx2"/>
                </a:solidFill>
                <a:latin typeface="Times New Roman" panose="02020603050405020304" pitchFamily="18" charset="0"/>
                <a:cs typeface="Times New Roman" panose="02020603050405020304" pitchFamily="18" charset="0"/>
              </a:rPr>
              <a:t> : L. Roquemore, M. Jaworski, </a:t>
            </a:r>
            <a:r>
              <a:rPr lang="en-US" b="0" i="0" dirty="0">
                <a:solidFill>
                  <a:schemeClr val="tx2"/>
                </a:solidFill>
                <a:latin typeface="Times New Roman" panose="02020603050405020304" pitchFamily="18" charset="0"/>
                <a:cs typeface="Times New Roman" panose="02020603050405020304" pitchFamily="18" charset="0"/>
              </a:rPr>
              <a:t>R. Kaita, R</a:t>
            </a:r>
            <a:r>
              <a:rPr lang="en-US" b="0" i="0" dirty="0" smtClean="0">
                <a:solidFill>
                  <a:schemeClr val="tx2"/>
                </a:solidFill>
                <a:latin typeface="Times New Roman" panose="02020603050405020304" pitchFamily="18" charset="0"/>
                <a:cs typeface="Times New Roman" panose="02020603050405020304" pitchFamily="18" charset="0"/>
              </a:rPr>
              <a:t>. Maingi, J. Wang et al</a:t>
            </a:r>
          </a:p>
          <a:p>
            <a:r>
              <a:rPr lang="en-US" i="0" dirty="0" smtClean="0">
                <a:solidFill>
                  <a:schemeClr val="tx2"/>
                </a:solidFill>
                <a:latin typeface="Times New Roman" panose="02020603050405020304" pitchFamily="18" charset="0"/>
                <a:cs typeface="Times New Roman" panose="02020603050405020304" pitchFamily="18" charset="0"/>
              </a:rPr>
              <a:t>Home Country </a:t>
            </a:r>
            <a:r>
              <a:rPr lang="en-US" b="0" i="0" dirty="0" smtClean="0">
                <a:solidFill>
                  <a:schemeClr val="tx2"/>
                </a:solidFill>
                <a:latin typeface="Times New Roman" panose="02020603050405020304" pitchFamily="18" charset="0"/>
                <a:cs typeface="Times New Roman" panose="02020603050405020304" pitchFamily="18" charset="0"/>
              </a:rPr>
              <a:t>: United States</a:t>
            </a:r>
          </a:p>
          <a:p>
            <a:r>
              <a:rPr lang="en-US" i="0" dirty="0" smtClean="0">
                <a:solidFill>
                  <a:schemeClr val="tx2"/>
                </a:solidFill>
                <a:latin typeface="Times New Roman" panose="02020603050405020304" pitchFamily="18" charset="0"/>
                <a:cs typeface="Times New Roman" panose="02020603050405020304" pitchFamily="18" charset="0"/>
              </a:rPr>
              <a:t>Home Institute </a:t>
            </a:r>
            <a:r>
              <a:rPr lang="en-US" b="0" i="0" dirty="0" smtClean="0">
                <a:solidFill>
                  <a:schemeClr val="tx2"/>
                </a:solidFill>
                <a:latin typeface="Times New Roman" panose="02020603050405020304" pitchFamily="18" charset="0"/>
                <a:cs typeface="Times New Roman" panose="02020603050405020304" pitchFamily="18" charset="0"/>
              </a:rPr>
              <a:t>: PPPL</a:t>
            </a:r>
          </a:p>
          <a:p>
            <a:r>
              <a:rPr lang="en-US" i="0" dirty="0" smtClean="0">
                <a:solidFill>
                  <a:schemeClr val="tx2"/>
                </a:solidFill>
                <a:latin typeface="Times New Roman" panose="02020603050405020304" pitchFamily="18" charset="0"/>
                <a:cs typeface="Times New Roman" panose="02020603050405020304" pitchFamily="18" charset="0"/>
              </a:rPr>
              <a:t>NSTX-U group assessing </a:t>
            </a:r>
            <a:r>
              <a:rPr lang="en-US" b="0" i="0" dirty="0" smtClean="0">
                <a:solidFill>
                  <a:schemeClr val="tx2"/>
                </a:solidFill>
                <a:latin typeface="Times New Roman" panose="02020603050405020304" pitchFamily="18" charset="0"/>
                <a:cs typeface="Times New Roman" panose="02020603050405020304" pitchFamily="18" charset="0"/>
              </a:rPr>
              <a:t>: Particle Control Task Force</a:t>
            </a:r>
          </a:p>
          <a:p>
            <a:r>
              <a:rPr lang="en-US" i="0" dirty="0" smtClean="0">
                <a:solidFill>
                  <a:schemeClr val="tx2"/>
                </a:solidFill>
                <a:latin typeface="Times New Roman" panose="02020603050405020304" pitchFamily="18" charset="0"/>
                <a:cs typeface="Times New Roman" panose="02020603050405020304" pitchFamily="18" charset="0"/>
              </a:rPr>
              <a:t>Contributions to milestones </a:t>
            </a:r>
            <a:r>
              <a:rPr lang="en-US" b="0" i="0" dirty="0" smtClean="0">
                <a:solidFill>
                  <a:schemeClr val="tx2"/>
                </a:solidFill>
                <a:latin typeface="Times New Roman" panose="02020603050405020304" pitchFamily="18" charset="0"/>
                <a:cs typeface="Times New Roman" panose="02020603050405020304" pitchFamily="18" charset="0"/>
              </a:rPr>
              <a:t>: ITPA PEP Joint </a:t>
            </a:r>
            <a:r>
              <a:rPr lang="en-US" b="0" i="0" dirty="0">
                <a:solidFill>
                  <a:schemeClr val="tx2"/>
                </a:solidFill>
                <a:latin typeface="Times New Roman" panose="02020603050405020304" pitchFamily="18" charset="0"/>
                <a:cs typeface="Times New Roman" panose="02020603050405020304" pitchFamily="18" charset="0"/>
              </a:rPr>
              <a:t>Experiment #</a:t>
            </a:r>
            <a:r>
              <a:rPr lang="en-US" b="0" i="0" dirty="0" smtClean="0">
                <a:solidFill>
                  <a:schemeClr val="tx2"/>
                </a:solidFill>
                <a:latin typeface="Times New Roman" panose="02020603050405020304" pitchFamily="18" charset="0"/>
                <a:cs typeface="Times New Roman" panose="02020603050405020304" pitchFamily="18" charset="0"/>
              </a:rPr>
              <a:t>30</a:t>
            </a:r>
          </a:p>
          <a:p>
            <a:r>
              <a:rPr lang="en-US" i="0" dirty="0" smtClean="0">
                <a:solidFill>
                  <a:schemeClr val="tx2"/>
                </a:solidFill>
                <a:latin typeface="Times New Roman" panose="02020603050405020304" pitchFamily="18" charset="0"/>
                <a:cs typeface="Times New Roman" panose="02020603050405020304" pitchFamily="18" charset="0"/>
              </a:rPr>
              <a:t>Machine time requested </a:t>
            </a:r>
            <a:r>
              <a:rPr lang="en-US" b="0" i="0" dirty="0" smtClean="0">
                <a:solidFill>
                  <a:schemeClr val="tx2"/>
                </a:solidFill>
                <a:latin typeface="Times New Roman" panose="02020603050405020304" pitchFamily="18" charset="0"/>
                <a:cs typeface="Times New Roman" panose="02020603050405020304" pitchFamily="18" charset="0"/>
              </a:rPr>
              <a:t>: 1.0 Days</a:t>
            </a:r>
          </a:p>
          <a:p>
            <a:r>
              <a:rPr lang="en-US" i="0" dirty="0" smtClean="0">
                <a:solidFill>
                  <a:schemeClr val="tx2"/>
                </a:solidFill>
                <a:latin typeface="Times New Roman" panose="02020603050405020304" pitchFamily="18" charset="0"/>
                <a:cs typeface="Times New Roman" panose="02020603050405020304" pitchFamily="18" charset="0"/>
              </a:rPr>
              <a:t>Pre-Lithium time</a:t>
            </a:r>
            <a:r>
              <a:rPr lang="en-US" b="0" i="0" dirty="0" smtClean="0">
                <a:solidFill>
                  <a:schemeClr val="tx2"/>
                </a:solidFill>
                <a:latin typeface="Times New Roman" panose="02020603050405020304" pitchFamily="18" charset="0"/>
                <a:cs typeface="Times New Roman" panose="02020603050405020304" pitchFamily="18" charset="0"/>
              </a:rPr>
              <a:t>: 0.0 Days</a:t>
            </a:r>
          </a:p>
          <a:p>
            <a:r>
              <a:rPr lang="en-US" i="0" dirty="0" smtClean="0">
                <a:solidFill>
                  <a:schemeClr val="tx2"/>
                </a:solidFill>
                <a:latin typeface="Times New Roman" panose="02020603050405020304" pitchFamily="18" charset="0"/>
                <a:cs typeface="Times New Roman" panose="02020603050405020304" pitchFamily="18" charset="0"/>
              </a:rPr>
              <a:t>Minimum Useful time </a:t>
            </a:r>
            <a:r>
              <a:rPr lang="en-US" b="0" i="0" dirty="0" smtClean="0">
                <a:solidFill>
                  <a:schemeClr val="tx2"/>
                </a:solidFill>
                <a:latin typeface="Times New Roman" panose="02020603050405020304" pitchFamily="18" charset="0"/>
                <a:cs typeface="Times New Roman" panose="02020603050405020304" pitchFamily="18" charset="0"/>
              </a:rPr>
              <a:t>: 0.5 Days </a:t>
            </a:r>
          </a:p>
        </p:txBody>
      </p:sp>
      <p:sp>
        <p:nvSpPr>
          <p:cNvPr id="5" name="TextBox 4"/>
          <p:cNvSpPr txBox="1"/>
          <p:nvPr/>
        </p:nvSpPr>
        <p:spPr>
          <a:xfrm>
            <a:off x="609600" y="3664803"/>
            <a:ext cx="8001000" cy="1938992"/>
          </a:xfrm>
          <a:prstGeom prst="rect">
            <a:avLst/>
          </a:prstGeom>
          <a:noFill/>
        </p:spPr>
        <p:txBody>
          <a:bodyPr wrap="square" rtlCol="0">
            <a:spAutoFit/>
          </a:bodyPr>
          <a:lstStyle/>
          <a:p>
            <a:r>
              <a:rPr lang="en-US" i="0" dirty="0" smtClean="0">
                <a:solidFill>
                  <a:schemeClr val="tx2"/>
                </a:solidFill>
                <a:latin typeface="Times New Roman" panose="02020603050405020304" pitchFamily="18" charset="0"/>
                <a:cs typeface="Times New Roman" panose="02020603050405020304" pitchFamily="18" charset="0"/>
              </a:rPr>
              <a:t>Goal, importance and plan of proposal </a:t>
            </a:r>
            <a:r>
              <a:rPr lang="en-US" b="0" i="0" dirty="0" smtClean="0">
                <a:solidFill>
                  <a:schemeClr val="tx2"/>
                </a:solidFill>
                <a:latin typeface="Times New Roman" panose="02020603050405020304" pitchFamily="18" charset="0"/>
                <a:cs typeface="Times New Roman" panose="02020603050405020304" pitchFamily="18" charset="0"/>
              </a:rPr>
              <a:t>:</a:t>
            </a:r>
            <a:r>
              <a:rPr lang="en-US" dirty="0" smtClean="0">
                <a:solidFill>
                  <a:schemeClr val="tx1"/>
                </a:solidFill>
                <a:cs typeface="Helvetica" panose="020B0604020202020204" pitchFamily="34" charset="0"/>
              </a:rPr>
              <a:t> </a:t>
            </a:r>
            <a:r>
              <a:rPr lang="en-US" b="0" i="0" dirty="0" smtClean="0">
                <a:solidFill>
                  <a:schemeClr val="tx1"/>
                </a:solidFill>
                <a:latin typeface="Times New Roman" panose="02020603050405020304" pitchFamily="18" charset="0"/>
                <a:cs typeface="Times New Roman" panose="02020603050405020304" pitchFamily="18" charset="0"/>
              </a:rPr>
              <a:t>The introduction of lithium conditioning to the PFC’s of NSTX led to ELM free H-Modes.  While this generated enhanced confinement it has also led to a concomitant buildup of carbon impurities within the core of the plasma.  The use of solid granule injection has been shown as a method for generating controlled ELMs and clamping core impurities.  This XP will attempt to locate the minimum </a:t>
            </a:r>
            <a:r>
              <a:rPr lang="en-US" b="0" i="0" dirty="0">
                <a:solidFill>
                  <a:schemeClr val="tx1"/>
                </a:solidFill>
                <a:latin typeface="Times New Roman" panose="02020603050405020304" pitchFamily="18" charset="0"/>
                <a:cs typeface="Times New Roman" panose="02020603050405020304" pitchFamily="18" charset="0"/>
              </a:rPr>
              <a:t>edge perturbation required to </a:t>
            </a:r>
            <a:r>
              <a:rPr lang="en-US" b="0" i="0" dirty="0" smtClean="0">
                <a:solidFill>
                  <a:schemeClr val="tx1"/>
                </a:solidFill>
                <a:latin typeface="Times New Roman" panose="02020603050405020304" pitchFamily="18" charset="0"/>
                <a:cs typeface="Times New Roman" panose="02020603050405020304" pitchFamily="18" charset="0"/>
              </a:rPr>
              <a:t>reliably initiate </a:t>
            </a:r>
            <a:r>
              <a:rPr lang="en-US" b="0" i="0" dirty="0">
                <a:solidFill>
                  <a:schemeClr val="tx1"/>
                </a:solidFill>
                <a:latin typeface="Times New Roman" panose="02020603050405020304" pitchFamily="18" charset="0"/>
                <a:cs typeface="Times New Roman" panose="02020603050405020304" pitchFamily="18" charset="0"/>
              </a:rPr>
              <a:t>ELMs in a naturally ELM-free lithiated </a:t>
            </a:r>
            <a:r>
              <a:rPr lang="en-US" b="0" i="0" dirty="0" smtClean="0">
                <a:solidFill>
                  <a:schemeClr val="tx1"/>
                </a:solidFill>
                <a:latin typeface="Times New Roman" panose="02020603050405020304" pitchFamily="18" charset="0"/>
                <a:cs typeface="Times New Roman" panose="02020603050405020304" pitchFamily="18" charset="0"/>
              </a:rPr>
              <a:t>discharge.  Lithium granules of decreasing sizes will be injected into a baseline ELM free discharge to determine the minimum mass required to reliably trigger an ELM, in addition once this lower limit has been acquired, the granule injection frequency and velocity will be reduced until an approximate perturbative limit has been determined.    We will also look at ELM instigated clamping or flushing of core impurity buildup and if this also has an efficacy threshold in size and frequency.  Injection of boron carbide and/or vitreous carbon granules will also be considered  if time and conditions warrant.</a:t>
            </a:r>
            <a:endParaRPr lang="en-US" b="0" i="0" dirty="0" smtClean="0">
              <a:solidFill>
                <a:schemeClr val="tx2"/>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15141" y="5895201"/>
            <a:ext cx="8001000" cy="276999"/>
          </a:xfrm>
          <a:prstGeom prst="rect">
            <a:avLst/>
          </a:prstGeom>
          <a:noFill/>
        </p:spPr>
        <p:txBody>
          <a:bodyPr wrap="square" rtlCol="0">
            <a:spAutoFit/>
          </a:bodyPr>
          <a:lstStyle/>
          <a:p>
            <a:r>
              <a:rPr lang="en-US" i="0" dirty="0" smtClean="0">
                <a:solidFill>
                  <a:schemeClr val="tx2"/>
                </a:solidFill>
                <a:latin typeface="Times New Roman" panose="02020603050405020304" pitchFamily="18" charset="0"/>
                <a:cs typeface="Times New Roman" panose="02020603050405020304" pitchFamily="18" charset="0"/>
              </a:rPr>
              <a:t>Special Requirements </a:t>
            </a:r>
            <a:r>
              <a:rPr lang="en-US" b="0" i="0" dirty="0" smtClean="0">
                <a:solidFill>
                  <a:schemeClr val="tx2"/>
                </a:solidFill>
                <a:latin typeface="Times New Roman" panose="02020603050405020304" pitchFamily="18" charset="0"/>
                <a:cs typeface="Times New Roman" panose="02020603050405020304" pitchFamily="18" charset="0"/>
              </a:rPr>
              <a:t>:  Reliable reproduction of NSTX ELM free H-modes are a prerequisite </a:t>
            </a:r>
            <a:endParaRPr lang="en-US" b="0" i="0" dirty="0">
              <a:solidFill>
                <a:schemeClr val="tx2"/>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pPr>
              <a:defRPr/>
            </a:pPr>
            <a:fld id="{F1094C09-E6A8-4862-96B7-4DD0E2434AED}" type="slidenum">
              <a:rPr lang="en-US" smtClean="0"/>
              <a:pPr>
                <a:defRPr/>
              </a:pPr>
              <a:t>20</a:t>
            </a:fld>
            <a:endParaRPr lang="en-US" dirty="0"/>
          </a:p>
        </p:txBody>
      </p:sp>
    </p:spTree>
    <p:extLst>
      <p:ext uri="{BB962C8B-B14F-4D97-AF65-F5344CB8AC3E}">
        <p14:creationId xmlns:p14="http://schemas.microsoft.com/office/powerpoint/2010/main" val="3999817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Straight Connector 10"/>
          <p:cNvCxnSpPr>
            <a:cxnSpLocks noChangeShapeType="1"/>
          </p:cNvCxnSpPr>
          <p:nvPr/>
        </p:nvCxnSpPr>
        <p:spPr bwMode="auto">
          <a:xfrm>
            <a:off x="0" y="0"/>
            <a:ext cx="914400" cy="0"/>
          </a:xfrm>
          <a:prstGeom prst="line">
            <a:avLst/>
          </a:prstGeom>
          <a:noFill/>
          <a:ln w="0" algn="ctr">
            <a:solidFill>
              <a:srgbClr val="FBFFFF"/>
            </a:solidFill>
            <a:round/>
            <a:headEnd/>
            <a:tailEnd/>
          </a:ln>
          <a:extLst>
            <a:ext uri="{909E8E84-426E-40DD-AFC4-6F175D3DCCD1}">
              <a14:hiddenFill xmlns:a14="http://schemas.microsoft.com/office/drawing/2010/main">
                <a:noFill/>
              </a14:hiddenFill>
            </a:ext>
          </a:extLst>
        </p:spPr>
      </p:cxnSp>
      <p:cxnSp>
        <p:nvCxnSpPr>
          <p:cNvPr id="4099" name="Straight Connector 5"/>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4100" name="Rectangle 2"/>
          <p:cNvSpPr>
            <a:spLocks noGrp="1" noChangeArrowheads="1"/>
          </p:cNvSpPr>
          <p:nvPr>
            <p:ph type="title"/>
          </p:nvPr>
        </p:nvSpPr>
        <p:spPr/>
        <p:txBody>
          <a:bodyPr/>
          <a:lstStyle/>
          <a:p>
            <a:r>
              <a:rPr lang="en-US" altLang="en-US" dirty="0" smtClean="0"/>
              <a:t>NSTX ELM-y H-mode Boronized Discharges</a:t>
            </a:r>
          </a:p>
        </p:txBody>
      </p:sp>
      <p:cxnSp>
        <p:nvCxnSpPr>
          <p:cNvPr id="4101" name="Straight Connector 6"/>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4102" name="Straight Connector 7"/>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4103" name="Straight Connector 8"/>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4105" name="Straight Connector 9"/>
          <p:cNvCxnSpPr>
            <a:cxnSpLocks noChangeShapeType="1"/>
          </p:cNvCxnSpPr>
          <p:nvPr/>
        </p:nvCxnSpPr>
        <p:spPr bwMode="auto">
          <a:xfrm>
            <a:off x="0" y="0"/>
            <a:ext cx="0" cy="457200"/>
          </a:xfrm>
          <a:prstGeom prst="line">
            <a:avLst/>
          </a:prstGeom>
          <a:noFill/>
          <a:ln w="0" algn="ctr">
            <a:solidFill>
              <a:srgbClr val="FDFFFF"/>
            </a:solidFill>
            <a:round/>
            <a:headEnd/>
            <a:tailEnd/>
          </a:ln>
          <a:extLst>
            <a:ext uri="{909E8E84-426E-40DD-AFC4-6F175D3DCCD1}">
              <a14:hiddenFill xmlns:a14="http://schemas.microsoft.com/office/drawing/2010/main">
                <a:noFill/>
              </a14:hiddenFill>
            </a:ext>
          </a:extLst>
        </p:spPr>
      </p:cxnSp>
      <p:pic>
        <p:nvPicPr>
          <p:cNvPr id="4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00225"/>
            <a:ext cx="295910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410200"/>
            <a:ext cx="8477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0400" y="5472113"/>
            <a:ext cx="195262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9" name="Picture 10"/>
          <p:cNvPicPr>
            <a:picLocks noChangeAspect="1" noChangeArrowheads="1"/>
          </p:cNvPicPr>
          <p:nvPr/>
        </p:nvPicPr>
        <p:blipFill rotWithShape="1">
          <a:blip r:embed="rId6">
            <a:extLst>
              <a:ext uri="{28A0092B-C50C-407E-A947-70E740481C1C}">
                <a14:useLocalDpi xmlns:a14="http://schemas.microsoft.com/office/drawing/2010/main" val="0"/>
              </a:ext>
            </a:extLst>
          </a:blip>
          <a:srcRect b="26531"/>
          <a:stretch/>
        </p:blipFill>
        <p:spPr bwMode="auto">
          <a:xfrm>
            <a:off x="4926013" y="1600200"/>
            <a:ext cx="3486440" cy="304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3965" y="4648199"/>
            <a:ext cx="3138488"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1"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417638"/>
            <a:ext cx="3762375" cy="41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F1094C09-E6A8-4862-96B7-4DD0E2434AED}" type="slidenum">
              <a:rPr lang="en-US" smtClean="0"/>
              <a:pPr>
                <a:defRPr/>
              </a:pPr>
              <a:t>21</a:t>
            </a:fld>
            <a:endParaRPr lang="en-US" dirty="0"/>
          </a:p>
        </p:txBody>
      </p:sp>
    </p:spTree>
    <p:extLst>
      <p:ext uri="{BB962C8B-B14F-4D97-AF65-F5344CB8AC3E}">
        <p14:creationId xmlns:p14="http://schemas.microsoft.com/office/powerpoint/2010/main" val="4133366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31163"/>
            <a:ext cx="549021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0" y="0"/>
            <a:ext cx="9144000" cy="914400"/>
          </a:xfrm>
          <a:prstGeom prst="rect">
            <a:avLst/>
          </a:prstGeom>
        </p:spPr>
        <p:txBody>
          <a:bodyPr anchor="ctr"/>
          <a:lst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a:lstStyle>
          <a:p>
            <a:r>
              <a:rPr lang="en-US" i="0" kern="0" dirty="0" smtClean="0"/>
              <a:t>DIII-D LGI ELM pacing into super </a:t>
            </a:r>
            <a:r>
              <a:rPr lang="en-US" i="0" kern="0" smtClean="0"/>
              <a:t>H-Mode plasmas </a:t>
            </a:r>
          </a:p>
        </p:txBody>
      </p:sp>
      <p:sp>
        <p:nvSpPr>
          <p:cNvPr id="5" name="Rectangle 3"/>
          <p:cNvSpPr>
            <a:spLocks noChangeArrowheads="1"/>
          </p:cNvSpPr>
          <p:nvPr/>
        </p:nvSpPr>
        <p:spPr bwMode="auto">
          <a:xfrm>
            <a:off x="2971800" y="5943600"/>
            <a:ext cx="3581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accent2"/>
                </a:solidFill>
                <a:latin typeface="Arial" charset="0"/>
              </a:defRPr>
            </a:lvl2pPr>
            <a:lvl3pPr marL="1143000" indent="-228600" eaLnBrk="0" hangingPunct="0">
              <a:spcBef>
                <a:spcPct val="20000"/>
              </a:spcBef>
              <a:buChar char="•"/>
              <a:defRPr>
                <a:solidFill>
                  <a:srgbClr val="FF0000"/>
                </a:solidFill>
                <a:latin typeface="Arial" charset="0"/>
              </a:defRPr>
            </a:lvl3pPr>
            <a:lvl4pPr marL="1600200" indent="-228600" eaLnBrk="0" hangingPunct="0">
              <a:spcBef>
                <a:spcPct val="20000"/>
              </a:spcBef>
              <a:buChar char="–"/>
              <a:defRPr sz="1600">
                <a:solidFill>
                  <a:srgbClr val="009999"/>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000" dirty="0">
                <a:solidFill>
                  <a:srgbClr val="00217B"/>
                </a:solidFill>
                <a:latin typeface="Helvetica" pitchFamily="34" charset="0"/>
              </a:rPr>
              <a:t>By </a:t>
            </a:r>
            <a:r>
              <a:rPr lang="en-US" altLang="en-US" sz="1200" dirty="0">
                <a:solidFill>
                  <a:srgbClr val="00217B"/>
                </a:solidFill>
                <a:latin typeface="Helvetica" pitchFamily="34" charset="0"/>
              </a:rPr>
              <a:t>A.Bortolon for the LGI </a:t>
            </a:r>
            <a:r>
              <a:rPr lang="en-US" altLang="en-US" sz="1200">
                <a:solidFill>
                  <a:srgbClr val="00217B"/>
                </a:solidFill>
                <a:latin typeface="Helvetica" pitchFamily="34" charset="0"/>
              </a:rPr>
              <a:t>team </a:t>
            </a:r>
            <a:endParaRPr lang="en-US" altLang="en-US" sz="1200" dirty="0">
              <a:solidFill>
                <a:srgbClr val="00217B"/>
              </a:solidFill>
              <a:latin typeface="Helvetica" pitchFamily="34" charset="0"/>
            </a:endParaRPr>
          </a:p>
        </p:txBody>
      </p:sp>
      <p:pic>
        <p:nvPicPr>
          <p:cNvPr id="6" name="Picture 19" descr="DIII-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711826"/>
            <a:ext cx="1230312"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569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 impurity clamping with LGI at DIII-D</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914400"/>
            <a:ext cx="4953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1089025" y="3976688"/>
            <a:ext cx="1882775" cy="0"/>
          </a:xfrm>
          <a:prstGeom prst="straightConnector1">
            <a:avLst/>
          </a:prstGeom>
          <a:ln>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6" name="TextBox 7"/>
          <p:cNvSpPr txBox="1">
            <a:spLocks noChangeArrowheads="1"/>
          </p:cNvSpPr>
          <p:nvPr/>
        </p:nvSpPr>
        <p:spPr bwMode="auto">
          <a:xfrm>
            <a:off x="1757362" y="3670300"/>
            <a:ext cx="547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Century Gothic"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entury Gothic"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entury Gothic"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entury Gothic"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entury Gothic" pitchFamily="34" charset="0"/>
                <a:ea typeface="ＭＳ Ｐゴシック" pitchFamily="34" charset="-128"/>
                <a:cs typeface="+mn-cs"/>
              </a:defRPr>
            </a:lvl5pPr>
            <a:lvl6pPr marL="2286000" algn="l" defTabSz="914400" rtl="0" eaLnBrk="1" latinLnBrk="0" hangingPunct="1">
              <a:defRPr kern="1200">
                <a:solidFill>
                  <a:schemeClr val="tx1"/>
                </a:solidFill>
                <a:latin typeface="Century Gothic" pitchFamily="34" charset="0"/>
                <a:ea typeface="ＭＳ Ｐゴシック" pitchFamily="34" charset="-128"/>
                <a:cs typeface="+mn-cs"/>
              </a:defRPr>
            </a:lvl6pPr>
            <a:lvl7pPr marL="2743200" algn="l" defTabSz="914400" rtl="0" eaLnBrk="1" latinLnBrk="0" hangingPunct="1">
              <a:defRPr kern="1200">
                <a:solidFill>
                  <a:schemeClr val="tx1"/>
                </a:solidFill>
                <a:latin typeface="Century Gothic" pitchFamily="34" charset="0"/>
                <a:ea typeface="ＭＳ Ｐゴシック" pitchFamily="34" charset="-128"/>
                <a:cs typeface="+mn-cs"/>
              </a:defRPr>
            </a:lvl7pPr>
            <a:lvl8pPr marL="3200400" algn="l" defTabSz="914400" rtl="0" eaLnBrk="1" latinLnBrk="0" hangingPunct="1">
              <a:defRPr kern="1200">
                <a:solidFill>
                  <a:schemeClr val="tx1"/>
                </a:solidFill>
                <a:latin typeface="Century Gothic" pitchFamily="34" charset="0"/>
                <a:ea typeface="ＭＳ Ｐゴシック" pitchFamily="34" charset="-128"/>
                <a:cs typeface="+mn-cs"/>
              </a:defRPr>
            </a:lvl8pPr>
            <a:lvl9pPr marL="3657600" algn="l" defTabSz="914400" rtl="0" eaLnBrk="1" latinLnBrk="0" hangingPunct="1">
              <a:defRPr kern="1200">
                <a:solidFill>
                  <a:schemeClr val="tx1"/>
                </a:solidFill>
                <a:latin typeface="Century Gothic" pitchFamily="34" charset="0"/>
                <a:ea typeface="ＭＳ Ｐゴシック" pitchFamily="34" charset="-128"/>
                <a:cs typeface="+mn-cs"/>
              </a:defRPr>
            </a:lvl9pPr>
          </a:lstStyle>
          <a:p>
            <a:pPr eaLnBrk="1" hangingPunct="1">
              <a:spcBef>
                <a:spcPct val="0"/>
              </a:spcBef>
              <a:buClrTx/>
              <a:buFontTx/>
              <a:buNone/>
            </a:pPr>
            <a:r>
              <a:rPr lang="en-US" altLang="en-US" sz="1800" b="0" dirty="0"/>
              <a:t>LGI</a:t>
            </a:r>
          </a:p>
        </p:txBody>
      </p:sp>
      <p:sp>
        <p:nvSpPr>
          <p:cNvPr id="8" name="Rectangle 3"/>
          <p:cNvSpPr>
            <a:spLocks noChangeArrowheads="1"/>
          </p:cNvSpPr>
          <p:nvPr/>
        </p:nvSpPr>
        <p:spPr bwMode="auto">
          <a:xfrm>
            <a:off x="2971800" y="59436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accent2"/>
                </a:solidFill>
                <a:latin typeface="Arial" charset="0"/>
              </a:defRPr>
            </a:lvl2pPr>
            <a:lvl3pPr marL="1143000" indent="-228600" eaLnBrk="0" hangingPunct="0">
              <a:spcBef>
                <a:spcPct val="20000"/>
              </a:spcBef>
              <a:buChar char="•"/>
              <a:defRPr>
                <a:solidFill>
                  <a:srgbClr val="FF0000"/>
                </a:solidFill>
                <a:latin typeface="Arial" charset="0"/>
              </a:defRPr>
            </a:lvl3pPr>
            <a:lvl4pPr marL="1600200" indent="-228600" eaLnBrk="0" hangingPunct="0">
              <a:spcBef>
                <a:spcPct val="20000"/>
              </a:spcBef>
              <a:buChar char="–"/>
              <a:defRPr sz="1600">
                <a:solidFill>
                  <a:srgbClr val="009999"/>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000" dirty="0">
                <a:solidFill>
                  <a:srgbClr val="00217B"/>
                </a:solidFill>
                <a:latin typeface="Helvetica" pitchFamily="34" charset="0"/>
              </a:rPr>
              <a:t>By </a:t>
            </a:r>
            <a:r>
              <a:rPr lang="en-US" altLang="en-US" sz="1200" dirty="0">
                <a:solidFill>
                  <a:srgbClr val="00217B"/>
                </a:solidFill>
                <a:latin typeface="Helvetica" pitchFamily="34" charset="0"/>
              </a:rPr>
              <a:t>A.Bortolon for the LGI team </a:t>
            </a:r>
          </a:p>
          <a:p>
            <a:pPr eaLnBrk="1" hangingPunct="1">
              <a:spcBef>
                <a:spcPct val="0"/>
              </a:spcBef>
              <a:buFontTx/>
              <a:buNone/>
            </a:pPr>
            <a:r>
              <a:rPr lang="en-US" altLang="en-US" sz="1000" dirty="0">
                <a:solidFill>
                  <a:srgbClr val="00217B"/>
                </a:solidFill>
                <a:latin typeface="Helvetica" pitchFamily="34" charset="0"/>
              </a:rPr>
              <a:t>Presented to</a:t>
            </a:r>
            <a:r>
              <a:rPr lang="en-US" altLang="en-US" sz="1200" dirty="0">
                <a:solidFill>
                  <a:srgbClr val="00217B"/>
                </a:solidFill>
                <a:latin typeface="Helvetica" pitchFamily="34" charset="0"/>
              </a:rPr>
              <a:t> NSTX-U group at PPPL Jan 5</a:t>
            </a:r>
            <a:r>
              <a:rPr lang="en-US" altLang="en-US" sz="1200" baseline="30000" dirty="0">
                <a:solidFill>
                  <a:srgbClr val="00217B"/>
                </a:solidFill>
                <a:latin typeface="Helvetica" pitchFamily="34" charset="0"/>
              </a:rPr>
              <a:t>th</a:t>
            </a:r>
            <a:r>
              <a:rPr lang="en-US" altLang="en-US" sz="1200" dirty="0">
                <a:solidFill>
                  <a:srgbClr val="00217B"/>
                </a:solidFill>
                <a:latin typeface="Helvetica" pitchFamily="34" charset="0"/>
              </a:rPr>
              <a:t> 2015</a:t>
            </a:r>
          </a:p>
        </p:txBody>
      </p:sp>
      <p:sp>
        <p:nvSpPr>
          <p:cNvPr id="9" name="Content Placeholder 2"/>
          <p:cNvSpPr>
            <a:spLocks noGrp="1"/>
          </p:cNvSpPr>
          <p:nvPr/>
        </p:nvSpPr>
        <p:spPr bwMode="auto">
          <a:xfrm>
            <a:off x="4800600" y="1295400"/>
            <a:ext cx="39687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sz="2000" b="1"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chemeClr val="tx2"/>
              </a:buClr>
              <a:buFont typeface="Arial" charset="0"/>
              <a:buChar char="–"/>
              <a:defRPr sz="1800" kern="1200">
                <a:solidFill>
                  <a:schemeClr val="tx1"/>
                </a:solidFill>
                <a:latin typeface="+mn-lt"/>
                <a:ea typeface="ＭＳ Ｐゴシック" charset="0"/>
                <a:cs typeface="+mn-cs"/>
              </a:defRPr>
            </a:lvl2pPr>
            <a:lvl3pPr marL="1257300" indent="-342900" algn="l" defTabSz="457200" rtl="0" eaLnBrk="0" fontAlgn="base" hangingPunct="0">
              <a:spcBef>
                <a:spcPct val="20000"/>
              </a:spcBef>
              <a:spcAft>
                <a:spcPct val="0"/>
              </a:spcAft>
              <a:buClr>
                <a:schemeClr val="tx2"/>
              </a:buClr>
              <a:buFont typeface="Arial"/>
              <a:buChar char="•"/>
              <a:defRPr lang="en-US" sz="1600" kern="1200" dirty="0" smtClean="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Clr>
                <a:schemeClr val="tx2"/>
              </a:buClr>
              <a:buFont typeface="Arial" charset="0"/>
              <a:buChar char="–"/>
              <a:defRPr sz="14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Clr>
                <a:schemeClr val="tx2"/>
              </a:buClr>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fontAlgn="base">
              <a:spcAft>
                <a:spcPct val="0"/>
              </a:spcAft>
              <a:buFont typeface="Arial" charset="0"/>
              <a:buChar char="•"/>
            </a:pPr>
            <a:r>
              <a:rPr lang="en-US" altLang="en-US" dirty="0" smtClean="0">
                <a:ea typeface="ＭＳ Ｐゴシック" pitchFamily="34" charset="-128"/>
              </a:rPr>
              <a:t>Charge exchange emission from Li III indicates Li reaches the core</a:t>
            </a:r>
          </a:p>
          <a:p>
            <a:pPr lvl="1"/>
            <a:r>
              <a:rPr lang="en-US" altLang="en-US" dirty="0" smtClean="0">
                <a:ea typeface="ＭＳ Ｐゴシック" pitchFamily="34" charset="-128"/>
              </a:rPr>
              <a:t>Previously observed in dropper discharges</a:t>
            </a:r>
          </a:p>
          <a:p>
            <a:pPr lvl="1"/>
            <a:r>
              <a:rPr lang="en-US" altLang="en-US" dirty="0" smtClean="0">
                <a:ea typeface="ＭＳ Ｐゴシック" pitchFamily="34" charset="-128"/>
              </a:rPr>
              <a:t>Potential for dilution effect</a:t>
            </a:r>
          </a:p>
          <a:p>
            <a:pPr fontAlgn="base">
              <a:spcAft>
                <a:spcPct val="0"/>
              </a:spcAft>
              <a:buFont typeface="Arial" charset="0"/>
              <a:buChar char="•"/>
            </a:pPr>
            <a:endParaRPr lang="en-US" altLang="en-US" dirty="0" smtClean="0">
              <a:ea typeface="ＭＳ Ｐゴシック" pitchFamily="34" charset="-128"/>
            </a:endParaRPr>
          </a:p>
          <a:p>
            <a:pPr fontAlgn="base">
              <a:spcAft>
                <a:spcPct val="0"/>
              </a:spcAft>
              <a:buFont typeface="Arial" charset="0"/>
              <a:buChar char="•"/>
            </a:pPr>
            <a:r>
              <a:rPr lang="en-US" altLang="en-US" dirty="0" smtClean="0">
                <a:ea typeface="ＭＳ Ｐゴシック" pitchFamily="34" charset="-128"/>
              </a:rPr>
              <a:t>Nickel “intrinsic” impurity tends to accumulate</a:t>
            </a:r>
          </a:p>
          <a:p>
            <a:pPr lvl="1"/>
            <a:r>
              <a:rPr lang="en-US" altLang="en-US" dirty="0" smtClean="0">
                <a:ea typeface="ＭＳ Ｐゴシック" pitchFamily="34" charset="-128"/>
              </a:rPr>
              <a:t>During LGI operation the Ni density is clamped to low values</a:t>
            </a:r>
          </a:p>
          <a:p>
            <a:pPr lvl="1"/>
            <a:r>
              <a:rPr lang="en-US" altLang="en-US" dirty="0" smtClean="0">
                <a:ea typeface="ＭＳ Ｐゴシック" pitchFamily="34" charset="-128"/>
              </a:rPr>
              <a:t>Accumulation resumes as LGI turns off</a:t>
            </a:r>
          </a:p>
        </p:txBody>
      </p:sp>
      <p:pic>
        <p:nvPicPr>
          <p:cNvPr id="10" name="Picture 19" descr="DIII-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711826"/>
            <a:ext cx="1230312"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868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Straight Connector 10"/>
          <p:cNvCxnSpPr>
            <a:cxnSpLocks noChangeShapeType="1"/>
          </p:cNvCxnSpPr>
          <p:nvPr/>
        </p:nvCxnSpPr>
        <p:spPr bwMode="auto">
          <a:xfrm>
            <a:off x="0" y="0"/>
            <a:ext cx="914400" cy="0"/>
          </a:xfrm>
          <a:prstGeom prst="line">
            <a:avLst/>
          </a:prstGeom>
          <a:noFill/>
          <a:ln w="0" algn="ctr">
            <a:solidFill>
              <a:srgbClr val="FBFFFF"/>
            </a:solidFill>
            <a:round/>
            <a:headEnd/>
            <a:tailEnd/>
          </a:ln>
          <a:extLst>
            <a:ext uri="{909E8E84-426E-40DD-AFC4-6F175D3DCCD1}">
              <a14:hiddenFill xmlns:a14="http://schemas.microsoft.com/office/drawing/2010/main">
                <a:noFill/>
              </a14:hiddenFill>
            </a:ext>
          </a:extLst>
        </p:spPr>
      </p:cxnSp>
      <p:cxnSp>
        <p:nvCxnSpPr>
          <p:cNvPr id="4099" name="Straight Connector 5"/>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4100" name="Rectangle 2"/>
          <p:cNvSpPr>
            <a:spLocks noGrp="1" noChangeArrowheads="1"/>
          </p:cNvSpPr>
          <p:nvPr>
            <p:ph type="title"/>
          </p:nvPr>
        </p:nvSpPr>
        <p:spPr>
          <a:xfrm>
            <a:off x="1371600" y="0"/>
            <a:ext cx="6629400" cy="914400"/>
          </a:xfrm>
        </p:spPr>
        <p:txBody>
          <a:bodyPr/>
          <a:lstStyle/>
          <a:p>
            <a:r>
              <a:rPr lang="en-US" altLang="en-US" dirty="0" smtClean="0"/>
              <a:t>Anomalous Lack of Lithium Core population in NSTX ELM free H-Modes</a:t>
            </a:r>
          </a:p>
        </p:txBody>
      </p:sp>
      <p:cxnSp>
        <p:nvCxnSpPr>
          <p:cNvPr id="4101" name="Straight Connector 6"/>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4102" name="Straight Connector 7"/>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4103" name="Straight Connector 8"/>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4105" name="Straight Connector 9"/>
          <p:cNvCxnSpPr>
            <a:cxnSpLocks noChangeShapeType="1"/>
          </p:cNvCxnSpPr>
          <p:nvPr/>
        </p:nvCxnSpPr>
        <p:spPr bwMode="auto">
          <a:xfrm>
            <a:off x="0" y="0"/>
            <a:ext cx="0" cy="457200"/>
          </a:xfrm>
          <a:prstGeom prst="line">
            <a:avLst/>
          </a:prstGeom>
          <a:noFill/>
          <a:ln w="0" algn="ctr">
            <a:solidFill>
              <a:srgbClr val="FDFFFF"/>
            </a:solidFill>
            <a:round/>
            <a:headEnd/>
            <a:tailEn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0"/>
          </p:nvPr>
        </p:nvSpPr>
        <p:spPr/>
        <p:txBody>
          <a:bodyPr/>
          <a:lstStyle/>
          <a:p>
            <a:pPr>
              <a:defRPr/>
            </a:pPr>
            <a:fld id="{F1094C09-E6A8-4862-96B7-4DD0E2434AED}" type="slidenum">
              <a:rPr lang="en-US" smtClean="0"/>
              <a:pPr>
                <a:defRPr/>
              </a:pPr>
              <a:t>24</a:t>
            </a:fld>
            <a:endParaRPr lang="en-US" dirty="0"/>
          </a:p>
        </p:txBody>
      </p:sp>
      <p:grpSp>
        <p:nvGrpSpPr>
          <p:cNvPr id="16" name="Group 15"/>
          <p:cNvGrpSpPr/>
          <p:nvPr/>
        </p:nvGrpSpPr>
        <p:grpSpPr>
          <a:xfrm>
            <a:off x="2743200" y="1447800"/>
            <a:ext cx="3402597" cy="4094130"/>
            <a:chOff x="3886200" y="1066800"/>
            <a:chExt cx="3402597" cy="4094130"/>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4289" y="1447800"/>
              <a:ext cx="3155908" cy="3463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066800"/>
              <a:ext cx="3402597" cy="395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4697997" y="4914709"/>
              <a:ext cx="2050888" cy="246221"/>
            </a:xfrm>
            <a:prstGeom prst="rect">
              <a:avLst/>
            </a:prstGeom>
            <a:noFill/>
          </p:spPr>
          <p:txBody>
            <a:bodyPr wrap="square" rtlCol="0">
              <a:spAutoFit/>
            </a:bodyPr>
            <a:lstStyle/>
            <a:p>
              <a:r>
                <a:rPr lang="en-US" sz="1000" b="0" i="0" dirty="0" smtClean="0">
                  <a:solidFill>
                    <a:schemeClr val="tx1"/>
                  </a:solidFill>
                </a:rPr>
                <a:t>F. Scotti,  Nucl. Fusion 53 (2013)</a:t>
              </a:r>
              <a:endParaRPr lang="en-US" sz="1000" b="0" i="0" dirty="0">
                <a:solidFill>
                  <a:schemeClr val="tx1"/>
                </a:solidFill>
              </a:endParaRPr>
            </a:p>
          </p:txBody>
        </p:sp>
      </p:grpSp>
    </p:spTree>
    <p:extLst>
      <p:ext uri="{BB962C8B-B14F-4D97-AF65-F5344CB8AC3E}">
        <p14:creationId xmlns:p14="http://schemas.microsoft.com/office/powerpoint/2010/main" val="2486774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D2 pellet pacing experiments and divertor heat </a:t>
            </a:r>
            <a:br>
              <a:rPr lang="en-US" altLang="en-US" dirty="0" smtClean="0"/>
            </a:br>
            <a:r>
              <a:rPr lang="en-US" altLang="en-US" dirty="0" smtClean="0"/>
              <a:t>flux mitigation</a:t>
            </a:r>
          </a:p>
        </p:txBody>
      </p:sp>
      <p:pic>
        <p:nvPicPr>
          <p:cNvPr id="30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047" y="1219200"/>
            <a:ext cx="8173553"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532066"/>
            <a:ext cx="7391400" cy="192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F1094C09-E6A8-4862-96B7-4DD0E2434AED}" type="slidenum">
              <a:rPr lang="en-US" smtClean="0"/>
              <a:pPr>
                <a:defRPr/>
              </a:pPr>
              <a:t>25</a:t>
            </a:fld>
            <a:endParaRPr lang="en-US" dirty="0"/>
          </a:p>
        </p:txBody>
      </p:sp>
    </p:spTree>
    <p:extLst>
      <p:ext uri="{BB962C8B-B14F-4D97-AF65-F5344CB8AC3E}">
        <p14:creationId xmlns:p14="http://schemas.microsoft.com/office/powerpoint/2010/main" val="3731045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6350" y="1196975"/>
            <a:ext cx="260985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5"/>
          <p:cNvSpPr txBox="1">
            <a:spLocks noChangeArrowheads="1"/>
          </p:cNvSpPr>
          <p:nvPr/>
        </p:nvSpPr>
        <p:spPr bwMode="auto">
          <a:xfrm>
            <a:off x="6588125" y="5589588"/>
            <a:ext cx="23034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Arial" pitchFamily="34" charset="0"/>
              </a:defRPr>
            </a:lvl1pPr>
            <a:lvl2pPr marL="742950" indent="-285750">
              <a:defRPr sz="2400">
                <a:solidFill>
                  <a:schemeClr val="bg1"/>
                </a:solidFill>
                <a:latin typeface="Arial" pitchFamily="34" charset="0"/>
              </a:defRPr>
            </a:lvl2pPr>
            <a:lvl3pPr marL="1143000" indent="-228600">
              <a:defRPr sz="2400">
                <a:solidFill>
                  <a:schemeClr val="bg1"/>
                </a:solidFill>
                <a:latin typeface="Arial" pitchFamily="34" charset="0"/>
              </a:defRPr>
            </a:lvl3pPr>
            <a:lvl4pPr marL="1600200" indent="-228600">
              <a:defRPr sz="2400">
                <a:solidFill>
                  <a:schemeClr val="bg1"/>
                </a:solidFill>
                <a:latin typeface="Arial" pitchFamily="34" charset="0"/>
              </a:defRPr>
            </a:lvl4pPr>
            <a:lvl5pPr marL="2057400" indent="-228600">
              <a:defRPr sz="2400">
                <a:solidFill>
                  <a:schemeClr val="bg1"/>
                </a:solidFill>
                <a:latin typeface="Arial" pitchFamily="34" charset="0"/>
              </a:defRPr>
            </a:lvl5pPr>
            <a:lvl6pPr marL="2514600" indent="-228600" eaLnBrk="0" fontAlgn="base" hangingPunct="0">
              <a:spcBef>
                <a:spcPct val="0"/>
              </a:spcBef>
              <a:spcAft>
                <a:spcPct val="0"/>
              </a:spcAft>
              <a:defRPr sz="2400">
                <a:solidFill>
                  <a:schemeClr val="bg1"/>
                </a:solidFill>
                <a:latin typeface="Arial" pitchFamily="34" charset="0"/>
              </a:defRPr>
            </a:lvl6pPr>
            <a:lvl7pPr marL="2971800" indent="-228600" eaLnBrk="0" fontAlgn="base" hangingPunct="0">
              <a:spcBef>
                <a:spcPct val="0"/>
              </a:spcBef>
              <a:spcAft>
                <a:spcPct val="0"/>
              </a:spcAft>
              <a:defRPr sz="2400">
                <a:solidFill>
                  <a:schemeClr val="bg1"/>
                </a:solidFill>
                <a:latin typeface="Arial" pitchFamily="34" charset="0"/>
              </a:defRPr>
            </a:lvl7pPr>
            <a:lvl8pPr marL="3429000" indent="-228600" eaLnBrk="0" fontAlgn="base" hangingPunct="0">
              <a:spcBef>
                <a:spcPct val="0"/>
              </a:spcBef>
              <a:spcAft>
                <a:spcPct val="0"/>
              </a:spcAft>
              <a:defRPr sz="2400">
                <a:solidFill>
                  <a:schemeClr val="bg1"/>
                </a:solidFill>
                <a:latin typeface="Arial" pitchFamily="34" charset="0"/>
              </a:defRPr>
            </a:lvl8pPr>
            <a:lvl9pPr marL="3886200" indent="-228600" eaLnBrk="0" fontAlgn="base" hangingPunct="0">
              <a:spcBef>
                <a:spcPct val="0"/>
              </a:spcBef>
              <a:spcAft>
                <a:spcPct val="0"/>
              </a:spcAft>
              <a:defRPr sz="2400">
                <a:solidFill>
                  <a:schemeClr val="bg1"/>
                </a:solidFill>
                <a:latin typeface="Arial" pitchFamily="34" charset="0"/>
              </a:defRPr>
            </a:lvl9pPr>
          </a:lstStyle>
          <a:p>
            <a:pPr algn="ctr"/>
            <a:r>
              <a:rPr lang="en-GB" altLang="en-US" sz="1600" b="1" dirty="0">
                <a:solidFill>
                  <a:schemeClr val="tx1"/>
                </a:solidFill>
              </a:rPr>
              <a:t>flux-aligned grid</a:t>
            </a:r>
          </a:p>
          <a:p>
            <a:pPr algn="ctr"/>
            <a:r>
              <a:rPr lang="en-GB" altLang="en-US" sz="1600" b="1" dirty="0">
                <a:solidFill>
                  <a:schemeClr val="tx1"/>
                </a:solidFill>
              </a:rPr>
              <a:t>(reduced resolution)</a:t>
            </a:r>
          </a:p>
        </p:txBody>
      </p:sp>
      <p:sp>
        <p:nvSpPr>
          <p:cNvPr id="33796" name="Rectangle 9"/>
          <p:cNvSpPr>
            <a:spLocks noChangeArrowheads="1"/>
          </p:cNvSpPr>
          <p:nvPr/>
        </p:nvSpPr>
        <p:spPr bwMode="auto">
          <a:xfrm>
            <a:off x="533400" y="249237"/>
            <a:ext cx="75580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457200">
              <a:spcBef>
                <a:spcPts val="800"/>
              </a:spcBef>
              <a:buClr>
                <a:srgbClr val="000000"/>
              </a:buClr>
              <a:buSzPct val="100000"/>
              <a:buFont typeface="Arial" pitchFamily="34" charset="0"/>
              <a:buChar char="•"/>
              <a:defRPr sz="3200">
                <a:solidFill>
                  <a:srgbClr val="000000"/>
                </a:solidFill>
                <a:latin typeface="Arial" pitchFamily="34" charset="0"/>
              </a:defRPr>
            </a:lvl1pPr>
            <a:lvl2pPr marL="738188" indent="-280988" defTabSz="457200">
              <a:spcBef>
                <a:spcPts val="700"/>
              </a:spcBef>
              <a:buClr>
                <a:srgbClr val="000000"/>
              </a:buClr>
              <a:buSzPct val="100000"/>
              <a:buFont typeface="Arial" pitchFamily="34" charset="0"/>
              <a:buChar char="–"/>
              <a:defRPr sz="2800">
                <a:solidFill>
                  <a:srgbClr val="000000"/>
                </a:solidFill>
                <a:latin typeface="Arial" pitchFamily="34" charset="0"/>
              </a:defRPr>
            </a:lvl2pPr>
            <a:lvl3pPr marL="1143000" indent="-228600" defTabSz="457200">
              <a:spcBef>
                <a:spcPts val="600"/>
              </a:spcBef>
              <a:buClr>
                <a:srgbClr val="000000"/>
              </a:buClr>
              <a:buSzPct val="100000"/>
              <a:buFont typeface="Arial" pitchFamily="34" charset="0"/>
              <a:buChar char="•"/>
              <a:defRPr sz="2400">
                <a:solidFill>
                  <a:srgbClr val="000000"/>
                </a:solidFill>
                <a:latin typeface="Arial" pitchFamily="34" charset="0"/>
              </a:defRPr>
            </a:lvl3pPr>
            <a:lvl4pPr marL="1600200" indent="-228600" defTabSz="457200">
              <a:spcBef>
                <a:spcPts val="500"/>
              </a:spcBef>
              <a:buClr>
                <a:srgbClr val="000000"/>
              </a:buClr>
              <a:buSzPct val="100000"/>
              <a:buFont typeface="Arial" pitchFamily="34" charset="0"/>
              <a:buChar char="–"/>
              <a:defRPr sz="2000">
                <a:solidFill>
                  <a:srgbClr val="000000"/>
                </a:solidFill>
                <a:latin typeface="Arial" pitchFamily="34" charset="0"/>
              </a:defRPr>
            </a:lvl4pPr>
            <a:lvl5pPr marL="2057400" indent="-228600" defTabSz="457200">
              <a:spcBef>
                <a:spcPts val="500"/>
              </a:spcBef>
              <a:buClr>
                <a:srgbClr val="000000"/>
              </a:buClr>
              <a:buSzPct val="100000"/>
              <a:buFont typeface="Arial" pitchFamily="34" charset="0"/>
              <a:buChar char="»"/>
              <a:defRPr sz="2000">
                <a:solidFill>
                  <a:srgbClr val="000000"/>
                </a:solidFill>
                <a:latin typeface="Arial"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buChar char="»"/>
              <a:defRPr sz="2000">
                <a:solidFill>
                  <a:srgbClr val="000000"/>
                </a:solidFill>
                <a:latin typeface="Arial"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buChar char="»"/>
              <a:defRPr sz="2000">
                <a:solidFill>
                  <a:srgbClr val="000000"/>
                </a:solidFill>
                <a:latin typeface="Arial"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buChar char="»"/>
              <a:defRPr sz="2000">
                <a:solidFill>
                  <a:srgbClr val="000000"/>
                </a:solidFill>
                <a:latin typeface="Arial"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buChar char="»"/>
              <a:defRPr sz="2000">
                <a:solidFill>
                  <a:srgbClr val="000000"/>
                </a:solidFill>
                <a:latin typeface="Arial" pitchFamily="34" charset="0"/>
              </a:defRPr>
            </a:lvl9pPr>
          </a:lstStyle>
          <a:p>
            <a:pPr algn="ctr" eaLnBrk="1" hangingPunct="1">
              <a:spcBef>
                <a:spcPct val="0"/>
              </a:spcBef>
              <a:buFont typeface="Arial" pitchFamily="34" charset="0"/>
              <a:buNone/>
            </a:pPr>
            <a:r>
              <a:rPr lang="en-GB" altLang="en-US" sz="2400" b="1" dirty="0"/>
              <a:t>Non linear MHD code </a:t>
            </a:r>
            <a:r>
              <a:rPr lang="en-GB" altLang="en-US" sz="2400" b="1" dirty="0" smtClean="0"/>
              <a:t>JOREK</a:t>
            </a:r>
          </a:p>
          <a:p>
            <a:pPr algn="ctr" eaLnBrk="1" hangingPunct="1">
              <a:spcBef>
                <a:spcPct val="0"/>
              </a:spcBef>
              <a:buFont typeface="Arial" pitchFamily="34" charset="0"/>
              <a:buNone/>
            </a:pPr>
            <a:r>
              <a:rPr lang="en-GB" altLang="en-US" sz="2400" b="1" dirty="0" smtClean="0"/>
              <a:t> Slide from G Kocsis EFTSOMP (2009) </a:t>
            </a:r>
            <a:endParaRPr lang="en-US" altLang="en-US" sz="2400" b="1" dirty="0"/>
          </a:p>
        </p:txBody>
      </p:sp>
      <p:sp>
        <p:nvSpPr>
          <p:cNvPr id="33797" name="Rectangle 10"/>
          <p:cNvSpPr>
            <a:spLocks noChangeArrowheads="1"/>
          </p:cNvSpPr>
          <p:nvPr/>
        </p:nvSpPr>
        <p:spPr bwMode="auto">
          <a:xfrm>
            <a:off x="107950" y="950913"/>
            <a:ext cx="7521575" cy="263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7800" indent="-177800">
              <a:spcBef>
                <a:spcPts val="800"/>
              </a:spcBef>
              <a:buClr>
                <a:srgbClr val="000000"/>
              </a:buClr>
              <a:buSzPct val="100000"/>
              <a:buFont typeface="Arial" pitchFamily="34" charset="0"/>
              <a:buChar char="•"/>
              <a:defRPr sz="3200">
                <a:solidFill>
                  <a:srgbClr val="000000"/>
                </a:solidFill>
                <a:latin typeface="Arial" pitchFamily="34" charset="0"/>
              </a:defRPr>
            </a:lvl1pPr>
            <a:lvl2pPr marL="534988" indent="-177800">
              <a:spcBef>
                <a:spcPts val="700"/>
              </a:spcBef>
              <a:buClr>
                <a:srgbClr val="000000"/>
              </a:buClr>
              <a:buSzPct val="100000"/>
              <a:buFont typeface="Arial" pitchFamily="34" charset="0"/>
              <a:buChar char="–"/>
              <a:defRPr sz="2800">
                <a:solidFill>
                  <a:srgbClr val="000000"/>
                </a:solidFill>
                <a:latin typeface="Arial" pitchFamily="34" charset="0"/>
              </a:defRPr>
            </a:lvl2pPr>
            <a:lvl3pPr marL="903288" indent="-188913">
              <a:spcBef>
                <a:spcPts val="600"/>
              </a:spcBef>
              <a:buClr>
                <a:srgbClr val="000000"/>
              </a:buClr>
              <a:buSzPct val="100000"/>
              <a:buFont typeface="Arial" pitchFamily="34" charset="0"/>
              <a:buChar char="•"/>
              <a:defRPr sz="2400">
                <a:solidFill>
                  <a:srgbClr val="000000"/>
                </a:solidFill>
                <a:latin typeface="Arial" pitchFamily="34" charset="0"/>
              </a:defRPr>
            </a:lvl3pPr>
            <a:lvl4pPr marL="1600200" indent="-228600">
              <a:spcBef>
                <a:spcPts val="500"/>
              </a:spcBef>
              <a:buClr>
                <a:srgbClr val="000000"/>
              </a:buClr>
              <a:buSzPct val="100000"/>
              <a:buFont typeface="Arial" pitchFamily="34" charset="0"/>
              <a:buChar char="–"/>
              <a:defRPr sz="2000">
                <a:solidFill>
                  <a:srgbClr val="000000"/>
                </a:solidFill>
                <a:latin typeface="Arial" pitchFamily="34" charset="0"/>
              </a:defRPr>
            </a:lvl4pPr>
            <a:lvl5pPr marL="2057400" indent="-228600">
              <a:spcBef>
                <a:spcPts val="500"/>
              </a:spcBef>
              <a:buClr>
                <a:srgbClr val="000000"/>
              </a:buClr>
              <a:buSzPct val="100000"/>
              <a:buFont typeface="Arial" pitchFamily="34" charset="0"/>
              <a:buChar char="»"/>
              <a:defRPr sz="2000">
                <a:solidFill>
                  <a:srgbClr val="000000"/>
                </a:solidFill>
                <a:latin typeface="Arial" pitchFamily="34" charset="0"/>
              </a:defRPr>
            </a:lvl5pPr>
            <a:lvl6pPr marL="2514600" indent="-228600" eaLnBrk="0" fontAlgn="base" hangingPunct="0">
              <a:spcBef>
                <a:spcPts val="500"/>
              </a:spcBef>
              <a:spcAft>
                <a:spcPct val="0"/>
              </a:spcAft>
              <a:buClr>
                <a:srgbClr val="000000"/>
              </a:buClr>
              <a:buSzPct val="100000"/>
              <a:buFont typeface="Arial" pitchFamily="34" charset="0"/>
              <a:buChar char="»"/>
              <a:defRPr sz="2000">
                <a:solidFill>
                  <a:srgbClr val="000000"/>
                </a:solidFill>
                <a:latin typeface="Arial" pitchFamily="34" charset="0"/>
              </a:defRPr>
            </a:lvl6pPr>
            <a:lvl7pPr marL="2971800" indent="-228600" eaLnBrk="0" fontAlgn="base" hangingPunct="0">
              <a:spcBef>
                <a:spcPts val="500"/>
              </a:spcBef>
              <a:spcAft>
                <a:spcPct val="0"/>
              </a:spcAft>
              <a:buClr>
                <a:srgbClr val="000000"/>
              </a:buClr>
              <a:buSzPct val="100000"/>
              <a:buFont typeface="Arial" pitchFamily="34" charset="0"/>
              <a:buChar char="»"/>
              <a:defRPr sz="2000">
                <a:solidFill>
                  <a:srgbClr val="000000"/>
                </a:solidFill>
                <a:latin typeface="Arial" pitchFamily="34" charset="0"/>
              </a:defRPr>
            </a:lvl7pPr>
            <a:lvl8pPr marL="3429000" indent="-228600" eaLnBrk="0" fontAlgn="base" hangingPunct="0">
              <a:spcBef>
                <a:spcPts val="500"/>
              </a:spcBef>
              <a:spcAft>
                <a:spcPct val="0"/>
              </a:spcAft>
              <a:buClr>
                <a:srgbClr val="000000"/>
              </a:buClr>
              <a:buSzPct val="100000"/>
              <a:buFont typeface="Arial" pitchFamily="34" charset="0"/>
              <a:buChar char="»"/>
              <a:defRPr sz="2000">
                <a:solidFill>
                  <a:srgbClr val="000000"/>
                </a:solidFill>
                <a:latin typeface="Arial" pitchFamily="34" charset="0"/>
              </a:defRPr>
            </a:lvl8pPr>
            <a:lvl9pPr marL="3886200" indent="-228600" eaLnBrk="0" fontAlgn="base" hangingPunct="0">
              <a:spcBef>
                <a:spcPts val="500"/>
              </a:spcBef>
              <a:spcAft>
                <a:spcPct val="0"/>
              </a:spcAft>
              <a:buClr>
                <a:srgbClr val="000000"/>
              </a:buClr>
              <a:buSzPct val="100000"/>
              <a:buFont typeface="Arial" pitchFamily="34" charset="0"/>
              <a:buChar char="»"/>
              <a:defRPr sz="2000">
                <a:solidFill>
                  <a:srgbClr val="000000"/>
                </a:solidFill>
                <a:latin typeface="Arial" pitchFamily="34" charset="0"/>
              </a:defRPr>
            </a:lvl9pPr>
          </a:lstStyle>
          <a:p>
            <a:pPr eaLnBrk="1" hangingPunct="1">
              <a:buFont typeface="Arial" pitchFamily="34" charset="0"/>
              <a:buNone/>
            </a:pPr>
            <a:r>
              <a:rPr lang="en-GB" altLang="en-US" sz="1800" b="1" dirty="0"/>
              <a:t>JOREK has been developed with the specific aim to simulate ELMs</a:t>
            </a:r>
          </a:p>
          <a:p>
            <a:pPr lvl="1" eaLnBrk="1" hangingPunct="1"/>
            <a:r>
              <a:rPr lang="en-GB" altLang="en-US" sz="1800" b="1" dirty="0">
                <a:solidFill>
                  <a:schemeClr val="accent2"/>
                </a:solidFill>
              </a:rPr>
              <a:t>domain with  closed and open field lines</a:t>
            </a:r>
          </a:p>
          <a:p>
            <a:pPr lvl="1" eaLnBrk="1" hangingPunct="1"/>
            <a:r>
              <a:rPr lang="en-GB" altLang="en-US" sz="1800" b="1" dirty="0">
                <a:solidFill>
                  <a:schemeClr val="accent2"/>
                </a:solidFill>
              </a:rPr>
              <a:t>non-linear reduced MHD in toroidal geometry</a:t>
            </a:r>
          </a:p>
          <a:p>
            <a:pPr lvl="2" eaLnBrk="1" hangingPunct="1"/>
            <a:r>
              <a:rPr lang="en-GB" altLang="en-US" sz="1800" b="1" dirty="0"/>
              <a:t>Density, temperature, electric potential (perp. flow),</a:t>
            </a:r>
            <a:br>
              <a:rPr lang="en-GB" altLang="en-US" sz="1800" b="1" dirty="0"/>
            </a:br>
            <a:r>
              <a:rPr lang="en-GB" altLang="en-US" sz="1800" b="1" dirty="0"/>
              <a:t>parallel velocity, poloidal flux</a:t>
            </a:r>
          </a:p>
          <a:p>
            <a:pPr lvl="2" eaLnBrk="1" hangingPunct="1"/>
            <a:r>
              <a:rPr lang="en-GB" altLang="en-US" sz="1800" b="1" dirty="0"/>
              <a:t>Ideal wall conditions on walls</a:t>
            </a:r>
          </a:p>
          <a:p>
            <a:pPr lvl="2" eaLnBrk="1" hangingPunct="1"/>
            <a:r>
              <a:rPr lang="en-GB" altLang="en-US" sz="1800" b="1" dirty="0"/>
              <a:t>Mach one, free outflow at divertor target</a:t>
            </a:r>
          </a:p>
        </p:txBody>
      </p:sp>
      <p:sp>
        <p:nvSpPr>
          <p:cNvPr id="33798" name="Rectangle 12"/>
          <p:cNvSpPr>
            <a:spLocks noChangeArrowheads="1"/>
          </p:cNvSpPr>
          <p:nvPr/>
        </p:nvSpPr>
        <p:spPr bwMode="auto">
          <a:xfrm>
            <a:off x="323850" y="3573463"/>
            <a:ext cx="6048375" cy="2700337"/>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0975" indent="-180975">
              <a:spcBef>
                <a:spcPts val="800"/>
              </a:spcBef>
              <a:buClr>
                <a:srgbClr val="000000"/>
              </a:buClr>
              <a:buSzPct val="100000"/>
              <a:buFont typeface="Arial" pitchFamily="34" charset="0"/>
              <a:buChar char="•"/>
              <a:defRPr sz="3200">
                <a:solidFill>
                  <a:srgbClr val="000000"/>
                </a:solidFill>
                <a:latin typeface="Arial" pitchFamily="34" charset="0"/>
              </a:defRPr>
            </a:lvl1pPr>
            <a:lvl2pPr marL="762000" indent="-285750">
              <a:spcBef>
                <a:spcPts val="700"/>
              </a:spcBef>
              <a:buClr>
                <a:srgbClr val="000000"/>
              </a:buClr>
              <a:buSzPct val="100000"/>
              <a:buFont typeface="Arial" pitchFamily="34" charset="0"/>
              <a:buChar char="–"/>
              <a:defRPr sz="2800">
                <a:solidFill>
                  <a:srgbClr val="000000"/>
                </a:solidFill>
                <a:latin typeface="Arial" pitchFamily="34" charset="0"/>
              </a:defRPr>
            </a:lvl2pPr>
            <a:lvl3pPr marL="1181100" indent="-228600">
              <a:spcBef>
                <a:spcPts val="600"/>
              </a:spcBef>
              <a:buClr>
                <a:srgbClr val="000000"/>
              </a:buClr>
              <a:buSzPct val="100000"/>
              <a:buFont typeface="Arial" pitchFamily="34" charset="0"/>
              <a:buChar char="•"/>
              <a:defRPr sz="2400">
                <a:solidFill>
                  <a:srgbClr val="000000"/>
                </a:solidFill>
                <a:latin typeface="Arial" pitchFamily="34" charset="0"/>
              </a:defRPr>
            </a:lvl3pPr>
            <a:lvl4pPr marL="1600200" indent="-228600">
              <a:spcBef>
                <a:spcPts val="500"/>
              </a:spcBef>
              <a:buClr>
                <a:srgbClr val="000000"/>
              </a:buClr>
              <a:buSzPct val="100000"/>
              <a:buFont typeface="Arial" pitchFamily="34" charset="0"/>
              <a:buChar char="–"/>
              <a:defRPr sz="2000">
                <a:solidFill>
                  <a:srgbClr val="000000"/>
                </a:solidFill>
                <a:latin typeface="Arial" pitchFamily="34" charset="0"/>
              </a:defRPr>
            </a:lvl4pPr>
            <a:lvl5pPr marL="2057400" indent="-228600">
              <a:spcBef>
                <a:spcPts val="500"/>
              </a:spcBef>
              <a:buClr>
                <a:srgbClr val="000000"/>
              </a:buClr>
              <a:buSzPct val="100000"/>
              <a:buFont typeface="Arial" pitchFamily="34" charset="0"/>
              <a:buChar char="»"/>
              <a:defRPr sz="2000">
                <a:solidFill>
                  <a:srgbClr val="000000"/>
                </a:solidFill>
                <a:latin typeface="Arial" pitchFamily="34" charset="0"/>
              </a:defRPr>
            </a:lvl5pPr>
            <a:lvl6pPr marL="2514600" indent="-228600" eaLnBrk="0" fontAlgn="base" hangingPunct="0">
              <a:spcBef>
                <a:spcPts val="500"/>
              </a:spcBef>
              <a:spcAft>
                <a:spcPct val="0"/>
              </a:spcAft>
              <a:buClr>
                <a:srgbClr val="000000"/>
              </a:buClr>
              <a:buSzPct val="100000"/>
              <a:buFont typeface="Arial" pitchFamily="34" charset="0"/>
              <a:buChar char="»"/>
              <a:defRPr sz="2000">
                <a:solidFill>
                  <a:srgbClr val="000000"/>
                </a:solidFill>
                <a:latin typeface="Arial" pitchFamily="34" charset="0"/>
              </a:defRPr>
            </a:lvl6pPr>
            <a:lvl7pPr marL="2971800" indent="-228600" eaLnBrk="0" fontAlgn="base" hangingPunct="0">
              <a:spcBef>
                <a:spcPts val="500"/>
              </a:spcBef>
              <a:spcAft>
                <a:spcPct val="0"/>
              </a:spcAft>
              <a:buClr>
                <a:srgbClr val="000000"/>
              </a:buClr>
              <a:buSzPct val="100000"/>
              <a:buFont typeface="Arial" pitchFamily="34" charset="0"/>
              <a:buChar char="»"/>
              <a:defRPr sz="2000">
                <a:solidFill>
                  <a:srgbClr val="000000"/>
                </a:solidFill>
                <a:latin typeface="Arial" pitchFamily="34" charset="0"/>
              </a:defRPr>
            </a:lvl7pPr>
            <a:lvl8pPr marL="3429000" indent="-228600" eaLnBrk="0" fontAlgn="base" hangingPunct="0">
              <a:spcBef>
                <a:spcPts val="500"/>
              </a:spcBef>
              <a:spcAft>
                <a:spcPct val="0"/>
              </a:spcAft>
              <a:buClr>
                <a:srgbClr val="000000"/>
              </a:buClr>
              <a:buSzPct val="100000"/>
              <a:buFont typeface="Arial" pitchFamily="34" charset="0"/>
              <a:buChar char="»"/>
              <a:defRPr sz="2000">
                <a:solidFill>
                  <a:srgbClr val="000000"/>
                </a:solidFill>
                <a:latin typeface="Arial" pitchFamily="34" charset="0"/>
              </a:defRPr>
            </a:lvl8pPr>
            <a:lvl9pPr marL="3886200" indent="-228600" eaLnBrk="0" fontAlgn="base" hangingPunct="0">
              <a:spcBef>
                <a:spcPts val="500"/>
              </a:spcBef>
              <a:spcAft>
                <a:spcPct val="0"/>
              </a:spcAft>
              <a:buClr>
                <a:srgbClr val="000000"/>
              </a:buClr>
              <a:buSzPct val="100000"/>
              <a:buFont typeface="Arial" pitchFamily="34" charset="0"/>
              <a:buChar char="»"/>
              <a:defRPr sz="2000">
                <a:solidFill>
                  <a:srgbClr val="000000"/>
                </a:solidFill>
                <a:latin typeface="Arial" pitchFamily="34" charset="0"/>
              </a:defRPr>
            </a:lvl9pPr>
          </a:lstStyle>
          <a:p>
            <a:pPr lvl="1" eaLnBrk="1" hangingPunct="1">
              <a:buFont typeface="Arial" pitchFamily="34" charset="0"/>
              <a:buNone/>
            </a:pPr>
            <a:r>
              <a:rPr lang="en-GB" altLang="en-US" sz="1800" b="1" dirty="0"/>
              <a:t>Aim  of the pellet related  simulations  is to answer the following questions: </a:t>
            </a:r>
          </a:p>
          <a:p>
            <a:pPr lvl="1" eaLnBrk="1" hangingPunct="1">
              <a:buFont typeface="Arial" pitchFamily="34" charset="0"/>
              <a:buNone/>
            </a:pPr>
            <a:r>
              <a:rPr lang="en-GB" altLang="en-US" sz="1800" b="1" dirty="0" smtClean="0"/>
              <a:t>ELM </a:t>
            </a:r>
            <a:r>
              <a:rPr lang="en-GB" altLang="en-US" sz="1800" b="1" dirty="0"/>
              <a:t>occurs when plasma crosses linear MHD limit after which plasma returns to stable state</a:t>
            </a:r>
          </a:p>
          <a:p>
            <a:pPr lvl="1" eaLnBrk="1" hangingPunct="1">
              <a:buFont typeface="Arial" pitchFamily="34" charset="0"/>
              <a:buNone/>
            </a:pPr>
            <a:r>
              <a:rPr lang="en-GB" altLang="en-US" sz="1800" b="1" dirty="0"/>
              <a:t>How can a pellet trigger an ELM in the stable inter-ELM phase?</a:t>
            </a:r>
          </a:p>
          <a:p>
            <a:pPr lvl="1" eaLnBrk="1" hangingPunct="1">
              <a:buFont typeface="Arial" pitchFamily="34" charset="0"/>
              <a:buNone/>
            </a:pPr>
            <a:r>
              <a:rPr lang="en-GB" altLang="en-US" sz="1800" b="1" dirty="0"/>
              <a:t>Is pellet a trigger or a cause for an ELM?</a:t>
            </a:r>
          </a:p>
        </p:txBody>
      </p:sp>
      <p:sp>
        <p:nvSpPr>
          <p:cNvPr id="33799" name="Text Box 13"/>
          <p:cNvSpPr txBox="1">
            <a:spLocks noChangeArrowheads="1"/>
          </p:cNvSpPr>
          <p:nvPr/>
        </p:nvSpPr>
        <p:spPr bwMode="auto">
          <a:xfrm>
            <a:off x="6768306" y="6273800"/>
            <a:ext cx="1722437" cy="2746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bg1"/>
                </a:solidFill>
                <a:latin typeface="Arial" pitchFamily="34" charset="0"/>
              </a:defRPr>
            </a:lvl1pPr>
            <a:lvl2pPr marL="742950" indent="-285750">
              <a:defRPr sz="2400">
                <a:solidFill>
                  <a:schemeClr val="bg1"/>
                </a:solidFill>
                <a:latin typeface="Arial" pitchFamily="34" charset="0"/>
              </a:defRPr>
            </a:lvl2pPr>
            <a:lvl3pPr marL="1143000" indent="-228600">
              <a:defRPr sz="2400">
                <a:solidFill>
                  <a:schemeClr val="bg1"/>
                </a:solidFill>
                <a:latin typeface="Arial" pitchFamily="34" charset="0"/>
              </a:defRPr>
            </a:lvl3pPr>
            <a:lvl4pPr marL="1600200" indent="-228600">
              <a:defRPr sz="2400">
                <a:solidFill>
                  <a:schemeClr val="bg1"/>
                </a:solidFill>
                <a:latin typeface="Arial" pitchFamily="34" charset="0"/>
              </a:defRPr>
            </a:lvl4pPr>
            <a:lvl5pPr marL="2057400" indent="-228600">
              <a:defRPr sz="2400">
                <a:solidFill>
                  <a:schemeClr val="bg1"/>
                </a:solidFill>
                <a:latin typeface="Arial" pitchFamily="34" charset="0"/>
              </a:defRPr>
            </a:lvl5pPr>
            <a:lvl6pPr marL="2514600" indent="-228600" eaLnBrk="0" fontAlgn="base" hangingPunct="0">
              <a:spcBef>
                <a:spcPct val="0"/>
              </a:spcBef>
              <a:spcAft>
                <a:spcPct val="0"/>
              </a:spcAft>
              <a:defRPr sz="2400">
                <a:solidFill>
                  <a:schemeClr val="bg1"/>
                </a:solidFill>
                <a:latin typeface="Arial" pitchFamily="34" charset="0"/>
              </a:defRPr>
            </a:lvl6pPr>
            <a:lvl7pPr marL="2971800" indent="-228600" eaLnBrk="0" fontAlgn="base" hangingPunct="0">
              <a:spcBef>
                <a:spcPct val="0"/>
              </a:spcBef>
              <a:spcAft>
                <a:spcPct val="0"/>
              </a:spcAft>
              <a:defRPr sz="2400">
                <a:solidFill>
                  <a:schemeClr val="bg1"/>
                </a:solidFill>
                <a:latin typeface="Arial" pitchFamily="34" charset="0"/>
              </a:defRPr>
            </a:lvl7pPr>
            <a:lvl8pPr marL="3429000" indent="-228600" eaLnBrk="0" fontAlgn="base" hangingPunct="0">
              <a:spcBef>
                <a:spcPct val="0"/>
              </a:spcBef>
              <a:spcAft>
                <a:spcPct val="0"/>
              </a:spcAft>
              <a:defRPr sz="2400">
                <a:solidFill>
                  <a:schemeClr val="bg1"/>
                </a:solidFill>
                <a:latin typeface="Arial" pitchFamily="34" charset="0"/>
              </a:defRPr>
            </a:lvl8pPr>
            <a:lvl9pPr marL="3886200" indent="-228600" eaLnBrk="0" fontAlgn="base" hangingPunct="0">
              <a:spcBef>
                <a:spcPct val="0"/>
              </a:spcBef>
              <a:spcAft>
                <a:spcPct val="0"/>
              </a:spcAft>
              <a:defRPr sz="2400">
                <a:solidFill>
                  <a:schemeClr val="bg1"/>
                </a:solidFill>
                <a:latin typeface="Arial" pitchFamily="34" charset="0"/>
              </a:defRPr>
            </a:lvl9pPr>
          </a:lstStyle>
          <a:p>
            <a:r>
              <a:rPr lang="en-US" altLang="en-US" sz="1200" b="1" i="1" dirty="0">
                <a:solidFill>
                  <a:schemeClr val="tx1"/>
                </a:solidFill>
              </a:rPr>
              <a:t>Huysmans, EPS 2009</a:t>
            </a:r>
          </a:p>
        </p:txBody>
      </p:sp>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5322" y="162757"/>
            <a:ext cx="762000" cy="576262"/>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591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179388" y="908050"/>
            <a:ext cx="5724525"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5738" indent="-185738">
              <a:spcBef>
                <a:spcPts val="800"/>
              </a:spcBef>
              <a:buClr>
                <a:srgbClr val="000000"/>
              </a:buClr>
              <a:buSzPct val="100000"/>
              <a:buFont typeface="Arial" pitchFamily="34" charset="0"/>
              <a:buChar char="•"/>
              <a:defRPr sz="3200">
                <a:solidFill>
                  <a:srgbClr val="000000"/>
                </a:solidFill>
                <a:latin typeface="Arial" pitchFamily="34" charset="0"/>
              </a:defRPr>
            </a:lvl1pPr>
            <a:lvl2pPr marL="762000" indent="-285750">
              <a:spcBef>
                <a:spcPts val="700"/>
              </a:spcBef>
              <a:buClr>
                <a:srgbClr val="000000"/>
              </a:buClr>
              <a:buSzPct val="100000"/>
              <a:buFont typeface="Arial" pitchFamily="34" charset="0"/>
              <a:buChar char="–"/>
              <a:defRPr sz="2800">
                <a:solidFill>
                  <a:srgbClr val="000000"/>
                </a:solidFill>
                <a:latin typeface="Arial" pitchFamily="34" charset="0"/>
              </a:defRPr>
            </a:lvl2pPr>
            <a:lvl3pPr marL="1181100" indent="-228600">
              <a:spcBef>
                <a:spcPts val="600"/>
              </a:spcBef>
              <a:buClr>
                <a:srgbClr val="000000"/>
              </a:buClr>
              <a:buSzPct val="100000"/>
              <a:buFont typeface="Arial" pitchFamily="34" charset="0"/>
              <a:buChar char="•"/>
              <a:defRPr sz="2400">
                <a:solidFill>
                  <a:srgbClr val="000000"/>
                </a:solidFill>
                <a:latin typeface="Arial" pitchFamily="34" charset="0"/>
              </a:defRPr>
            </a:lvl3pPr>
            <a:lvl4pPr marL="1600200" indent="-228600">
              <a:spcBef>
                <a:spcPts val="500"/>
              </a:spcBef>
              <a:buClr>
                <a:srgbClr val="000000"/>
              </a:buClr>
              <a:buSzPct val="100000"/>
              <a:buFont typeface="Arial" pitchFamily="34" charset="0"/>
              <a:buChar char="–"/>
              <a:defRPr sz="2000">
                <a:solidFill>
                  <a:srgbClr val="000000"/>
                </a:solidFill>
                <a:latin typeface="Arial" pitchFamily="34" charset="0"/>
              </a:defRPr>
            </a:lvl4pPr>
            <a:lvl5pPr marL="2057400" indent="-228600">
              <a:spcBef>
                <a:spcPts val="500"/>
              </a:spcBef>
              <a:buClr>
                <a:srgbClr val="000000"/>
              </a:buClr>
              <a:buSzPct val="100000"/>
              <a:buFont typeface="Arial" pitchFamily="34" charset="0"/>
              <a:buChar char="»"/>
              <a:defRPr sz="2000">
                <a:solidFill>
                  <a:srgbClr val="000000"/>
                </a:solidFill>
                <a:latin typeface="Arial" pitchFamily="34" charset="0"/>
              </a:defRPr>
            </a:lvl5pPr>
            <a:lvl6pPr marL="2514600" indent="-228600" eaLnBrk="0" fontAlgn="base" hangingPunct="0">
              <a:spcBef>
                <a:spcPts val="500"/>
              </a:spcBef>
              <a:spcAft>
                <a:spcPct val="0"/>
              </a:spcAft>
              <a:buClr>
                <a:srgbClr val="000000"/>
              </a:buClr>
              <a:buSzPct val="100000"/>
              <a:buFont typeface="Arial" pitchFamily="34" charset="0"/>
              <a:buChar char="»"/>
              <a:defRPr sz="2000">
                <a:solidFill>
                  <a:srgbClr val="000000"/>
                </a:solidFill>
                <a:latin typeface="Arial" pitchFamily="34" charset="0"/>
              </a:defRPr>
            </a:lvl6pPr>
            <a:lvl7pPr marL="2971800" indent="-228600" eaLnBrk="0" fontAlgn="base" hangingPunct="0">
              <a:spcBef>
                <a:spcPts val="500"/>
              </a:spcBef>
              <a:spcAft>
                <a:spcPct val="0"/>
              </a:spcAft>
              <a:buClr>
                <a:srgbClr val="000000"/>
              </a:buClr>
              <a:buSzPct val="100000"/>
              <a:buFont typeface="Arial" pitchFamily="34" charset="0"/>
              <a:buChar char="»"/>
              <a:defRPr sz="2000">
                <a:solidFill>
                  <a:srgbClr val="000000"/>
                </a:solidFill>
                <a:latin typeface="Arial" pitchFamily="34" charset="0"/>
              </a:defRPr>
            </a:lvl7pPr>
            <a:lvl8pPr marL="3429000" indent="-228600" eaLnBrk="0" fontAlgn="base" hangingPunct="0">
              <a:spcBef>
                <a:spcPts val="500"/>
              </a:spcBef>
              <a:spcAft>
                <a:spcPct val="0"/>
              </a:spcAft>
              <a:buClr>
                <a:srgbClr val="000000"/>
              </a:buClr>
              <a:buSzPct val="100000"/>
              <a:buFont typeface="Arial" pitchFamily="34" charset="0"/>
              <a:buChar char="»"/>
              <a:defRPr sz="2000">
                <a:solidFill>
                  <a:srgbClr val="000000"/>
                </a:solidFill>
                <a:latin typeface="Arial" pitchFamily="34" charset="0"/>
              </a:defRPr>
            </a:lvl8pPr>
            <a:lvl9pPr marL="3886200" indent="-228600" eaLnBrk="0" fontAlgn="base" hangingPunct="0">
              <a:spcBef>
                <a:spcPts val="500"/>
              </a:spcBef>
              <a:spcAft>
                <a:spcPct val="0"/>
              </a:spcAft>
              <a:buClr>
                <a:srgbClr val="000000"/>
              </a:buClr>
              <a:buSzPct val="100000"/>
              <a:buFont typeface="Arial" pitchFamily="34" charset="0"/>
              <a:buChar char="»"/>
              <a:defRPr sz="2000">
                <a:solidFill>
                  <a:srgbClr val="000000"/>
                </a:solidFill>
                <a:latin typeface="Arial" pitchFamily="34" charset="0"/>
              </a:defRPr>
            </a:lvl9pPr>
          </a:lstStyle>
          <a:p>
            <a:pPr eaLnBrk="1" hangingPunct="1">
              <a:buFont typeface="Arial" pitchFamily="34" charset="0"/>
              <a:buNone/>
            </a:pPr>
            <a:r>
              <a:rPr lang="en-GB" altLang="en-US" sz="1600" b="1" dirty="0"/>
              <a:t>Pellets are approximated as an initial perturbation </a:t>
            </a:r>
          </a:p>
          <a:p>
            <a:pPr eaLnBrk="1" hangingPunct="1">
              <a:buFont typeface="Arial" pitchFamily="34" charset="0"/>
              <a:buNone/>
            </a:pPr>
            <a:r>
              <a:rPr lang="en-GB" altLang="en-US" sz="1600" b="1" dirty="0"/>
              <a:t>to the density profile:</a:t>
            </a:r>
          </a:p>
          <a:p>
            <a:pPr lvl="1" eaLnBrk="1" hangingPunct="1"/>
            <a:r>
              <a:rPr lang="en-GB" altLang="en-US" sz="1600" b="1" dirty="0"/>
              <a:t>poloidally and toroidally localised</a:t>
            </a:r>
          </a:p>
          <a:p>
            <a:pPr lvl="2" eaLnBrk="1" hangingPunct="1"/>
            <a:r>
              <a:rPr lang="en-GB" altLang="en-US" sz="1600" b="1" dirty="0"/>
              <a:t>Amplitude typically 25 times central density</a:t>
            </a:r>
          </a:p>
          <a:p>
            <a:pPr lvl="2" eaLnBrk="1" hangingPunct="1"/>
            <a:r>
              <a:rPr lang="en-GB" altLang="en-US" sz="1600" b="1" dirty="0"/>
              <a:t>Total amount of added particles 3-6%  </a:t>
            </a:r>
          </a:p>
          <a:p>
            <a:pPr lvl="1" eaLnBrk="1" hangingPunct="1"/>
            <a:r>
              <a:rPr lang="en-GB" altLang="en-US" sz="1600" b="1" dirty="0"/>
              <a:t>constant pressure (i.e. low temperature) </a:t>
            </a:r>
          </a:p>
        </p:txBody>
      </p:sp>
      <p:pic>
        <p:nvPicPr>
          <p:cNvPr id="348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927350"/>
            <a:ext cx="4608513"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Rectangle 7"/>
          <p:cNvSpPr>
            <a:spLocks noChangeArrowheads="1"/>
          </p:cNvSpPr>
          <p:nvPr/>
        </p:nvSpPr>
        <p:spPr bwMode="auto">
          <a:xfrm>
            <a:off x="4356100" y="2997200"/>
            <a:ext cx="4608513" cy="338455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4625" indent="-174625">
              <a:spcBef>
                <a:spcPts val="800"/>
              </a:spcBef>
              <a:buClr>
                <a:srgbClr val="000000"/>
              </a:buClr>
              <a:buSzPct val="100000"/>
              <a:buFont typeface="Arial" pitchFamily="34" charset="0"/>
              <a:buChar char="•"/>
              <a:defRPr sz="3200">
                <a:solidFill>
                  <a:srgbClr val="000000"/>
                </a:solidFill>
                <a:latin typeface="Arial" pitchFamily="34" charset="0"/>
              </a:defRPr>
            </a:lvl1pPr>
            <a:lvl2pPr marL="762000" indent="-285750">
              <a:spcBef>
                <a:spcPts val="700"/>
              </a:spcBef>
              <a:buClr>
                <a:srgbClr val="000000"/>
              </a:buClr>
              <a:buSzPct val="100000"/>
              <a:buFont typeface="Arial" pitchFamily="34" charset="0"/>
              <a:buChar char="–"/>
              <a:defRPr sz="2800">
                <a:solidFill>
                  <a:srgbClr val="000000"/>
                </a:solidFill>
                <a:latin typeface="Arial" pitchFamily="34" charset="0"/>
              </a:defRPr>
            </a:lvl2pPr>
            <a:lvl3pPr marL="1181100" indent="-228600">
              <a:spcBef>
                <a:spcPts val="600"/>
              </a:spcBef>
              <a:buClr>
                <a:srgbClr val="000000"/>
              </a:buClr>
              <a:buSzPct val="100000"/>
              <a:buFont typeface="Arial" pitchFamily="34" charset="0"/>
              <a:buChar char="•"/>
              <a:defRPr sz="2400">
                <a:solidFill>
                  <a:srgbClr val="000000"/>
                </a:solidFill>
                <a:latin typeface="Arial" pitchFamily="34" charset="0"/>
              </a:defRPr>
            </a:lvl3pPr>
            <a:lvl4pPr marL="1600200" indent="-228600">
              <a:spcBef>
                <a:spcPts val="500"/>
              </a:spcBef>
              <a:buClr>
                <a:srgbClr val="000000"/>
              </a:buClr>
              <a:buSzPct val="100000"/>
              <a:buFont typeface="Arial" pitchFamily="34" charset="0"/>
              <a:buChar char="–"/>
              <a:defRPr sz="2000">
                <a:solidFill>
                  <a:srgbClr val="000000"/>
                </a:solidFill>
                <a:latin typeface="Arial" pitchFamily="34" charset="0"/>
              </a:defRPr>
            </a:lvl4pPr>
            <a:lvl5pPr marL="2057400" indent="-228600">
              <a:spcBef>
                <a:spcPts val="500"/>
              </a:spcBef>
              <a:buClr>
                <a:srgbClr val="000000"/>
              </a:buClr>
              <a:buSzPct val="100000"/>
              <a:buFont typeface="Arial" pitchFamily="34" charset="0"/>
              <a:buChar char="»"/>
              <a:defRPr sz="2000">
                <a:solidFill>
                  <a:srgbClr val="000000"/>
                </a:solidFill>
                <a:latin typeface="Arial" pitchFamily="34" charset="0"/>
              </a:defRPr>
            </a:lvl5pPr>
            <a:lvl6pPr marL="2514600" indent="-228600" eaLnBrk="0" fontAlgn="base" hangingPunct="0">
              <a:spcBef>
                <a:spcPts val="500"/>
              </a:spcBef>
              <a:spcAft>
                <a:spcPct val="0"/>
              </a:spcAft>
              <a:buClr>
                <a:srgbClr val="000000"/>
              </a:buClr>
              <a:buSzPct val="100000"/>
              <a:buFont typeface="Arial" pitchFamily="34" charset="0"/>
              <a:buChar char="»"/>
              <a:defRPr sz="2000">
                <a:solidFill>
                  <a:srgbClr val="000000"/>
                </a:solidFill>
                <a:latin typeface="Arial" pitchFamily="34" charset="0"/>
              </a:defRPr>
            </a:lvl6pPr>
            <a:lvl7pPr marL="2971800" indent="-228600" eaLnBrk="0" fontAlgn="base" hangingPunct="0">
              <a:spcBef>
                <a:spcPts val="500"/>
              </a:spcBef>
              <a:spcAft>
                <a:spcPct val="0"/>
              </a:spcAft>
              <a:buClr>
                <a:srgbClr val="000000"/>
              </a:buClr>
              <a:buSzPct val="100000"/>
              <a:buFont typeface="Arial" pitchFamily="34" charset="0"/>
              <a:buChar char="»"/>
              <a:defRPr sz="2000">
                <a:solidFill>
                  <a:srgbClr val="000000"/>
                </a:solidFill>
                <a:latin typeface="Arial" pitchFamily="34" charset="0"/>
              </a:defRPr>
            </a:lvl7pPr>
            <a:lvl8pPr marL="3429000" indent="-228600" eaLnBrk="0" fontAlgn="base" hangingPunct="0">
              <a:spcBef>
                <a:spcPts val="500"/>
              </a:spcBef>
              <a:spcAft>
                <a:spcPct val="0"/>
              </a:spcAft>
              <a:buClr>
                <a:srgbClr val="000000"/>
              </a:buClr>
              <a:buSzPct val="100000"/>
              <a:buFont typeface="Arial" pitchFamily="34" charset="0"/>
              <a:buChar char="»"/>
              <a:defRPr sz="2000">
                <a:solidFill>
                  <a:srgbClr val="000000"/>
                </a:solidFill>
                <a:latin typeface="Arial" pitchFamily="34" charset="0"/>
              </a:defRPr>
            </a:lvl8pPr>
            <a:lvl9pPr marL="3886200" indent="-228600" eaLnBrk="0" fontAlgn="base" hangingPunct="0">
              <a:spcBef>
                <a:spcPts val="500"/>
              </a:spcBef>
              <a:spcAft>
                <a:spcPct val="0"/>
              </a:spcAft>
              <a:buClr>
                <a:srgbClr val="000000"/>
              </a:buClr>
              <a:buSzPct val="100000"/>
              <a:buFont typeface="Arial" pitchFamily="34" charset="0"/>
              <a:buChar char="»"/>
              <a:defRPr sz="2000">
                <a:solidFill>
                  <a:srgbClr val="000000"/>
                </a:solidFill>
                <a:latin typeface="Arial" pitchFamily="34" charset="0"/>
              </a:defRPr>
            </a:lvl9pPr>
          </a:lstStyle>
          <a:p>
            <a:pPr eaLnBrk="1" hangingPunct="1">
              <a:buFont typeface="Arial" pitchFamily="34" charset="0"/>
              <a:buNone/>
            </a:pPr>
            <a:r>
              <a:rPr lang="en-GB" altLang="en-US" sz="1600" b="1" dirty="0"/>
              <a:t>Pellet triggered MHD in H-mode pedestal:</a:t>
            </a:r>
          </a:p>
          <a:p>
            <a:pPr lvl="1" eaLnBrk="1" hangingPunct="1"/>
            <a:r>
              <a:rPr lang="en-GB" altLang="en-US" sz="1600" b="1" dirty="0"/>
              <a:t>Initial non-linear MHD simulations of pellets injected in H-mode pedestal show:</a:t>
            </a:r>
          </a:p>
          <a:p>
            <a:pPr lvl="2" eaLnBrk="1" hangingPunct="1"/>
            <a:r>
              <a:rPr lang="en-GB" altLang="en-US" sz="1600" b="1" dirty="0"/>
              <a:t>Destabilisation of medium-n ballooning modes </a:t>
            </a:r>
          </a:p>
          <a:p>
            <a:pPr lvl="2" eaLnBrk="1" hangingPunct="1"/>
            <a:r>
              <a:rPr lang="en-GB" altLang="en-US" sz="1600" b="1" dirty="0"/>
              <a:t>High pressure in pellet plasmoid drives MHD instability forming a single helical perturbation at the pellet position</a:t>
            </a:r>
          </a:p>
          <a:p>
            <a:pPr lvl="1" eaLnBrk="1" hangingPunct="1"/>
            <a:r>
              <a:rPr lang="en-GB" altLang="en-US" sz="1600" b="1" dirty="0"/>
              <a:t>suggests pellets can cause ELMs (instead of being a trigger)</a:t>
            </a:r>
          </a:p>
        </p:txBody>
      </p:sp>
      <p:sp>
        <p:nvSpPr>
          <p:cNvPr id="34821" name="Rectangle 8"/>
          <p:cNvSpPr>
            <a:spLocks noChangeArrowheads="1"/>
          </p:cNvSpPr>
          <p:nvPr/>
        </p:nvSpPr>
        <p:spPr bwMode="auto">
          <a:xfrm>
            <a:off x="152400" y="260350"/>
            <a:ext cx="80613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457200">
              <a:spcBef>
                <a:spcPts val="800"/>
              </a:spcBef>
              <a:buClr>
                <a:srgbClr val="000000"/>
              </a:buClr>
              <a:buSzPct val="100000"/>
              <a:buFont typeface="Arial" pitchFamily="34" charset="0"/>
              <a:buChar char="•"/>
              <a:defRPr sz="3200">
                <a:solidFill>
                  <a:srgbClr val="000000"/>
                </a:solidFill>
                <a:latin typeface="Arial" pitchFamily="34" charset="0"/>
              </a:defRPr>
            </a:lvl1pPr>
            <a:lvl2pPr marL="738188" indent="-280988" defTabSz="457200">
              <a:spcBef>
                <a:spcPts val="700"/>
              </a:spcBef>
              <a:buClr>
                <a:srgbClr val="000000"/>
              </a:buClr>
              <a:buSzPct val="100000"/>
              <a:buFont typeface="Arial" pitchFamily="34" charset="0"/>
              <a:buChar char="–"/>
              <a:defRPr sz="2800">
                <a:solidFill>
                  <a:srgbClr val="000000"/>
                </a:solidFill>
                <a:latin typeface="Arial" pitchFamily="34" charset="0"/>
              </a:defRPr>
            </a:lvl2pPr>
            <a:lvl3pPr marL="1143000" indent="-228600" defTabSz="457200">
              <a:spcBef>
                <a:spcPts val="600"/>
              </a:spcBef>
              <a:buClr>
                <a:srgbClr val="000000"/>
              </a:buClr>
              <a:buSzPct val="100000"/>
              <a:buFont typeface="Arial" pitchFamily="34" charset="0"/>
              <a:buChar char="•"/>
              <a:defRPr sz="2400">
                <a:solidFill>
                  <a:srgbClr val="000000"/>
                </a:solidFill>
                <a:latin typeface="Arial" pitchFamily="34" charset="0"/>
              </a:defRPr>
            </a:lvl3pPr>
            <a:lvl4pPr marL="1600200" indent="-228600" defTabSz="457200">
              <a:spcBef>
                <a:spcPts val="500"/>
              </a:spcBef>
              <a:buClr>
                <a:srgbClr val="000000"/>
              </a:buClr>
              <a:buSzPct val="100000"/>
              <a:buFont typeface="Arial" pitchFamily="34" charset="0"/>
              <a:buChar char="–"/>
              <a:defRPr sz="2000">
                <a:solidFill>
                  <a:srgbClr val="000000"/>
                </a:solidFill>
                <a:latin typeface="Arial" pitchFamily="34" charset="0"/>
              </a:defRPr>
            </a:lvl4pPr>
            <a:lvl5pPr marL="2057400" indent="-228600" defTabSz="457200">
              <a:spcBef>
                <a:spcPts val="500"/>
              </a:spcBef>
              <a:buClr>
                <a:srgbClr val="000000"/>
              </a:buClr>
              <a:buSzPct val="100000"/>
              <a:buFont typeface="Arial" pitchFamily="34" charset="0"/>
              <a:buChar char="»"/>
              <a:defRPr sz="2000">
                <a:solidFill>
                  <a:srgbClr val="000000"/>
                </a:solidFill>
                <a:latin typeface="Arial" pitchFamily="34" charset="0"/>
              </a:defRPr>
            </a:lvl5pPr>
            <a:lvl6pPr marL="2514600" indent="-228600" defTabSz="457200" eaLnBrk="0" fontAlgn="base" hangingPunct="0">
              <a:spcBef>
                <a:spcPts val="500"/>
              </a:spcBef>
              <a:spcAft>
                <a:spcPct val="0"/>
              </a:spcAft>
              <a:buClr>
                <a:srgbClr val="000000"/>
              </a:buClr>
              <a:buSzPct val="100000"/>
              <a:buFont typeface="Arial" pitchFamily="34" charset="0"/>
              <a:buChar char="»"/>
              <a:defRPr sz="2000">
                <a:solidFill>
                  <a:srgbClr val="000000"/>
                </a:solidFill>
                <a:latin typeface="Arial" pitchFamily="34" charset="0"/>
              </a:defRPr>
            </a:lvl6pPr>
            <a:lvl7pPr marL="2971800" indent="-228600" defTabSz="457200" eaLnBrk="0" fontAlgn="base" hangingPunct="0">
              <a:spcBef>
                <a:spcPts val="500"/>
              </a:spcBef>
              <a:spcAft>
                <a:spcPct val="0"/>
              </a:spcAft>
              <a:buClr>
                <a:srgbClr val="000000"/>
              </a:buClr>
              <a:buSzPct val="100000"/>
              <a:buFont typeface="Arial" pitchFamily="34" charset="0"/>
              <a:buChar char="»"/>
              <a:defRPr sz="2000">
                <a:solidFill>
                  <a:srgbClr val="000000"/>
                </a:solidFill>
                <a:latin typeface="Arial" pitchFamily="34" charset="0"/>
              </a:defRPr>
            </a:lvl7pPr>
            <a:lvl8pPr marL="3429000" indent="-228600" defTabSz="457200" eaLnBrk="0" fontAlgn="base" hangingPunct="0">
              <a:spcBef>
                <a:spcPts val="500"/>
              </a:spcBef>
              <a:spcAft>
                <a:spcPct val="0"/>
              </a:spcAft>
              <a:buClr>
                <a:srgbClr val="000000"/>
              </a:buClr>
              <a:buSzPct val="100000"/>
              <a:buFont typeface="Arial" pitchFamily="34" charset="0"/>
              <a:buChar char="»"/>
              <a:defRPr sz="2000">
                <a:solidFill>
                  <a:srgbClr val="000000"/>
                </a:solidFill>
                <a:latin typeface="Arial" pitchFamily="34" charset="0"/>
              </a:defRPr>
            </a:lvl8pPr>
            <a:lvl9pPr marL="3886200" indent="-228600" defTabSz="457200" eaLnBrk="0" fontAlgn="base" hangingPunct="0">
              <a:spcBef>
                <a:spcPts val="500"/>
              </a:spcBef>
              <a:spcAft>
                <a:spcPct val="0"/>
              </a:spcAft>
              <a:buClr>
                <a:srgbClr val="000000"/>
              </a:buClr>
              <a:buSzPct val="100000"/>
              <a:buFont typeface="Arial" pitchFamily="34" charset="0"/>
              <a:buChar char="»"/>
              <a:defRPr sz="2000">
                <a:solidFill>
                  <a:srgbClr val="000000"/>
                </a:solidFill>
                <a:latin typeface="Arial" pitchFamily="34" charset="0"/>
              </a:defRPr>
            </a:lvl9pPr>
          </a:lstStyle>
          <a:p>
            <a:pPr algn="ctr" eaLnBrk="1" hangingPunct="1">
              <a:spcBef>
                <a:spcPct val="0"/>
              </a:spcBef>
              <a:buFont typeface="Arial" pitchFamily="34" charset="0"/>
              <a:buNone/>
            </a:pPr>
            <a:r>
              <a:rPr lang="en-GB" altLang="en-US" sz="2400" b="1" dirty="0"/>
              <a:t>Non linear MHD code JOREK: modelling of pellet ELM </a:t>
            </a:r>
            <a:r>
              <a:rPr lang="en-GB" altLang="en-US" sz="2400" b="1" dirty="0" smtClean="0"/>
              <a:t>triggering: Slide from G. Kocsis EFTSOMP (2009)</a:t>
            </a:r>
            <a:endParaRPr lang="en-US" altLang="en-US" sz="2400" b="1" dirty="0"/>
          </a:p>
        </p:txBody>
      </p:sp>
      <p:sp>
        <p:nvSpPr>
          <p:cNvPr id="34822" name="Text Box 9"/>
          <p:cNvSpPr txBox="1">
            <a:spLocks noChangeArrowheads="1"/>
          </p:cNvSpPr>
          <p:nvPr/>
        </p:nvSpPr>
        <p:spPr bwMode="auto">
          <a:xfrm>
            <a:off x="5256213" y="6430963"/>
            <a:ext cx="1722437" cy="2746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bg1"/>
                </a:solidFill>
                <a:latin typeface="Arial" pitchFamily="34" charset="0"/>
              </a:defRPr>
            </a:lvl1pPr>
            <a:lvl2pPr marL="742950" indent="-285750">
              <a:defRPr sz="2400">
                <a:solidFill>
                  <a:schemeClr val="bg1"/>
                </a:solidFill>
                <a:latin typeface="Arial" pitchFamily="34" charset="0"/>
              </a:defRPr>
            </a:lvl2pPr>
            <a:lvl3pPr marL="1143000" indent="-228600">
              <a:defRPr sz="2400">
                <a:solidFill>
                  <a:schemeClr val="bg1"/>
                </a:solidFill>
                <a:latin typeface="Arial" pitchFamily="34" charset="0"/>
              </a:defRPr>
            </a:lvl3pPr>
            <a:lvl4pPr marL="1600200" indent="-228600">
              <a:defRPr sz="2400">
                <a:solidFill>
                  <a:schemeClr val="bg1"/>
                </a:solidFill>
                <a:latin typeface="Arial" pitchFamily="34" charset="0"/>
              </a:defRPr>
            </a:lvl4pPr>
            <a:lvl5pPr marL="2057400" indent="-228600">
              <a:defRPr sz="2400">
                <a:solidFill>
                  <a:schemeClr val="bg1"/>
                </a:solidFill>
                <a:latin typeface="Arial" pitchFamily="34" charset="0"/>
              </a:defRPr>
            </a:lvl5pPr>
            <a:lvl6pPr marL="2514600" indent="-228600" eaLnBrk="0" fontAlgn="base" hangingPunct="0">
              <a:spcBef>
                <a:spcPct val="0"/>
              </a:spcBef>
              <a:spcAft>
                <a:spcPct val="0"/>
              </a:spcAft>
              <a:defRPr sz="2400">
                <a:solidFill>
                  <a:schemeClr val="bg1"/>
                </a:solidFill>
                <a:latin typeface="Arial" pitchFamily="34" charset="0"/>
              </a:defRPr>
            </a:lvl6pPr>
            <a:lvl7pPr marL="2971800" indent="-228600" eaLnBrk="0" fontAlgn="base" hangingPunct="0">
              <a:spcBef>
                <a:spcPct val="0"/>
              </a:spcBef>
              <a:spcAft>
                <a:spcPct val="0"/>
              </a:spcAft>
              <a:defRPr sz="2400">
                <a:solidFill>
                  <a:schemeClr val="bg1"/>
                </a:solidFill>
                <a:latin typeface="Arial" pitchFamily="34" charset="0"/>
              </a:defRPr>
            </a:lvl7pPr>
            <a:lvl8pPr marL="3429000" indent="-228600" eaLnBrk="0" fontAlgn="base" hangingPunct="0">
              <a:spcBef>
                <a:spcPct val="0"/>
              </a:spcBef>
              <a:spcAft>
                <a:spcPct val="0"/>
              </a:spcAft>
              <a:defRPr sz="2400">
                <a:solidFill>
                  <a:schemeClr val="bg1"/>
                </a:solidFill>
                <a:latin typeface="Arial" pitchFamily="34" charset="0"/>
              </a:defRPr>
            </a:lvl8pPr>
            <a:lvl9pPr marL="3886200" indent="-228600" eaLnBrk="0" fontAlgn="base" hangingPunct="0">
              <a:spcBef>
                <a:spcPct val="0"/>
              </a:spcBef>
              <a:spcAft>
                <a:spcPct val="0"/>
              </a:spcAft>
              <a:defRPr sz="2400">
                <a:solidFill>
                  <a:schemeClr val="bg1"/>
                </a:solidFill>
                <a:latin typeface="Arial" pitchFamily="34" charset="0"/>
              </a:defRPr>
            </a:lvl9pPr>
          </a:lstStyle>
          <a:p>
            <a:r>
              <a:rPr lang="en-US" altLang="en-US" sz="1200" b="1" i="1" dirty="0">
                <a:solidFill>
                  <a:schemeClr val="tx1"/>
                </a:solidFill>
              </a:rPr>
              <a:t>Huysmans, EPS 2009</a:t>
            </a:r>
          </a:p>
        </p:txBody>
      </p:sp>
      <p:pic>
        <p:nvPicPr>
          <p:cNvPr id="177162" name="ball_film2.mpg">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5832475" y="754063"/>
            <a:ext cx="295275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1"/>
          <p:cNvPicPr>
            <a:picLocks noChangeAspect="1" noChangeArrowheads="1"/>
          </p:cNvPicPr>
          <p:nvPr/>
        </p:nvPicPr>
        <p:blipFill>
          <a:blip r:embed="rId5" cstate="print">
            <a:lum contrast="60000"/>
            <a:extLst>
              <a:ext uri="{28A0092B-C50C-407E-A947-70E740481C1C}">
                <a14:useLocalDpi xmlns:a14="http://schemas.microsoft.com/office/drawing/2010/main" val="0"/>
              </a:ext>
            </a:extLst>
          </a:blip>
          <a:srcRect/>
          <a:stretch>
            <a:fillRect/>
          </a:stretch>
        </p:blipFill>
        <p:spPr bwMode="auto">
          <a:xfrm>
            <a:off x="2555875" y="6419850"/>
            <a:ext cx="52863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5" name="Text Box 12"/>
          <p:cNvSpPr txBox="1">
            <a:spLocks noChangeArrowheads="1"/>
          </p:cNvSpPr>
          <p:nvPr/>
        </p:nvSpPr>
        <p:spPr bwMode="auto">
          <a:xfrm>
            <a:off x="2354263" y="6453188"/>
            <a:ext cx="273050"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bg1"/>
                </a:solidFill>
                <a:latin typeface="Arial" pitchFamily="34" charset="0"/>
              </a:defRPr>
            </a:lvl1pPr>
            <a:lvl2pPr marL="742950" indent="-285750">
              <a:defRPr sz="2400">
                <a:solidFill>
                  <a:schemeClr val="bg1"/>
                </a:solidFill>
                <a:latin typeface="Arial" pitchFamily="34" charset="0"/>
              </a:defRPr>
            </a:lvl2pPr>
            <a:lvl3pPr marL="1143000" indent="-228600">
              <a:defRPr sz="2400">
                <a:solidFill>
                  <a:schemeClr val="bg1"/>
                </a:solidFill>
                <a:latin typeface="Arial" pitchFamily="34" charset="0"/>
              </a:defRPr>
            </a:lvl3pPr>
            <a:lvl4pPr marL="1600200" indent="-228600">
              <a:defRPr sz="2400">
                <a:solidFill>
                  <a:schemeClr val="bg1"/>
                </a:solidFill>
                <a:latin typeface="Arial" pitchFamily="34" charset="0"/>
              </a:defRPr>
            </a:lvl4pPr>
            <a:lvl5pPr marL="2057400" indent="-228600">
              <a:defRPr sz="2400">
                <a:solidFill>
                  <a:schemeClr val="bg1"/>
                </a:solidFill>
                <a:latin typeface="Arial" pitchFamily="34" charset="0"/>
              </a:defRPr>
            </a:lvl5pPr>
            <a:lvl6pPr marL="2514600" indent="-228600" eaLnBrk="0" fontAlgn="base" hangingPunct="0">
              <a:spcBef>
                <a:spcPct val="0"/>
              </a:spcBef>
              <a:spcAft>
                <a:spcPct val="0"/>
              </a:spcAft>
              <a:defRPr sz="2400">
                <a:solidFill>
                  <a:schemeClr val="bg1"/>
                </a:solidFill>
                <a:latin typeface="Arial" pitchFamily="34" charset="0"/>
              </a:defRPr>
            </a:lvl6pPr>
            <a:lvl7pPr marL="2971800" indent="-228600" eaLnBrk="0" fontAlgn="base" hangingPunct="0">
              <a:spcBef>
                <a:spcPct val="0"/>
              </a:spcBef>
              <a:spcAft>
                <a:spcPct val="0"/>
              </a:spcAft>
              <a:defRPr sz="2400">
                <a:solidFill>
                  <a:schemeClr val="bg1"/>
                </a:solidFill>
                <a:latin typeface="Arial" pitchFamily="34" charset="0"/>
              </a:defRPr>
            </a:lvl7pPr>
            <a:lvl8pPr marL="3429000" indent="-228600" eaLnBrk="0" fontAlgn="base" hangingPunct="0">
              <a:spcBef>
                <a:spcPct val="0"/>
              </a:spcBef>
              <a:spcAft>
                <a:spcPct val="0"/>
              </a:spcAft>
              <a:defRPr sz="2400">
                <a:solidFill>
                  <a:schemeClr val="bg1"/>
                </a:solidFill>
                <a:latin typeface="Arial" pitchFamily="34" charset="0"/>
              </a:defRPr>
            </a:lvl8pPr>
            <a:lvl9pPr marL="3886200" indent="-228600" eaLnBrk="0" fontAlgn="base" hangingPunct="0">
              <a:spcBef>
                <a:spcPct val="0"/>
              </a:spcBef>
              <a:spcAft>
                <a:spcPct val="0"/>
              </a:spcAft>
              <a:defRPr sz="2400">
                <a:solidFill>
                  <a:schemeClr val="bg1"/>
                </a:solidFill>
                <a:latin typeface="Arial" pitchFamily="34" charset="0"/>
              </a:defRPr>
            </a:lvl9pPr>
          </a:lstStyle>
          <a:p>
            <a:r>
              <a:rPr lang="en-US" altLang="en-US" sz="1400" dirty="0">
                <a:solidFill>
                  <a:schemeClr val="tx1"/>
                </a:solidFill>
              </a:rPr>
              <a:t>x</a:t>
            </a:r>
          </a:p>
        </p:txBody>
      </p:sp>
      <p:sp>
        <p:nvSpPr>
          <p:cNvPr id="34826" name="Text Box 13"/>
          <p:cNvSpPr txBox="1">
            <a:spLocks noChangeArrowheads="1"/>
          </p:cNvSpPr>
          <p:nvPr/>
        </p:nvSpPr>
        <p:spPr bwMode="auto">
          <a:xfrm>
            <a:off x="2987675" y="6440488"/>
            <a:ext cx="804863" cy="336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bg1"/>
                </a:solidFill>
                <a:latin typeface="Arial" pitchFamily="34" charset="0"/>
              </a:defRPr>
            </a:lvl1pPr>
            <a:lvl2pPr marL="742950" indent="-285750">
              <a:defRPr sz="2400">
                <a:solidFill>
                  <a:schemeClr val="bg1"/>
                </a:solidFill>
                <a:latin typeface="Arial" pitchFamily="34" charset="0"/>
              </a:defRPr>
            </a:lvl2pPr>
            <a:lvl3pPr marL="1143000" indent="-228600">
              <a:defRPr sz="2400">
                <a:solidFill>
                  <a:schemeClr val="bg1"/>
                </a:solidFill>
                <a:latin typeface="Arial" pitchFamily="34" charset="0"/>
              </a:defRPr>
            </a:lvl3pPr>
            <a:lvl4pPr marL="1600200" indent="-228600">
              <a:defRPr sz="2400">
                <a:solidFill>
                  <a:schemeClr val="bg1"/>
                </a:solidFill>
                <a:latin typeface="Arial" pitchFamily="34" charset="0"/>
              </a:defRPr>
            </a:lvl4pPr>
            <a:lvl5pPr marL="2057400" indent="-228600">
              <a:defRPr sz="2400">
                <a:solidFill>
                  <a:schemeClr val="bg1"/>
                </a:solidFill>
                <a:latin typeface="Arial" pitchFamily="34" charset="0"/>
              </a:defRPr>
            </a:lvl5pPr>
            <a:lvl6pPr marL="2514600" indent="-228600" eaLnBrk="0" fontAlgn="base" hangingPunct="0">
              <a:spcBef>
                <a:spcPct val="0"/>
              </a:spcBef>
              <a:spcAft>
                <a:spcPct val="0"/>
              </a:spcAft>
              <a:defRPr sz="2400">
                <a:solidFill>
                  <a:schemeClr val="bg1"/>
                </a:solidFill>
                <a:latin typeface="Arial" pitchFamily="34" charset="0"/>
              </a:defRPr>
            </a:lvl6pPr>
            <a:lvl7pPr marL="2971800" indent="-228600" eaLnBrk="0" fontAlgn="base" hangingPunct="0">
              <a:spcBef>
                <a:spcPct val="0"/>
              </a:spcBef>
              <a:spcAft>
                <a:spcPct val="0"/>
              </a:spcAft>
              <a:defRPr sz="2400">
                <a:solidFill>
                  <a:schemeClr val="bg1"/>
                </a:solidFill>
                <a:latin typeface="Arial" pitchFamily="34" charset="0"/>
              </a:defRPr>
            </a:lvl7pPr>
            <a:lvl8pPr marL="3429000" indent="-228600" eaLnBrk="0" fontAlgn="base" hangingPunct="0">
              <a:spcBef>
                <a:spcPct val="0"/>
              </a:spcBef>
              <a:spcAft>
                <a:spcPct val="0"/>
              </a:spcAft>
              <a:defRPr sz="2400">
                <a:solidFill>
                  <a:schemeClr val="bg1"/>
                </a:solidFill>
                <a:latin typeface="Arial" pitchFamily="34" charset="0"/>
              </a:defRPr>
            </a:lvl8pPr>
            <a:lvl9pPr marL="3886200" indent="-228600" eaLnBrk="0" fontAlgn="base" hangingPunct="0">
              <a:spcBef>
                <a:spcPct val="0"/>
              </a:spcBef>
              <a:spcAft>
                <a:spcPct val="0"/>
              </a:spcAft>
              <a:defRPr sz="2400">
                <a:solidFill>
                  <a:schemeClr val="bg1"/>
                </a:solidFill>
                <a:latin typeface="Arial" pitchFamily="34" charset="0"/>
              </a:defRPr>
            </a:lvl9pPr>
          </a:lstStyle>
          <a:p>
            <a:r>
              <a:rPr lang="en-US" altLang="en-US" sz="1600" dirty="0">
                <a:solidFill>
                  <a:schemeClr val="tx1"/>
                </a:solidFill>
              </a:rPr>
              <a:t>~0.5</a:t>
            </a:r>
            <a:r>
              <a:rPr lang="el-GR" altLang="en-US" sz="1600">
                <a:solidFill>
                  <a:schemeClr val="tx1"/>
                </a:solidFill>
                <a:cs typeface="Arial" pitchFamily="34" charset="0"/>
              </a:rPr>
              <a:t>μ</a:t>
            </a:r>
            <a:r>
              <a:rPr lang="en-US" altLang="en-US" sz="1600" dirty="0">
                <a:solidFill>
                  <a:schemeClr val="tx1"/>
                </a:solidFill>
                <a:cs typeface="Arial" pitchFamily="34" charset="0"/>
              </a:rPr>
              <a:t>s</a:t>
            </a:r>
            <a:endParaRPr lang="el-GR" altLang="en-US" sz="1600">
              <a:solidFill>
                <a:schemeClr val="tx1"/>
              </a:solidFill>
              <a:cs typeface="Arial" pitchFamily="34" charset="0"/>
            </a:endParaRPr>
          </a:p>
        </p:txBody>
      </p:sp>
      <p:pic>
        <p:nvPicPr>
          <p:cNvPr id="1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95322" y="162757"/>
            <a:ext cx="762000" cy="576262"/>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121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960" fill="hold"/>
                                        <p:tgtEl>
                                          <p:spTgt spid="17716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716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177162"/>
                                        </p:tgtEl>
                                      </p:cBhvr>
                                    </p:cmd>
                                  </p:childTnLst>
                                </p:cTn>
                              </p:par>
                            </p:childTnLst>
                          </p:cTn>
                        </p:par>
                      </p:childTnLst>
                    </p:cTn>
                  </p:par>
                </p:childTnLst>
              </p:cTn>
              <p:nextCondLst>
                <p:cond evt="onClick" delay="0">
                  <p:tgtEl>
                    <p:spTgt spid="177162"/>
                  </p:tgtEl>
                </p:cond>
              </p:nextCondLst>
            </p:seq>
            <p:video>
              <p:cMediaNode>
                <p:cTn id="12" fill="hold" display="0">
                  <p:stCondLst>
                    <p:cond delay="indefinite"/>
                  </p:stCondLst>
                  <p:endCondLst>
                    <p:cond evt="onNext" delay="0">
                      <p:tgtEl>
                        <p:sldTgt/>
                      </p:tgtEl>
                    </p:cond>
                    <p:cond evt="onPrev" delay="0">
                      <p:tgtEl>
                        <p:sldTgt/>
                      </p:tgtEl>
                    </p:cond>
                  </p:endCondLst>
                </p:cTn>
                <p:tgtEl>
                  <p:spTgt spid="17716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914400"/>
          </a:xfrm>
          <a:prstGeom prst="rect">
            <a:avLst/>
          </a:prstGeom>
        </p:spPr>
        <p:txBody>
          <a:bodyPr anchor="ctr"/>
          <a:lst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a:lstStyle>
          <a:p>
            <a:r>
              <a:rPr lang="en-US" i="0" kern="0" smtClean="0"/>
              <a:t>Granule Injector XMP : Camera Alignment </a:t>
            </a:r>
            <a:endParaRPr lang="en-US" i="0" kern="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4800600" cy="359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62200" y="4343400"/>
            <a:ext cx="1128835" cy="276999"/>
          </a:xfrm>
          <a:prstGeom prst="rect">
            <a:avLst/>
          </a:prstGeom>
          <a:solidFill>
            <a:schemeClr val="bg1"/>
          </a:solidFill>
          <a:ln>
            <a:solidFill>
              <a:schemeClr val="tx1"/>
            </a:solidFill>
          </a:ln>
        </p:spPr>
        <p:txBody>
          <a:bodyPr wrap="none" rtlCol="0">
            <a:spAutoFit/>
          </a:bodyPr>
          <a:lstStyle/>
          <a:p>
            <a:r>
              <a:rPr lang="en-US" smtClean="0"/>
              <a:t>LGI Location</a:t>
            </a:r>
            <a:endParaRPr lang="en-US"/>
          </a:p>
        </p:txBody>
      </p:sp>
      <p:sp>
        <p:nvSpPr>
          <p:cNvPr id="4" name="TextBox 3"/>
          <p:cNvSpPr txBox="1"/>
          <p:nvPr/>
        </p:nvSpPr>
        <p:spPr>
          <a:xfrm>
            <a:off x="4020820" y="1266031"/>
            <a:ext cx="1313180" cy="276999"/>
          </a:xfrm>
          <a:prstGeom prst="rect">
            <a:avLst/>
          </a:prstGeom>
          <a:solidFill>
            <a:schemeClr val="bg1"/>
          </a:solidFill>
          <a:ln>
            <a:solidFill>
              <a:schemeClr val="tx1"/>
            </a:solidFill>
          </a:ln>
        </p:spPr>
        <p:txBody>
          <a:bodyPr wrap="none" rtlCol="0">
            <a:spAutoFit/>
          </a:bodyPr>
          <a:lstStyle/>
          <a:p>
            <a:r>
              <a:rPr lang="en-US" smtClean="0"/>
              <a:t>External Optics</a:t>
            </a:r>
            <a:endParaRPr lang="en-US"/>
          </a:p>
        </p:txBody>
      </p:sp>
      <p:sp>
        <p:nvSpPr>
          <p:cNvPr id="5" name="Right Arrow 4"/>
          <p:cNvSpPr/>
          <p:nvPr/>
        </p:nvSpPr>
        <p:spPr bwMode="auto">
          <a:xfrm rot="9351090">
            <a:off x="3061044" y="1447097"/>
            <a:ext cx="934522" cy="230639"/>
          </a:xfrm>
          <a:prstGeom prst="rightArrow">
            <a:avLst/>
          </a:prstGeom>
          <a:solidFill>
            <a:schemeClr val="bg1"/>
          </a:solid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7" name="Right Arrow 6"/>
          <p:cNvSpPr/>
          <p:nvPr/>
        </p:nvSpPr>
        <p:spPr bwMode="auto">
          <a:xfrm rot="16200000">
            <a:off x="2700068" y="3994450"/>
            <a:ext cx="467262" cy="230638"/>
          </a:xfrm>
          <a:prstGeom prst="rightArrow">
            <a:avLst/>
          </a:prstGeom>
          <a:solidFill>
            <a:schemeClr val="bg1"/>
          </a:solid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6" name="TextBox 5"/>
          <p:cNvSpPr txBox="1"/>
          <p:nvPr/>
        </p:nvSpPr>
        <p:spPr>
          <a:xfrm>
            <a:off x="5715000" y="1706940"/>
            <a:ext cx="2667000" cy="1569660"/>
          </a:xfrm>
          <a:prstGeom prst="rect">
            <a:avLst/>
          </a:prstGeom>
          <a:noFill/>
        </p:spPr>
        <p:txBody>
          <a:bodyPr wrap="square" rtlCol="0">
            <a:spAutoFit/>
          </a:bodyPr>
          <a:lstStyle/>
          <a:p>
            <a:r>
              <a:rPr lang="en-US" b="0" i="0" smtClean="0">
                <a:solidFill>
                  <a:schemeClr val="tx1"/>
                </a:solidFill>
              </a:rPr>
              <a:t>Plasma Camera Locations for LGI Experiments</a:t>
            </a:r>
          </a:p>
          <a:p>
            <a:endParaRPr lang="en-US" b="0" i="0">
              <a:solidFill>
                <a:schemeClr val="tx1"/>
              </a:solidFill>
            </a:endParaRPr>
          </a:p>
          <a:p>
            <a:r>
              <a:rPr lang="en-US" b="0" i="0" smtClean="0">
                <a:solidFill>
                  <a:schemeClr val="tx1"/>
                </a:solidFill>
              </a:rPr>
              <a:t>12 o’clock port (6” flange) on Bay J midplane with ~ 18 cm field of view</a:t>
            </a:r>
          </a:p>
          <a:p>
            <a:endParaRPr lang="en-US" b="0" i="0">
              <a:solidFill>
                <a:schemeClr val="tx1"/>
              </a:solidFill>
            </a:endParaRPr>
          </a:p>
          <a:p>
            <a:r>
              <a:rPr lang="en-US" b="0" i="0" smtClean="0">
                <a:solidFill>
                  <a:schemeClr val="tx1"/>
                </a:solidFill>
              </a:rPr>
              <a:t>11 o’clock port on Bay F midplane (MPTS inspection window)</a:t>
            </a:r>
            <a:endParaRPr lang="en-US" b="0" i="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325" y="4109769"/>
            <a:ext cx="2765018" cy="2071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90600" y="6019800"/>
            <a:ext cx="3883371" cy="276999"/>
          </a:xfrm>
          <a:prstGeom prst="rect">
            <a:avLst/>
          </a:prstGeom>
          <a:noFill/>
        </p:spPr>
        <p:txBody>
          <a:bodyPr wrap="none" rtlCol="0">
            <a:spAutoFit/>
          </a:bodyPr>
          <a:lstStyle/>
          <a:p>
            <a:r>
              <a:rPr lang="en-US" smtClean="0"/>
              <a:t>Imaging and Camera setup credit : F. Scotti (LLNL)</a:t>
            </a:r>
            <a:endParaRPr lang="en-US"/>
          </a:p>
        </p:txBody>
      </p:sp>
    </p:spTree>
    <p:extLst>
      <p:ext uri="{BB962C8B-B14F-4D97-AF65-F5344CB8AC3E}">
        <p14:creationId xmlns:p14="http://schemas.microsoft.com/office/powerpoint/2010/main" val="364891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02"/>
          <p:cNvGrpSpPr>
            <a:grpSpLocks/>
          </p:cNvGrpSpPr>
          <p:nvPr/>
        </p:nvGrpSpPr>
        <p:grpSpPr bwMode="auto">
          <a:xfrm rot="4500000">
            <a:off x="4906168" y="4536282"/>
            <a:ext cx="1281113" cy="349250"/>
            <a:chOff x="5337760" y="5197857"/>
            <a:chExt cx="1811415" cy="427480"/>
          </a:xfrm>
        </p:grpSpPr>
        <p:sp>
          <p:nvSpPr>
            <p:cNvPr id="102" name="Trapezoid 101"/>
            <p:cNvSpPr/>
            <p:nvPr/>
          </p:nvSpPr>
          <p:spPr>
            <a:xfrm rot="5400000">
              <a:off x="6594348" y="5197444"/>
              <a:ext cx="427480" cy="428723"/>
            </a:xfrm>
            <a:prstGeom prst="trapezoid">
              <a:avLst>
                <a:gd name="adj" fmla="val 16922"/>
              </a:avLst>
            </a:prstGeom>
            <a:solidFill>
              <a:schemeClr val="bg1"/>
            </a:solidFill>
            <a:ln>
              <a:solidFill>
                <a:srgbClr val="FFC000"/>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C000"/>
                </a:solidFill>
              </a:endParaRPr>
            </a:p>
          </p:txBody>
        </p:sp>
        <p:sp>
          <p:nvSpPr>
            <p:cNvPr id="93" name="Flowchart: Delay 92"/>
            <p:cNvSpPr/>
            <p:nvPr/>
          </p:nvSpPr>
          <p:spPr>
            <a:xfrm>
              <a:off x="6794189" y="5198983"/>
              <a:ext cx="347918" cy="427480"/>
            </a:xfrm>
            <a:prstGeom prst="flowChartDelay">
              <a:avLst/>
            </a:prstGeom>
            <a:solidFill>
              <a:schemeClr val="bg1"/>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C000"/>
                </a:solidFill>
              </a:endParaRPr>
            </a:p>
          </p:txBody>
        </p:sp>
        <p:sp>
          <p:nvSpPr>
            <p:cNvPr id="100" name="Trapezoid 99"/>
            <p:cNvSpPr/>
            <p:nvPr/>
          </p:nvSpPr>
          <p:spPr>
            <a:xfrm rot="16200000">
              <a:off x="5747126" y="4788423"/>
              <a:ext cx="427480" cy="1248013"/>
            </a:xfrm>
            <a:prstGeom prst="trapezoid">
              <a:avLst>
                <a:gd name="adj" fmla="val 50000"/>
              </a:avLst>
            </a:prstGeom>
            <a:solidFill>
              <a:schemeClr val="bg1"/>
            </a:solidFill>
            <a:ln>
              <a:solidFill>
                <a:srgbClr val="FFC000"/>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C000"/>
                </a:solidFill>
              </a:endParaRPr>
            </a:p>
          </p:txBody>
        </p:sp>
        <p:sp>
          <p:nvSpPr>
            <p:cNvPr id="92" name="Oval 91"/>
            <p:cNvSpPr/>
            <p:nvPr/>
          </p:nvSpPr>
          <p:spPr>
            <a:xfrm>
              <a:off x="6534383" y="5200230"/>
              <a:ext cx="132434" cy="427480"/>
            </a:xfrm>
            <a:prstGeom prst="ellipse">
              <a:avLst/>
            </a:prstGeom>
            <a:solidFill>
              <a:schemeClr val="bg1"/>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C000"/>
                </a:solidFill>
              </a:endParaRPr>
            </a:p>
          </p:txBody>
        </p:sp>
      </p:grpSp>
      <p:grpSp>
        <p:nvGrpSpPr>
          <p:cNvPr id="15" name="Group 14"/>
          <p:cNvGrpSpPr/>
          <p:nvPr/>
        </p:nvGrpSpPr>
        <p:grpSpPr>
          <a:xfrm rot="5400000">
            <a:off x="5230775" y="2225477"/>
            <a:ext cx="1488556" cy="2854793"/>
            <a:chOff x="6368904" y="1674675"/>
            <a:chExt cx="1488556" cy="2854793"/>
          </a:xfrm>
          <a:solidFill>
            <a:schemeClr val="bg1"/>
          </a:solidFill>
        </p:grpSpPr>
        <p:sp>
          <p:nvSpPr>
            <p:cNvPr id="6" name="Rectangle 5"/>
            <p:cNvSpPr/>
            <p:nvPr/>
          </p:nvSpPr>
          <p:spPr>
            <a:xfrm>
              <a:off x="6507126" y="3179134"/>
              <a:ext cx="1212112" cy="1212112"/>
            </a:xfrm>
            <a:prstGeom prst="rect">
              <a:avLst/>
            </a:prstGeom>
            <a:grp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Oval 6"/>
            <p:cNvSpPr/>
            <p:nvPr/>
          </p:nvSpPr>
          <p:spPr>
            <a:xfrm>
              <a:off x="6655983" y="3327991"/>
              <a:ext cx="914398" cy="914398"/>
            </a:xfrm>
            <a:prstGeom prst="ellipse">
              <a:avLst/>
            </a:prstGeom>
            <a:grp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ectangle 7"/>
            <p:cNvSpPr/>
            <p:nvPr/>
          </p:nvSpPr>
          <p:spPr>
            <a:xfrm>
              <a:off x="7719238" y="3327991"/>
              <a:ext cx="138222" cy="914400"/>
            </a:xfrm>
            <a:prstGeom prst="rect">
              <a:avLst/>
            </a:prstGeom>
            <a:grp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6368904" y="3327991"/>
              <a:ext cx="138222" cy="914400"/>
            </a:xfrm>
            <a:prstGeom prst="rect">
              <a:avLst/>
            </a:prstGeom>
            <a:grp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rot="5400000">
              <a:off x="7044070" y="2652823"/>
              <a:ext cx="138222" cy="914400"/>
            </a:xfrm>
            <a:prstGeom prst="rect">
              <a:avLst/>
            </a:prstGeom>
            <a:grp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rot="5400000">
              <a:off x="7044072" y="4003157"/>
              <a:ext cx="138222" cy="914400"/>
            </a:xfrm>
            <a:prstGeom prst="rect">
              <a:avLst/>
            </a:prstGeom>
            <a:grp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Oval 11"/>
            <p:cNvSpPr/>
            <p:nvPr/>
          </p:nvSpPr>
          <p:spPr>
            <a:xfrm>
              <a:off x="6838250" y="3510256"/>
              <a:ext cx="549868" cy="549868"/>
            </a:xfrm>
            <a:prstGeom prst="ellipse">
              <a:avLst/>
            </a:prstGeom>
            <a:grp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Rectangle 12"/>
            <p:cNvSpPr/>
            <p:nvPr/>
          </p:nvSpPr>
          <p:spPr>
            <a:xfrm>
              <a:off x="6838250" y="1812897"/>
              <a:ext cx="549868" cy="1228015"/>
            </a:xfrm>
            <a:prstGeom prst="rect">
              <a:avLst/>
            </a:prstGeom>
            <a:grp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Rectangle 13"/>
            <p:cNvSpPr/>
            <p:nvPr/>
          </p:nvSpPr>
          <p:spPr>
            <a:xfrm rot="5400000">
              <a:off x="7044070" y="1286586"/>
              <a:ext cx="138222" cy="914400"/>
            </a:xfrm>
            <a:prstGeom prst="rect">
              <a:avLst/>
            </a:prstGeom>
            <a:grp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grpSp>
        <p:nvGrpSpPr>
          <p:cNvPr id="29702" name="Group 64"/>
          <p:cNvGrpSpPr>
            <a:grpSpLocks/>
          </p:cNvGrpSpPr>
          <p:nvPr/>
        </p:nvGrpSpPr>
        <p:grpSpPr bwMode="auto">
          <a:xfrm rot="5400000">
            <a:off x="3435350" y="4829175"/>
            <a:ext cx="571500" cy="1022350"/>
            <a:chOff x="5748150" y="4734283"/>
            <a:chExt cx="570146" cy="1022367"/>
          </a:xfrm>
        </p:grpSpPr>
        <p:sp>
          <p:nvSpPr>
            <p:cNvPr id="34" name="Rectangle 33"/>
            <p:cNvSpPr/>
            <p:nvPr/>
          </p:nvSpPr>
          <p:spPr>
            <a:xfrm rot="5400000">
              <a:off x="5909396" y="4715574"/>
              <a:ext cx="247654" cy="285073"/>
            </a:xfrm>
            <a:prstGeom prst="rect">
              <a:avLst/>
            </a:prstGeom>
            <a:pattFill prst="dkHorz">
              <a:fgClr>
                <a:srgbClr val="00B050"/>
              </a:fgClr>
              <a:bgClr>
                <a:schemeClr val="bg1"/>
              </a:bgClr>
            </a:patt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u="sng" dirty="0"/>
            </a:p>
          </p:txBody>
        </p:sp>
        <p:sp>
          <p:nvSpPr>
            <p:cNvPr id="23" name="Rectangle 22"/>
            <p:cNvSpPr/>
            <p:nvPr/>
          </p:nvSpPr>
          <p:spPr>
            <a:xfrm rot="5400000">
              <a:off x="5644279" y="5082633"/>
              <a:ext cx="777888" cy="570146"/>
            </a:xfrm>
            <a:prstGeom prst="rect">
              <a:avLst/>
            </a:prstGeom>
            <a:solidFill>
              <a:schemeClr val="bg1"/>
            </a:solid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u="sng" dirty="0"/>
            </a:p>
          </p:txBody>
        </p:sp>
      </p:grpSp>
      <p:grpSp>
        <p:nvGrpSpPr>
          <p:cNvPr id="29703" name="Group 63"/>
          <p:cNvGrpSpPr>
            <a:grpSpLocks/>
          </p:cNvGrpSpPr>
          <p:nvPr/>
        </p:nvGrpSpPr>
        <p:grpSpPr bwMode="auto">
          <a:xfrm rot="5400000">
            <a:off x="3860800" y="4030663"/>
            <a:ext cx="1450975" cy="1450975"/>
            <a:chOff x="4724255" y="3654024"/>
            <a:chExt cx="1450643" cy="1450905"/>
          </a:xfrm>
        </p:grpSpPr>
        <p:sp>
          <p:nvSpPr>
            <p:cNvPr id="31" name="Block Arc 30"/>
            <p:cNvSpPr/>
            <p:nvPr/>
          </p:nvSpPr>
          <p:spPr>
            <a:xfrm>
              <a:off x="4724255" y="3739745"/>
              <a:ext cx="1364938" cy="1365184"/>
            </a:xfrm>
            <a:prstGeom prst="blockArc">
              <a:avLst>
                <a:gd name="adj1" fmla="val 16238106"/>
                <a:gd name="adj2" fmla="val 163555"/>
                <a:gd name="adj3" fmla="val 7956"/>
              </a:avLst>
            </a:prstGeom>
            <a:pattFill prst="weave">
              <a:fgClr>
                <a:srgbClr val="0070C0"/>
              </a:fgClr>
              <a:bgClr>
                <a:schemeClr val="bg1"/>
              </a:bgClr>
            </a:patt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ndParaRPr>
            </a:p>
          </p:txBody>
        </p:sp>
        <p:sp>
          <p:nvSpPr>
            <p:cNvPr id="30" name="Rectangle 29"/>
            <p:cNvSpPr/>
            <p:nvPr/>
          </p:nvSpPr>
          <p:spPr>
            <a:xfrm rot="5400000">
              <a:off x="5909030" y="4418393"/>
              <a:ext cx="247638" cy="284098"/>
            </a:xfrm>
            <a:prstGeom prst="rect">
              <a:avLst/>
            </a:prstGeom>
            <a:pattFill prst="dkHorz">
              <a:fgClr>
                <a:schemeClr val="accent1"/>
              </a:fgClr>
              <a:bgClr>
                <a:schemeClr val="bg1"/>
              </a:bgClr>
            </a:patt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Rectangle 31"/>
            <p:cNvSpPr/>
            <p:nvPr/>
          </p:nvSpPr>
          <p:spPr>
            <a:xfrm>
              <a:off x="5171827" y="3658785"/>
              <a:ext cx="247593" cy="284149"/>
            </a:xfrm>
            <a:prstGeom prst="rect">
              <a:avLst/>
            </a:prstGeom>
            <a:pattFill prst="dkVert">
              <a:fgClr>
                <a:schemeClr val="accent1"/>
              </a:fgClr>
              <a:bgClr>
                <a:schemeClr val="bg1"/>
              </a:bgClr>
            </a:patt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6" name="Rectangle 45"/>
            <p:cNvSpPr/>
            <p:nvPr/>
          </p:nvSpPr>
          <p:spPr>
            <a:xfrm rot="18900000">
              <a:off x="5687647" y="3952460"/>
              <a:ext cx="328538" cy="69847"/>
            </a:xfrm>
            <a:prstGeom prst="rect">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7" name="Straight Connector 46"/>
            <p:cNvCxnSpPr/>
            <p:nvPr/>
          </p:nvCxnSpPr>
          <p:spPr>
            <a:xfrm rot="18900000" flipV="1">
              <a:off x="5663016" y="3967540"/>
              <a:ext cx="328596"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8900000" flipV="1">
              <a:off x="5712218" y="4016750"/>
              <a:ext cx="328597"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grpSp>
      <p:grpSp>
        <p:nvGrpSpPr>
          <p:cNvPr id="29704" name="Group 65"/>
          <p:cNvGrpSpPr>
            <a:grpSpLocks/>
          </p:cNvGrpSpPr>
          <p:nvPr/>
        </p:nvGrpSpPr>
        <p:grpSpPr bwMode="auto">
          <a:xfrm rot="5400000">
            <a:off x="3102769" y="1745457"/>
            <a:ext cx="1022350" cy="569912"/>
            <a:chOff x="2218642" y="5275592"/>
            <a:chExt cx="1022367" cy="570146"/>
          </a:xfrm>
        </p:grpSpPr>
        <p:sp>
          <p:nvSpPr>
            <p:cNvPr id="55" name="Rectangle 54"/>
            <p:cNvSpPr/>
            <p:nvPr/>
          </p:nvSpPr>
          <p:spPr>
            <a:xfrm rot="10800000">
              <a:off x="2993355" y="5418526"/>
              <a:ext cx="247654" cy="284279"/>
            </a:xfrm>
            <a:prstGeom prst="rect">
              <a:avLst/>
            </a:prstGeom>
            <a:pattFill prst="dkVert">
              <a:fgClr>
                <a:srgbClr val="00B050"/>
              </a:fgClr>
              <a:bgClr>
                <a:schemeClr val="bg1"/>
              </a:bgClr>
            </a:patt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u="sng" dirty="0"/>
            </a:p>
          </p:txBody>
        </p:sp>
        <p:sp>
          <p:nvSpPr>
            <p:cNvPr id="54" name="Rectangle 53"/>
            <p:cNvSpPr/>
            <p:nvPr/>
          </p:nvSpPr>
          <p:spPr>
            <a:xfrm rot="10800000">
              <a:off x="2218643" y="5275593"/>
              <a:ext cx="777888" cy="570146"/>
            </a:xfrm>
            <a:prstGeom prst="rect">
              <a:avLst/>
            </a:prstGeom>
            <a:solidFill>
              <a:schemeClr val="bg1"/>
            </a:solid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u="sng" dirty="0"/>
            </a:p>
          </p:txBody>
        </p:sp>
      </p:grpSp>
      <p:grpSp>
        <p:nvGrpSpPr>
          <p:cNvPr id="29705" name="Group 62"/>
          <p:cNvGrpSpPr>
            <a:grpSpLocks/>
          </p:cNvGrpSpPr>
          <p:nvPr/>
        </p:nvGrpSpPr>
        <p:grpSpPr bwMode="auto">
          <a:xfrm rot="5400000">
            <a:off x="3472656" y="2170907"/>
            <a:ext cx="1450975" cy="1449388"/>
            <a:chOff x="2870362" y="4251698"/>
            <a:chExt cx="1450906" cy="1450642"/>
          </a:xfrm>
        </p:grpSpPr>
        <p:sp>
          <p:nvSpPr>
            <p:cNvPr id="50" name="Block Arc 49"/>
            <p:cNvSpPr/>
            <p:nvPr/>
          </p:nvSpPr>
          <p:spPr>
            <a:xfrm rot="5400000">
              <a:off x="2870533" y="4251526"/>
              <a:ext cx="1364843" cy="1365185"/>
            </a:xfrm>
            <a:prstGeom prst="blockArc">
              <a:avLst>
                <a:gd name="adj1" fmla="val 16238106"/>
                <a:gd name="adj2" fmla="val 163555"/>
                <a:gd name="adj3" fmla="val 7956"/>
              </a:avLst>
            </a:prstGeom>
            <a:pattFill prst="weave">
              <a:fgClr>
                <a:srgbClr val="0070C0"/>
              </a:fgClr>
              <a:bgClr>
                <a:schemeClr val="bg1"/>
              </a:bgClr>
            </a:patt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u="sng" dirty="0">
                <a:solidFill>
                  <a:schemeClr val="tx1"/>
                </a:solidFill>
              </a:endParaRPr>
            </a:p>
          </p:txBody>
        </p:sp>
        <p:sp>
          <p:nvSpPr>
            <p:cNvPr id="51" name="Rectangle 50"/>
            <p:cNvSpPr/>
            <p:nvPr/>
          </p:nvSpPr>
          <p:spPr>
            <a:xfrm rot="10800000">
              <a:off x="3291028" y="5417930"/>
              <a:ext cx="247638" cy="284409"/>
            </a:xfrm>
            <a:prstGeom prst="rect">
              <a:avLst/>
            </a:prstGeom>
            <a:pattFill prst="dkVert">
              <a:fgClr>
                <a:schemeClr val="accent1"/>
              </a:fgClr>
              <a:bgClr>
                <a:schemeClr val="bg1"/>
              </a:bgClr>
            </a:patt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u="sng" dirty="0"/>
            </a:p>
          </p:txBody>
        </p:sp>
        <p:sp>
          <p:nvSpPr>
            <p:cNvPr id="52" name="Rectangle 51"/>
            <p:cNvSpPr/>
            <p:nvPr/>
          </p:nvSpPr>
          <p:spPr>
            <a:xfrm rot="5400000">
              <a:off x="4056055" y="4695123"/>
              <a:ext cx="246275" cy="284149"/>
            </a:xfrm>
            <a:prstGeom prst="rect">
              <a:avLst/>
            </a:prstGeom>
            <a:pattFill prst="dkHorz">
              <a:fgClr>
                <a:schemeClr val="accent1"/>
              </a:fgClr>
              <a:bgClr>
                <a:schemeClr val="bg1"/>
              </a:bgClr>
            </a:patt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u="sng" dirty="0"/>
            </a:p>
          </p:txBody>
        </p:sp>
        <p:grpSp>
          <p:nvGrpSpPr>
            <p:cNvPr id="29726" name="Group 55"/>
            <p:cNvGrpSpPr>
              <a:grpSpLocks/>
            </p:cNvGrpSpPr>
            <p:nvPr/>
          </p:nvGrpSpPr>
          <p:grpSpPr bwMode="auto">
            <a:xfrm rot="2700000">
              <a:off x="3823830" y="5344911"/>
              <a:ext cx="328152" cy="69137"/>
              <a:chOff x="7528373" y="4091274"/>
              <a:chExt cx="852692" cy="331122"/>
            </a:xfrm>
          </p:grpSpPr>
          <p:sp>
            <p:nvSpPr>
              <p:cNvPr id="57" name="Rectangle 56"/>
              <p:cNvSpPr/>
              <p:nvPr/>
            </p:nvSpPr>
            <p:spPr>
              <a:xfrm>
                <a:off x="7530662" y="4080356"/>
                <a:ext cx="846370" cy="349728"/>
              </a:xfrm>
              <a:prstGeom prst="rect">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u="sng" dirty="0"/>
              </a:p>
            </p:txBody>
          </p:sp>
          <p:cxnSp>
            <p:nvCxnSpPr>
              <p:cNvPr id="58" name="Straight Connector 57"/>
              <p:cNvCxnSpPr/>
              <p:nvPr/>
            </p:nvCxnSpPr>
            <p:spPr>
              <a:xfrm flipV="1">
                <a:off x="7525429" y="4091252"/>
                <a:ext cx="842242"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7528348" y="4429940"/>
                <a:ext cx="842242"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grpSp>
      </p:grpSp>
      <p:grpSp>
        <p:nvGrpSpPr>
          <p:cNvPr id="29706" name="Group 72"/>
          <p:cNvGrpSpPr>
            <a:grpSpLocks/>
          </p:cNvGrpSpPr>
          <p:nvPr/>
        </p:nvGrpSpPr>
        <p:grpSpPr bwMode="auto">
          <a:xfrm>
            <a:off x="1804988" y="3740150"/>
            <a:ext cx="4837112" cy="739775"/>
            <a:chOff x="286604" y="3927803"/>
            <a:chExt cx="3759178" cy="2609475"/>
          </a:xfrm>
        </p:grpSpPr>
        <p:sp>
          <p:nvSpPr>
            <p:cNvPr id="70" name="Flowchart: Delay 69"/>
            <p:cNvSpPr/>
            <p:nvPr/>
          </p:nvSpPr>
          <p:spPr>
            <a:xfrm rot="10800000">
              <a:off x="2163108" y="3927803"/>
              <a:ext cx="188761" cy="604771"/>
            </a:xfrm>
            <a:prstGeom prst="flowChartDelay">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2" name="Arc 71"/>
            <p:cNvSpPr/>
            <p:nvPr/>
          </p:nvSpPr>
          <p:spPr>
            <a:xfrm>
              <a:off x="286604" y="4235790"/>
              <a:ext cx="3759178" cy="2301488"/>
            </a:xfrm>
            <a:prstGeom prst="arc">
              <a:avLst>
                <a:gd name="adj1" fmla="val 11216488"/>
                <a:gd name="adj2" fmla="val 16210118"/>
              </a:avLst>
            </a:prstGeom>
            <a:ln w="19050">
              <a:solidFill>
                <a:srgbClr val="C0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grpSp>
      <p:grpSp>
        <p:nvGrpSpPr>
          <p:cNvPr id="29707" name="Group 86"/>
          <p:cNvGrpSpPr>
            <a:grpSpLocks/>
          </p:cNvGrpSpPr>
          <p:nvPr/>
        </p:nvGrpSpPr>
        <p:grpSpPr bwMode="auto">
          <a:xfrm>
            <a:off x="1917700" y="3587750"/>
            <a:ext cx="1023938" cy="617538"/>
            <a:chOff x="7173417" y="2251075"/>
            <a:chExt cx="617677" cy="404667"/>
          </a:xfrm>
        </p:grpSpPr>
        <p:sp>
          <p:nvSpPr>
            <p:cNvPr id="85" name="Rectangle 84"/>
            <p:cNvSpPr/>
            <p:nvPr/>
          </p:nvSpPr>
          <p:spPr>
            <a:xfrm>
              <a:off x="7173417" y="2251075"/>
              <a:ext cx="617677" cy="404667"/>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3" name="Rectangle 82"/>
            <p:cNvSpPr/>
            <p:nvPr/>
          </p:nvSpPr>
          <p:spPr>
            <a:xfrm>
              <a:off x="7215553" y="2299968"/>
              <a:ext cx="351454" cy="274632"/>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29717" name="Group 81"/>
            <p:cNvGrpSpPr>
              <a:grpSpLocks/>
            </p:cNvGrpSpPr>
            <p:nvPr/>
          </p:nvGrpSpPr>
          <p:grpSpPr bwMode="auto">
            <a:xfrm>
              <a:off x="7215950" y="2341359"/>
              <a:ext cx="350877" cy="198124"/>
              <a:chOff x="5124892" y="1733106"/>
              <a:chExt cx="1052626" cy="287081"/>
            </a:xfrm>
          </p:grpSpPr>
          <p:cxnSp>
            <p:nvCxnSpPr>
              <p:cNvPr id="76" name="Curved Connector 75"/>
              <p:cNvCxnSpPr/>
              <p:nvPr/>
            </p:nvCxnSpPr>
            <p:spPr>
              <a:xfrm rot="10800000">
                <a:off x="5474195" y="1733425"/>
                <a:ext cx="353368" cy="286397"/>
              </a:xfrm>
              <a:prstGeom prst="curvedConnector3">
                <a:avLst/>
              </a:prstGeom>
              <a:ln w="1905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77" name="Curved Connector 76"/>
              <p:cNvCxnSpPr/>
              <p:nvPr/>
            </p:nvCxnSpPr>
            <p:spPr>
              <a:xfrm rot="10800000" flipV="1">
                <a:off x="5827563" y="1733425"/>
                <a:ext cx="350494" cy="286397"/>
              </a:xfrm>
              <a:prstGeom prst="curvedConnector3">
                <a:avLst/>
              </a:prstGeom>
              <a:ln w="1905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79" name="Curved Connector 78"/>
              <p:cNvCxnSpPr/>
              <p:nvPr/>
            </p:nvCxnSpPr>
            <p:spPr>
              <a:xfrm rot="10800000" flipV="1">
                <a:off x="5123701" y="1733425"/>
                <a:ext cx="350494" cy="286397"/>
              </a:xfrm>
              <a:prstGeom prst="curvedConnector3">
                <a:avLst/>
              </a:prstGeom>
              <a:ln w="19050">
                <a:solidFill>
                  <a:srgbClr val="C00000"/>
                </a:solidFill>
              </a:ln>
              <a:effectLst/>
            </p:spPr>
            <p:style>
              <a:lnRef idx="2">
                <a:schemeClr val="accent1"/>
              </a:lnRef>
              <a:fillRef idx="0">
                <a:schemeClr val="accent1"/>
              </a:fillRef>
              <a:effectRef idx="1">
                <a:schemeClr val="accent1"/>
              </a:effectRef>
              <a:fontRef idx="minor">
                <a:schemeClr val="tx1"/>
              </a:fontRef>
            </p:style>
          </p:cxnSp>
        </p:grpSp>
      </p:grpSp>
      <p:sp>
        <p:nvSpPr>
          <p:cNvPr id="29708" name="TextBox 88"/>
          <p:cNvSpPr txBox="1">
            <a:spLocks noChangeArrowheads="1"/>
          </p:cNvSpPr>
          <p:nvPr/>
        </p:nvSpPr>
        <p:spPr bwMode="auto">
          <a:xfrm>
            <a:off x="4114800" y="1420813"/>
            <a:ext cx="3073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Font typeface="Arial" pitchFamily="34" charset="0"/>
              <a:buChar char="•"/>
              <a:defRPr sz="2000" b="1">
                <a:solidFill>
                  <a:schemeClr val="tx1"/>
                </a:solidFill>
                <a:latin typeface="Century Gothic" pitchFamily="34" charset="0"/>
                <a:ea typeface="MS PGothic" pitchFamily="34" charset="-128"/>
              </a:defRPr>
            </a:lvl1pPr>
            <a:lvl2pPr marL="742950" indent="-285750" eaLnBrk="0" hangingPunct="0">
              <a:spcBef>
                <a:spcPct val="20000"/>
              </a:spcBef>
              <a:buClr>
                <a:schemeClr val="tx2"/>
              </a:buClr>
              <a:buFont typeface="Arial" pitchFamily="34" charset="0"/>
              <a:buChar char="–"/>
              <a:defRPr>
                <a:solidFill>
                  <a:schemeClr val="tx1"/>
                </a:solidFill>
                <a:latin typeface="Century Gothic" pitchFamily="34" charset="0"/>
                <a:ea typeface="MS PGothic" pitchFamily="34" charset="-128"/>
              </a:defRPr>
            </a:lvl2pPr>
            <a:lvl3pPr marL="1143000" indent="-228600" eaLnBrk="0" hangingPunct="0">
              <a:spcBef>
                <a:spcPct val="20000"/>
              </a:spcBef>
              <a:buClr>
                <a:schemeClr val="tx2"/>
              </a:buClr>
              <a:buFont typeface="Arial" pitchFamily="34" charset="0"/>
              <a:buChar char="•"/>
              <a:defRPr sz="1600">
                <a:solidFill>
                  <a:schemeClr val="tx1"/>
                </a:solidFill>
                <a:latin typeface="Century Gothic"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entury Gothic"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entury Gothic"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MS PGothic" pitchFamily="34" charset="-128"/>
              </a:defRPr>
            </a:lvl9pPr>
          </a:lstStyle>
          <a:p>
            <a:pPr eaLnBrk="1" hangingPunct="1">
              <a:spcBef>
                <a:spcPct val="0"/>
              </a:spcBef>
              <a:buClrTx/>
              <a:buFontTx/>
              <a:buNone/>
            </a:pPr>
            <a:r>
              <a:rPr lang="en-US" altLang="en-US" sz="1800" b="0" dirty="0">
                <a:solidFill>
                  <a:srgbClr val="00B050"/>
                </a:solidFill>
              </a:rPr>
              <a:t>Granule ablation imaging</a:t>
            </a:r>
          </a:p>
          <a:p>
            <a:pPr eaLnBrk="1" hangingPunct="1">
              <a:spcBef>
                <a:spcPct val="0"/>
              </a:spcBef>
              <a:buClrTx/>
              <a:buFontTx/>
              <a:buNone/>
            </a:pPr>
            <a:r>
              <a:rPr lang="en-US" altLang="en-US" sz="1800" b="0" dirty="0">
                <a:solidFill>
                  <a:srgbClr val="00B050"/>
                </a:solidFill>
              </a:rPr>
              <a:t>Color camera Miro 640</a:t>
            </a:r>
          </a:p>
          <a:p>
            <a:pPr eaLnBrk="1" hangingPunct="1">
              <a:spcBef>
                <a:spcPct val="0"/>
              </a:spcBef>
              <a:buClrTx/>
              <a:buFontTx/>
              <a:buNone/>
            </a:pPr>
            <a:r>
              <a:rPr lang="en-US" altLang="en-US" sz="1800" b="0" dirty="0">
                <a:solidFill>
                  <a:srgbClr val="00B050"/>
                </a:solidFill>
              </a:rPr>
              <a:t>80x64, 40 kHz</a:t>
            </a:r>
          </a:p>
        </p:txBody>
      </p:sp>
      <p:sp>
        <p:nvSpPr>
          <p:cNvPr id="29709" name="TextBox 89"/>
          <p:cNvSpPr txBox="1">
            <a:spLocks noChangeArrowheads="1"/>
          </p:cNvSpPr>
          <p:nvPr/>
        </p:nvSpPr>
        <p:spPr bwMode="auto">
          <a:xfrm>
            <a:off x="177800" y="4687888"/>
            <a:ext cx="32527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Font typeface="Arial" pitchFamily="34" charset="0"/>
              <a:buChar char="•"/>
              <a:defRPr sz="2000" b="1">
                <a:solidFill>
                  <a:schemeClr val="tx1"/>
                </a:solidFill>
                <a:latin typeface="Century Gothic" pitchFamily="34" charset="0"/>
                <a:ea typeface="MS PGothic" pitchFamily="34" charset="-128"/>
              </a:defRPr>
            </a:lvl1pPr>
            <a:lvl2pPr marL="742950" indent="-285750" eaLnBrk="0" hangingPunct="0">
              <a:spcBef>
                <a:spcPct val="20000"/>
              </a:spcBef>
              <a:buClr>
                <a:schemeClr val="tx2"/>
              </a:buClr>
              <a:buFont typeface="Arial" pitchFamily="34" charset="0"/>
              <a:buChar char="–"/>
              <a:defRPr>
                <a:solidFill>
                  <a:schemeClr val="tx1"/>
                </a:solidFill>
                <a:latin typeface="Century Gothic" pitchFamily="34" charset="0"/>
                <a:ea typeface="MS PGothic" pitchFamily="34" charset="-128"/>
              </a:defRPr>
            </a:lvl2pPr>
            <a:lvl3pPr marL="1143000" indent="-228600" eaLnBrk="0" hangingPunct="0">
              <a:spcBef>
                <a:spcPct val="20000"/>
              </a:spcBef>
              <a:buClr>
                <a:schemeClr val="tx2"/>
              </a:buClr>
              <a:buFont typeface="Arial" pitchFamily="34" charset="0"/>
              <a:buChar char="•"/>
              <a:defRPr sz="1600">
                <a:solidFill>
                  <a:schemeClr val="tx1"/>
                </a:solidFill>
                <a:latin typeface="Century Gothic"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entury Gothic"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entury Gothic"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MS PGothic" pitchFamily="34" charset="-128"/>
              </a:defRPr>
            </a:lvl9pPr>
          </a:lstStyle>
          <a:p>
            <a:pPr eaLnBrk="1" hangingPunct="1">
              <a:spcBef>
                <a:spcPct val="0"/>
              </a:spcBef>
              <a:buClrTx/>
              <a:buFontTx/>
              <a:buNone/>
            </a:pPr>
            <a:r>
              <a:rPr lang="en-US" altLang="en-US" sz="1800" b="0" dirty="0">
                <a:solidFill>
                  <a:srgbClr val="00B050"/>
                </a:solidFill>
              </a:rPr>
              <a:t>Impeller/dropper operation</a:t>
            </a:r>
          </a:p>
          <a:p>
            <a:pPr eaLnBrk="1" hangingPunct="1">
              <a:spcBef>
                <a:spcPct val="0"/>
              </a:spcBef>
              <a:buClrTx/>
              <a:buFontTx/>
              <a:buNone/>
            </a:pPr>
            <a:r>
              <a:rPr lang="en-US" altLang="en-US" sz="1800" b="0" dirty="0">
                <a:solidFill>
                  <a:srgbClr val="00B050"/>
                </a:solidFill>
              </a:rPr>
              <a:t>monochrome camera</a:t>
            </a:r>
          </a:p>
          <a:p>
            <a:pPr eaLnBrk="1" hangingPunct="1">
              <a:spcBef>
                <a:spcPct val="0"/>
              </a:spcBef>
              <a:buClrTx/>
              <a:buFontTx/>
              <a:buNone/>
            </a:pPr>
            <a:r>
              <a:rPr lang="en-US" altLang="en-US" sz="1800" b="0" dirty="0">
                <a:solidFill>
                  <a:srgbClr val="00B050"/>
                </a:solidFill>
              </a:rPr>
              <a:t>Phantom 7.3</a:t>
            </a:r>
          </a:p>
          <a:p>
            <a:pPr eaLnBrk="1" hangingPunct="1">
              <a:spcBef>
                <a:spcPct val="0"/>
              </a:spcBef>
              <a:buClrTx/>
              <a:buFontTx/>
              <a:buNone/>
            </a:pPr>
            <a:r>
              <a:rPr lang="en-US" altLang="en-US" sz="1800" b="0" dirty="0">
                <a:solidFill>
                  <a:srgbClr val="00B050"/>
                </a:solidFill>
              </a:rPr>
              <a:t>306x106, 20 kHz</a:t>
            </a:r>
          </a:p>
        </p:txBody>
      </p:sp>
      <p:sp>
        <p:nvSpPr>
          <p:cNvPr id="29710" name="TextBox 90"/>
          <p:cNvSpPr txBox="1">
            <a:spLocks noChangeArrowheads="1"/>
          </p:cNvSpPr>
          <p:nvPr/>
        </p:nvSpPr>
        <p:spPr bwMode="auto">
          <a:xfrm>
            <a:off x="345531" y="3163669"/>
            <a:ext cx="23214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Font typeface="Arial" pitchFamily="34" charset="0"/>
              <a:buChar char="•"/>
              <a:defRPr sz="2000" b="1">
                <a:solidFill>
                  <a:schemeClr val="tx1"/>
                </a:solidFill>
                <a:latin typeface="Century Gothic" pitchFamily="34" charset="0"/>
                <a:ea typeface="MS PGothic" pitchFamily="34" charset="-128"/>
              </a:defRPr>
            </a:lvl1pPr>
            <a:lvl2pPr marL="742950" indent="-285750" eaLnBrk="0" hangingPunct="0">
              <a:spcBef>
                <a:spcPct val="20000"/>
              </a:spcBef>
              <a:buClr>
                <a:schemeClr val="tx2"/>
              </a:buClr>
              <a:buFont typeface="Arial" pitchFamily="34" charset="0"/>
              <a:buChar char="–"/>
              <a:defRPr>
                <a:solidFill>
                  <a:schemeClr val="tx1"/>
                </a:solidFill>
                <a:latin typeface="Century Gothic" pitchFamily="34" charset="0"/>
                <a:ea typeface="MS PGothic" pitchFamily="34" charset="-128"/>
              </a:defRPr>
            </a:lvl2pPr>
            <a:lvl3pPr marL="1143000" indent="-228600" eaLnBrk="0" hangingPunct="0">
              <a:spcBef>
                <a:spcPct val="20000"/>
              </a:spcBef>
              <a:buClr>
                <a:schemeClr val="tx2"/>
              </a:buClr>
              <a:buFont typeface="Arial" pitchFamily="34" charset="0"/>
              <a:buChar char="•"/>
              <a:defRPr sz="1600">
                <a:solidFill>
                  <a:schemeClr val="tx1"/>
                </a:solidFill>
                <a:latin typeface="Century Gothic"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entury Gothic"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entury Gothic"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MS PGothic" pitchFamily="34" charset="-128"/>
              </a:defRPr>
            </a:lvl9pPr>
          </a:lstStyle>
          <a:p>
            <a:pPr eaLnBrk="1" hangingPunct="1">
              <a:spcBef>
                <a:spcPct val="0"/>
              </a:spcBef>
              <a:buClrTx/>
              <a:buFontTx/>
              <a:buNone/>
            </a:pPr>
            <a:r>
              <a:rPr lang="en-US" altLang="en-US" sz="1800" b="0" dirty="0">
                <a:solidFill>
                  <a:srgbClr val="C00000"/>
                </a:solidFill>
              </a:rPr>
              <a:t>Impeller frequency</a:t>
            </a:r>
          </a:p>
          <a:p>
            <a:pPr eaLnBrk="1" hangingPunct="1">
              <a:spcBef>
                <a:spcPct val="0"/>
              </a:spcBef>
              <a:buClrTx/>
              <a:buFontTx/>
              <a:buNone/>
            </a:pPr>
            <a:r>
              <a:rPr lang="en-US" altLang="en-US" sz="1800" b="0" dirty="0" smtClean="0">
                <a:solidFill>
                  <a:srgbClr val="C00000"/>
                </a:solidFill>
              </a:rPr>
              <a:t>Photodiode</a:t>
            </a:r>
            <a:endParaRPr lang="en-US" altLang="en-US" sz="1800" b="0" dirty="0">
              <a:solidFill>
                <a:srgbClr val="C00000"/>
              </a:solidFill>
            </a:endParaRPr>
          </a:p>
        </p:txBody>
      </p:sp>
      <p:sp>
        <p:nvSpPr>
          <p:cNvPr id="29711" name="TextBox 103"/>
          <p:cNvSpPr txBox="1">
            <a:spLocks noChangeArrowheads="1"/>
          </p:cNvSpPr>
          <p:nvPr/>
        </p:nvSpPr>
        <p:spPr bwMode="auto">
          <a:xfrm>
            <a:off x="5567363" y="5514975"/>
            <a:ext cx="295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Arial" pitchFamily="34" charset="0"/>
              <a:buChar char="•"/>
              <a:defRPr sz="2000" b="1">
                <a:solidFill>
                  <a:schemeClr val="tx1"/>
                </a:solidFill>
                <a:latin typeface="Century Gothic" pitchFamily="34" charset="0"/>
                <a:ea typeface="MS PGothic" pitchFamily="34" charset="-128"/>
              </a:defRPr>
            </a:lvl1pPr>
            <a:lvl2pPr marL="742950" indent="-285750" eaLnBrk="0" hangingPunct="0">
              <a:spcBef>
                <a:spcPct val="20000"/>
              </a:spcBef>
              <a:buClr>
                <a:schemeClr val="tx2"/>
              </a:buClr>
              <a:buFont typeface="Arial" pitchFamily="34" charset="0"/>
              <a:buChar char="–"/>
              <a:defRPr>
                <a:solidFill>
                  <a:schemeClr val="tx1"/>
                </a:solidFill>
                <a:latin typeface="Century Gothic" pitchFamily="34" charset="0"/>
                <a:ea typeface="MS PGothic" pitchFamily="34" charset="-128"/>
              </a:defRPr>
            </a:lvl2pPr>
            <a:lvl3pPr marL="1143000" indent="-228600" eaLnBrk="0" hangingPunct="0">
              <a:spcBef>
                <a:spcPct val="20000"/>
              </a:spcBef>
              <a:buClr>
                <a:schemeClr val="tx2"/>
              </a:buClr>
              <a:buFont typeface="Arial" pitchFamily="34" charset="0"/>
              <a:buChar char="•"/>
              <a:defRPr sz="1600">
                <a:solidFill>
                  <a:schemeClr val="tx1"/>
                </a:solidFill>
                <a:latin typeface="Century Gothic"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entury Gothic"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entury Gothic"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MS PGothic" pitchFamily="34" charset="-128"/>
              </a:defRPr>
            </a:lvl9pPr>
          </a:lstStyle>
          <a:p>
            <a:pPr eaLnBrk="1" hangingPunct="1">
              <a:spcBef>
                <a:spcPct val="0"/>
              </a:spcBef>
              <a:buClrTx/>
              <a:buFontTx/>
              <a:buNone/>
            </a:pPr>
            <a:r>
              <a:rPr lang="en-US" altLang="en-US" sz="1800" b="0" dirty="0">
                <a:solidFill>
                  <a:srgbClr val="FFC000"/>
                </a:solidFill>
              </a:rPr>
              <a:t>Condensed illumination</a:t>
            </a:r>
          </a:p>
          <a:p>
            <a:pPr eaLnBrk="1" hangingPunct="1">
              <a:spcBef>
                <a:spcPct val="0"/>
              </a:spcBef>
              <a:buClrTx/>
              <a:buFontTx/>
              <a:buNone/>
            </a:pPr>
            <a:r>
              <a:rPr lang="en-US" altLang="en-US" sz="1800" b="0" dirty="0">
                <a:solidFill>
                  <a:srgbClr val="FFC000"/>
                </a:solidFill>
              </a:rPr>
              <a:t>halogen bulb + lens (2X)</a:t>
            </a:r>
          </a:p>
        </p:txBody>
      </p:sp>
      <p:sp>
        <p:nvSpPr>
          <p:cNvPr id="29712" name="TextBox 104"/>
          <p:cNvSpPr txBox="1">
            <a:spLocks noChangeArrowheads="1"/>
          </p:cNvSpPr>
          <p:nvPr/>
        </p:nvSpPr>
        <p:spPr bwMode="auto">
          <a:xfrm>
            <a:off x="5964237" y="2678113"/>
            <a:ext cx="1135247" cy="369332"/>
          </a:xfrm>
          <a:prstGeom prst="rect">
            <a:avLst/>
          </a:prstGeom>
          <a:solidFill>
            <a:schemeClr val="accent6">
              <a:lumMod val="40000"/>
              <a:lumOff val="60000"/>
            </a:schemeClr>
          </a:solidFill>
          <a:ln>
            <a:solidFill>
              <a:schemeClr val="tx1"/>
            </a:solidFill>
          </a:ln>
        </p:spPr>
        <p:txBody>
          <a:bodyPr wrap="none">
            <a:spAutoFit/>
          </a:bodyPr>
          <a:lstStyle>
            <a:lvl1pPr eaLnBrk="0" hangingPunct="0">
              <a:spcBef>
                <a:spcPct val="20000"/>
              </a:spcBef>
              <a:buClr>
                <a:schemeClr val="tx2"/>
              </a:buClr>
              <a:buFont typeface="Arial" pitchFamily="34" charset="0"/>
              <a:buChar char="•"/>
              <a:defRPr sz="2000" b="1">
                <a:solidFill>
                  <a:schemeClr val="tx1"/>
                </a:solidFill>
                <a:latin typeface="Century Gothic" pitchFamily="34" charset="0"/>
                <a:ea typeface="MS PGothic" pitchFamily="34" charset="-128"/>
              </a:defRPr>
            </a:lvl1pPr>
            <a:lvl2pPr marL="742950" indent="-285750" eaLnBrk="0" hangingPunct="0">
              <a:spcBef>
                <a:spcPct val="20000"/>
              </a:spcBef>
              <a:buClr>
                <a:schemeClr val="tx2"/>
              </a:buClr>
              <a:buFont typeface="Arial" pitchFamily="34" charset="0"/>
              <a:buChar char="–"/>
              <a:defRPr>
                <a:solidFill>
                  <a:schemeClr val="tx1"/>
                </a:solidFill>
                <a:latin typeface="Century Gothic" pitchFamily="34" charset="0"/>
                <a:ea typeface="MS PGothic" pitchFamily="34" charset="-128"/>
              </a:defRPr>
            </a:lvl2pPr>
            <a:lvl3pPr marL="1143000" indent="-228600" eaLnBrk="0" hangingPunct="0">
              <a:spcBef>
                <a:spcPct val="20000"/>
              </a:spcBef>
              <a:buClr>
                <a:schemeClr val="tx2"/>
              </a:buClr>
              <a:buFont typeface="Arial" pitchFamily="34" charset="0"/>
              <a:buChar char="•"/>
              <a:defRPr sz="1600">
                <a:solidFill>
                  <a:schemeClr val="tx1"/>
                </a:solidFill>
                <a:latin typeface="Century Gothic"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entury Gothic"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entury Gothic"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MS PGothic" pitchFamily="34" charset="-128"/>
              </a:defRPr>
            </a:lvl9pPr>
          </a:lstStyle>
          <a:p>
            <a:pPr eaLnBrk="1" hangingPunct="1">
              <a:spcBef>
                <a:spcPct val="0"/>
              </a:spcBef>
              <a:buClrTx/>
              <a:buFontTx/>
              <a:buNone/>
            </a:pPr>
            <a:r>
              <a:rPr lang="en-US" altLang="en-US" sz="1800" dirty="0" smtClean="0"/>
              <a:t>top </a:t>
            </a:r>
            <a:r>
              <a:rPr lang="en-US" altLang="en-US" sz="1800" dirty="0"/>
              <a:t>view</a:t>
            </a:r>
          </a:p>
        </p:txBody>
      </p:sp>
      <p:sp>
        <p:nvSpPr>
          <p:cNvPr id="29713" name="TextBox 105"/>
          <p:cNvSpPr txBox="1">
            <a:spLocks noChangeArrowheads="1"/>
          </p:cNvSpPr>
          <p:nvPr/>
        </p:nvSpPr>
        <p:spPr bwMode="auto">
          <a:xfrm>
            <a:off x="7497763" y="3330575"/>
            <a:ext cx="1165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Font typeface="Arial" pitchFamily="34" charset="0"/>
              <a:buChar char="•"/>
              <a:defRPr sz="2000" b="1">
                <a:solidFill>
                  <a:schemeClr val="tx1"/>
                </a:solidFill>
                <a:latin typeface="Century Gothic" pitchFamily="34" charset="0"/>
                <a:ea typeface="MS PGothic" pitchFamily="34" charset="-128"/>
              </a:defRPr>
            </a:lvl1pPr>
            <a:lvl2pPr marL="742950" indent="-285750" eaLnBrk="0" hangingPunct="0">
              <a:spcBef>
                <a:spcPct val="20000"/>
              </a:spcBef>
              <a:buClr>
                <a:schemeClr val="tx2"/>
              </a:buClr>
              <a:buFont typeface="Arial" pitchFamily="34" charset="0"/>
              <a:buChar char="–"/>
              <a:defRPr>
                <a:solidFill>
                  <a:schemeClr val="tx1"/>
                </a:solidFill>
                <a:latin typeface="Century Gothic" pitchFamily="34" charset="0"/>
                <a:ea typeface="MS PGothic" pitchFamily="34" charset="-128"/>
              </a:defRPr>
            </a:lvl2pPr>
            <a:lvl3pPr marL="1143000" indent="-228600" eaLnBrk="0" hangingPunct="0">
              <a:spcBef>
                <a:spcPct val="20000"/>
              </a:spcBef>
              <a:buClr>
                <a:schemeClr val="tx2"/>
              </a:buClr>
              <a:buFont typeface="Arial" pitchFamily="34" charset="0"/>
              <a:buChar char="•"/>
              <a:defRPr sz="1600">
                <a:solidFill>
                  <a:schemeClr val="tx1"/>
                </a:solidFill>
                <a:latin typeface="Century Gothic"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entury Gothic"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entury Gothic"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MS PGothic" pitchFamily="34" charset="-128"/>
              </a:defRPr>
            </a:lvl9pPr>
          </a:lstStyle>
          <a:p>
            <a:pPr algn="ctr" eaLnBrk="1" hangingPunct="1">
              <a:spcBef>
                <a:spcPct val="0"/>
              </a:spcBef>
              <a:buClrTx/>
              <a:buFontTx/>
              <a:buNone/>
            </a:pPr>
            <a:r>
              <a:rPr lang="en-US" altLang="en-US" sz="1800" b="0" dirty="0"/>
              <a:t>Towards </a:t>
            </a:r>
            <a:br>
              <a:rPr lang="en-US" altLang="en-US" sz="1800" b="0" dirty="0"/>
            </a:br>
            <a:r>
              <a:rPr lang="en-US" altLang="en-US" sz="1800" b="0" dirty="0" smtClean="0"/>
              <a:t>NSTX-U</a:t>
            </a:r>
            <a:endParaRPr lang="en-US" altLang="en-US" sz="1800" b="0" dirty="0"/>
          </a:p>
        </p:txBody>
      </p:sp>
      <p:cxnSp>
        <p:nvCxnSpPr>
          <p:cNvPr id="108" name="Straight Arrow Connector 107"/>
          <p:cNvCxnSpPr/>
          <p:nvPr/>
        </p:nvCxnSpPr>
        <p:spPr>
          <a:xfrm>
            <a:off x="8520113" y="3713163"/>
            <a:ext cx="382587"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Title 3"/>
          <p:cNvSpPr>
            <a:spLocks noGrp="1"/>
          </p:cNvSpPr>
          <p:nvPr>
            <p:ph type="title" idx="4294967295"/>
          </p:nvPr>
        </p:nvSpPr>
        <p:spPr>
          <a:xfrm>
            <a:off x="457200" y="217488"/>
            <a:ext cx="8229600" cy="492125"/>
          </a:xfrm>
        </p:spPr>
        <p:txBody>
          <a:bodyPr/>
          <a:lstStyle/>
          <a:p>
            <a:r>
              <a:rPr lang="en-US" altLang="en-US" smtClean="0">
                <a:solidFill>
                  <a:schemeClr val="accent6"/>
                </a:solidFill>
              </a:rPr>
              <a:t> Granule Injector : Diagnostic camera location</a:t>
            </a:r>
            <a:endParaRPr lang="en-US" altLang="en-US" dirty="0" smtClean="0">
              <a:solidFill>
                <a:schemeClr val="accent6"/>
              </a:solidFill>
            </a:endParaRPr>
          </a:p>
        </p:txBody>
      </p:sp>
      <p:sp>
        <p:nvSpPr>
          <p:cNvPr id="61" name="Text Box 14"/>
          <p:cNvSpPr txBox="1">
            <a:spLocks noChangeArrowheads="1"/>
          </p:cNvSpPr>
          <p:nvPr/>
        </p:nvSpPr>
        <p:spPr bwMode="auto">
          <a:xfrm>
            <a:off x="0" y="6214646"/>
            <a:ext cx="3400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Font typeface="Arial" charset="0"/>
              <a:buChar char="•"/>
              <a:defRPr sz="2000" b="1">
                <a:solidFill>
                  <a:schemeClr val="tx1"/>
                </a:solidFill>
                <a:latin typeface="Century Gothic" pitchFamily="-112" charset="0"/>
                <a:ea typeface="ＭＳ Ｐゴシック" pitchFamily="-112" charset="-128"/>
              </a:defRPr>
            </a:lvl1pPr>
            <a:lvl2pPr marL="37931725" indent="-37474525" eaLnBrk="0" hangingPunct="0">
              <a:spcBef>
                <a:spcPct val="20000"/>
              </a:spcBef>
              <a:buClr>
                <a:schemeClr val="tx2"/>
              </a:buClr>
              <a:buFont typeface="Arial" charset="0"/>
              <a:buChar char="–"/>
              <a:defRPr>
                <a:solidFill>
                  <a:schemeClr val="tx1"/>
                </a:solidFill>
                <a:latin typeface="Century Gothic" pitchFamily="-112" charset="0"/>
                <a:ea typeface="ＭＳ Ｐゴシック" pitchFamily="-112" charset="-128"/>
              </a:defRPr>
            </a:lvl2pPr>
            <a:lvl3pPr marL="1257300" indent="-342900" eaLnBrk="0" hangingPunct="0">
              <a:spcBef>
                <a:spcPct val="20000"/>
              </a:spcBef>
              <a:buClr>
                <a:schemeClr val="tx2"/>
              </a:buClr>
              <a:buFont typeface="Arial" charset="0"/>
              <a:buChar char="•"/>
              <a:defRPr sz="1600">
                <a:solidFill>
                  <a:schemeClr val="tx1"/>
                </a:solidFill>
                <a:latin typeface="Century Gothic" pitchFamily="-112" charset="0"/>
                <a:ea typeface="ＭＳ Ｐゴシック" pitchFamily="-112" charset="-128"/>
              </a:defRPr>
            </a:lvl3pPr>
            <a:lvl4pPr marL="1600200" indent="-228600" eaLnBrk="0" hangingPunct="0">
              <a:spcBef>
                <a:spcPct val="20000"/>
              </a:spcBef>
              <a:buFont typeface="Arial" charset="0"/>
              <a:buChar char="–"/>
              <a:defRPr sz="2000">
                <a:solidFill>
                  <a:schemeClr val="tx1"/>
                </a:solidFill>
                <a:latin typeface="Century Gothic" pitchFamily="-112" charset="0"/>
                <a:ea typeface="ＭＳ Ｐゴシック" pitchFamily="-112" charset="-128"/>
              </a:defRPr>
            </a:lvl4pPr>
            <a:lvl5pPr marL="2057400" indent="-228600" eaLnBrk="0" hangingPunct="0">
              <a:spcBef>
                <a:spcPct val="20000"/>
              </a:spcBef>
              <a:buFont typeface="Arial" charset="0"/>
              <a:buChar char="»"/>
              <a:defRPr sz="2000">
                <a:solidFill>
                  <a:schemeClr val="tx1"/>
                </a:solidFill>
                <a:latin typeface="Century Gothic" pitchFamily="-112" charset="0"/>
                <a:ea typeface="ＭＳ Ｐゴシック" pitchFamily="-112"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pitchFamily="-112" charset="0"/>
                <a:ea typeface="ＭＳ Ｐゴシック" pitchFamily="-112"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pitchFamily="-112" charset="0"/>
                <a:ea typeface="ＭＳ Ｐゴシック" pitchFamily="-112"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pitchFamily="-112" charset="0"/>
                <a:ea typeface="ＭＳ Ｐゴシック" pitchFamily="-112"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pitchFamily="-112" charset="0"/>
                <a:ea typeface="ＭＳ Ｐゴシック" pitchFamily="-112" charset="-128"/>
              </a:defRPr>
            </a:lvl9pPr>
          </a:lstStyle>
          <a:p>
            <a:pPr algn="ctr" eaLnBrk="1" hangingPunct="1">
              <a:spcBef>
                <a:spcPct val="0"/>
              </a:spcBef>
              <a:buClrTx/>
              <a:buNone/>
              <a:defRPr/>
            </a:pPr>
            <a:r>
              <a:rPr lang="en-US" altLang="en-US" sz="800" dirty="0" smtClean="0">
                <a:solidFill>
                  <a:schemeClr val="accent2">
                    <a:lumMod val="75000"/>
                  </a:schemeClr>
                </a:solidFill>
              </a:rPr>
              <a:t>Figure Credit :</a:t>
            </a:r>
            <a:r>
              <a:rPr lang="en-US" altLang="ko-KR" sz="800" dirty="0">
                <a:solidFill>
                  <a:schemeClr val="accent2">
                    <a:lumMod val="75000"/>
                  </a:schemeClr>
                </a:solidFill>
                <a:ea typeface="Gulim" pitchFamily="34" charset="-127"/>
              </a:rPr>
              <a:t>ELM pacing by injection of low-Z impurity </a:t>
            </a:r>
            <a:r>
              <a:rPr lang="en-US" altLang="ko-KR" sz="800" dirty="0" smtClean="0">
                <a:solidFill>
                  <a:schemeClr val="accent2">
                    <a:lumMod val="75000"/>
                  </a:schemeClr>
                </a:solidFill>
                <a:ea typeface="Gulim" pitchFamily="34" charset="-127"/>
              </a:rPr>
              <a:t>pellets</a:t>
            </a:r>
            <a:endParaRPr lang="en-US" altLang="en-US" sz="800" dirty="0" smtClean="0">
              <a:solidFill>
                <a:schemeClr val="accent2">
                  <a:lumMod val="75000"/>
                </a:schemeClr>
              </a:solidFill>
            </a:endParaRPr>
          </a:p>
          <a:p>
            <a:pPr algn="ctr" eaLnBrk="1" hangingPunct="1">
              <a:spcBef>
                <a:spcPct val="0"/>
              </a:spcBef>
              <a:buClrTx/>
              <a:buNone/>
              <a:defRPr/>
            </a:pPr>
            <a:r>
              <a:rPr lang="en-US" altLang="en-US" sz="800" dirty="0">
                <a:solidFill>
                  <a:schemeClr val="accent2">
                    <a:lumMod val="75000"/>
                  </a:schemeClr>
                </a:solidFill>
              </a:rPr>
              <a:t>A. Bortolon / GA, FES Workshop on Transients / April 1</a:t>
            </a:r>
            <a:r>
              <a:rPr lang="en-US" altLang="en-US" sz="800" baseline="30000" dirty="0">
                <a:solidFill>
                  <a:schemeClr val="accent2">
                    <a:lumMod val="75000"/>
                  </a:schemeClr>
                </a:solidFill>
              </a:rPr>
              <a:t>st</a:t>
            </a:r>
            <a:r>
              <a:rPr lang="en-US" altLang="en-US" sz="800" dirty="0">
                <a:solidFill>
                  <a:schemeClr val="accent2">
                    <a:lumMod val="75000"/>
                  </a:schemeClr>
                </a:solidFill>
              </a:rPr>
              <a:t>, </a:t>
            </a:r>
            <a:r>
              <a:rPr lang="en-US" altLang="en-US" sz="800" dirty="0" smtClean="0">
                <a:solidFill>
                  <a:schemeClr val="accent2">
                    <a:lumMod val="75000"/>
                  </a:schemeClr>
                </a:solidFill>
              </a:rPr>
              <a:t>2015</a:t>
            </a:r>
            <a:endParaRPr lang="en-US" altLang="en-US" sz="800" dirty="0">
              <a:solidFill>
                <a:schemeClr val="accent2">
                  <a:lumMod val="75000"/>
                </a:schemeClr>
              </a:solidFill>
            </a:endParaRPr>
          </a:p>
        </p:txBody>
      </p:sp>
    </p:spTree>
    <p:extLst>
      <p:ext uri="{BB962C8B-B14F-4D97-AF65-F5344CB8AC3E}">
        <p14:creationId xmlns:p14="http://schemas.microsoft.com/office/powerpoint/2010/main" val="1962743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Straight Connector 10"/>
          <p:cNvCxnSpPr>
            <a:cxnSpLocks noChangeShapeType="1"/>
          </p:cNvCxnSpPr>
          <p:nvPr/>
        </p:nvCxnSpPr>
        <p:spPr bwMode="auto">
          <a:xfrm>
            <a:off x="0" y="0"/>
            <a:ext cx="914400" cy="0"/>
          </a:xfrm>
          <a:prstGeom prst="line">
            <a:avLst/>
          </a:prstGeom>
          <a:noFill/>
          <a:ln w="0" algn="ctr">
            <a:solidFill>
              <a:srgbClr val="FBFFFF"/>
            </a:solidFill>
            <a:round/>
            <a:headEnd/>
            <a:tailEnd/>
          </a:ln>
          <a:extLst>
            <a:ext uri="{909E8E84-426E-40DD-AFC4-6F175D3DCCD1}">
              <a14:hiddenFill xmlns:a14="http://schemas.microsoft.com/office/drawing/2010/main">
                <a:noFill/>
              </a14:hiddenFill>
            </a:ext>
          </a:extLst>
        </p:spPr>
      </p:cxnSp>
      <p:cxnSp>
        <p:nvCxnSpPr>
          <p:cNvPr id="4099" name="Straight Connector 5"/>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4100" name="Rectangle 2"/>
          <p:cNvSpPr>
            <a:spLocks noGrp="1" noChangeArrowheads="1"/>
          </p:cNvSpPr>
          <p:nvPr>
            <p:ph type="title"/>
          </p:nvPr>
        </p:nvSpPr>
        <p:spPr>
          <a:xfrm>
            <a:off x="1143000" y="1524000"/>
            <a:ext cx="7010400" cy="914400"/>
          </a:xfrm>
        </p:spPr>
        <p:txBody>
          <a:bodyPr/>
          <a:lstStyle/>
          <a:p>
            <a:r>
              <a:rPr lang="en-US" altLang="en-US" smtClean="0"/>
              <a:t>XP1527</a:t>
            </a:r>
            <a:r>
              <a:rPr lang="en-US" altLang="en-US" smtClean="0"/>
              <a:t>: </a:t>
            </a:r>
            <a:r>
              <a:rPr lang="en-US" sz="2000"/>
              <a:t>ELM pacing via multi-species granule injection and 3D field application for main ion </a:t>
            </a:r>
            <a:r>
              <a:rPr lang="en-US" sz="2000" smtClean="0"/>
              <a:t>control</a:t>
            </a:r>
            <a:endParaRPr lang="en-US" altLang="en-US" sz="2000" dirty="0" smtClean="0"/>
          </a:p>
        </p:txBody>
      </p:sp>
      <p:cxnSp>
        <p:nvCxnSpPr>
          <p:cNvPr id="4101" name="Straight Connector 6"/>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4103" name="Straight Connector 7"/>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4104" name="Straight Connector 8"/>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4106" name="Straight Connector 9"/>
          <p:cNvCxnSpPr>
            <a:cxnSpLocks noChangeShapeType="1"/>
          </p:cNvCxnSpPr>
          <p:nvPr/>
        </p:nvCxnSpPr>
        <p:spPr bwMode="auto">
          <a:xfrm>
            <a:off x="0" y="0"/>
            <a:ext cx="0" cy="457200"/>
          </a:xfrm>
          <a:prstGeom prst="line">
            <a:avLst/>
          </a:prstGeom>
          <a:noFill/>
          <a:ln w="0" algn="ctr">
            <a:solidFill>
              <a:srgbClr val="FDFFFF"/>
            </a:solidFill>
            <a:round/>
            <a:headEnd/>
            <a:tailEn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0"/>
          </p:nvPr>
        </p:nvSpPr>
        <p:spPr/>
        <p:txBody>
          <a:bodyPr/>
          <a:lstStyle/>
          <a:p>
            <a:pPr>
              <a:defRPr/>
            </a:pPr>
            <a:fld id="{F1094C09-E6A8-4862-96B7-4DD0E2434AED}" type="slidenum">
              <a:rPr lang="en-US" smtClean="0"/>
              <a:pPr>
                <a:defRPr/>
              </a:pPr>
              <a:t>5</a:t>
            </a:fld>
            <a:endParaRPr lang="en-US" dirty="0"/>
          </a:p>
        </p:txBody>
      </p:sp>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11788"/>
          <a:stretch/>
        </p:blipFill>
        <p:spPr bwMode="auto">
          <a:xfrm>
            <a:off x="1524000" y="3962400"/>
            <a:ext cx="645341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1"/>
          <p:cNvSpPr txBox="1">
            <a:spLocks/>
          </p:cNvSpPr>
          <p:nvPr/>
        </p:nvSpPr>
        <p:spPr bwMode="auto">
          <a:xfrm>
            <a:off x="1143000" y="2743200"/>
            <a:ext cx="692240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a:lstStyle>
          <a:p>
            <a:r>
              <a:rPr lang="en-US" i="0" kern="0" smtClean="0"/>
              <a:t>XP1530: </a:t>
            </a:r>
            <a:r>
              <a:rPr lang="en-US" sz="2000" i="0" kern="0" smtClean="0"/>
              <a:t>Triggering ELMs with lithium granule injection and 3-D fields in lithiated discharges</a:t>
            </a:r>
            <a:endParaRPr lang="en-US" sz="2000" i="0" kern="0" dirty="0"/>
          </a:p>
        </p:txBody>
      </p:sp>
    </p:spTree>
    <p:extLst>
      <p:ext uri="{BB962C8B-B14F-4D97-AF65-F5344CB8AC3E}">
        <p14:creationId xmlns:p14="http://schemas.microsoft.com/office/powerpoint/2010/main" val="4196988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Straight Connector 10"/>
          <p:cNvCxnSpPr>
            <a:cxnSpLocks noChangeShapeType="1"/>
          </p:cNvCxnSpPr>
          <p:nvPr/>
        </p:nvCxnSpPr>
        <p:spPr bwMode="auto">
          <a:xfrm>
            <a:off x="0" y="0"/>
            <a:ext cx="914400" cy="0"/>
          </a:xfrm>
          <a:prstGeom prst="line">
            <a:avLst/>
          </a:prstGeom>
          <a:noFill/>
          <a:ln w="0" algn="ctr">
            <a:solidFill>
              <a:srgbClr val="FBFFFF"/>
            </a:solidFill>
            <a:round/>
            <a:headEnd/>
            <a:tailEnd/>
          </a:ln>
          <a:extLst>
            <a:ext uri="{909E8E84-426E-40DD-AFC4-6F175D3DCCD1}">
              <a14:hiddenFill xmlns:a14="http://schemas.microsoft.com/office/drawing/2010/main">
                <a:noFill/>
              </a14:hiddenFill>
            </a:ext>
          </a:extLst>
        </p:spPr>
      </p:cxnSp>
      <p:cxnSp>
        <p:nvCxnSpPr>
          <p:cNvPr id="4099" name="Straight Connector 5"/>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4100" name="Rectangle 2"/>
          <p:cNvSpPr>
            <a:spLocks noGrp="1" noChangeArrowheads="1"/>
          </p:cNvSpPr>
          <p:nvPr>
            <p:ph type="title"/>
          </p:nvPr>
        </p:nvSpPr>
        <p:spPr>
          <a:xfrm>
            <a:off x="0" y="-27160"/>
            <a:ext cx="9144000" cy="914400"/>
          </a:xfrm>
        </p:spPr>
        <p:txBody>
          <a:bodyPr/>
          <a:lstStyle/>
          <a:p>
            <a:r>
              <a:rPr lang="en-US" altLang="en-US" dirty="0" smtClean="0"/>
              <a:t>Granule </a:t>
            </a:r>
            <a:r>
              <a:rPr lang="en-US" altLang="en-US" smtClean="0"/>
              <a:t>Injector XP1527: </a:t>
            </a:r>
            <a:r>
              <a:rPr lang="en-US" sz="2000"/>
              <a:t>ELM pacing via multi-species granule injection and 3D field application for main ion </a:t>
            </a:r>
            <a:r>
              <a:rPr lang="en-US" sz="2000" smtClean="0"/>
              <a:t>control</a:t>
            </a:r>
            <a:endParaRPr lang="en-US" altLang="en-US" sz="2000" dirty="0" smtClean="0"/>
          </a:p>
        </p:txBody>
      </p:sp>
      <p:cxnSp>
        <p:nvCxnSpPr>
          <p:cNvPr id="4101" name="Straight Connector 6"/>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4102" name="Rectangle 3"/>
          <p:cNvSpPr>
            <a:spLocks noGrp="1" noChangeArrowheads="1"/>
          </p:cNvSpPr>
          <p:nvPr>
            <p:ph type="body" idx="1"/>
          </p:nvPr>
        </p:nvSpPr>
        <p:spPr>
          <a:xfrm>
            <a:off x="381000" y="3810000"/>
            <a:ext cx="5105400" cy="2133600"/>
          </a:xfrm>
        </p:spPr>
        <p:txBody>
          <a:bodyPr/>
          <a:lstStyle/>
          <a:p>
            <a:pPr marL="0" indent="0">
              <a:buClr>
                <a:srgbClr val="010000"/>
              </a:buClr>
              <a:buNone/>
              <a:defRPr/>
            </a:pPr>
            <a:r>
              <a:rPr lang="en-US" altLang="en-US" sz="1400" b="1" smtClean="0"/>
              <a:t>Experimental Plan</a:t>
            </a:r>
          </a:p>
          <a:p>
            <a:pPr>
              <a:buClr>
                <a:srgbClr val="010000"/>
              </a:buClr>
              <a:defRPr/>
            </a:pPr>
            <a:r>
              <a:rPr lang="en-US" altLang="en-US" sz="1400" smtClean="0"/>
              <a:t>Achieve </a:t>
            </a:r>
            <a:r>
              <a:rPr lang="en-US" altLang="en-US" sz="1400" dirty="0" smtClean="0"/>
              <a:t>NSTX-U discharges with low natural ELM frequency, based on NSTX results.</a:t>
            </a:r>
          </a:p>
          <a:p>
            <a:pPr>
              <a:buClr>
                <a:srgbClr val="010000"/>
              </a:buClr>
              <a:defRPr/>
            </a:pPr>
            <a:r>
              <a:rPr lang="en-US" altLang="en-US" sz="1400" dirty="0" smtClean="0"/>
              <a:t>Inject  500 </a:t>
            </a:r>
            <a:r>
              <a:rPr lang="en-US" altLang="en-US" sz="1400" dirty="0" smtClean="0">
                <a:latin typeface="Symbol" panose="05050102010706020507" pitchFamily="18" charset="2"/>
              </a:rPr>
              <a:t>m</a:t>
            </a:r>
            <a:r>
              <a:rPr lang="en-US" altLang="en-US" sz="1400" dirty="0" smtClean="0"/>
              <a:t>m and 900 </a:t>
            </a:r>
            <a:r>
              <a:rPr lang="en-US" altLang="en-US" sz="1400" dirty="0" smtClean="0">
                <a:latin typeface="Symbol" panose="05050102010706020507" pitchFamily="18" charset="2"/>
              </a:rPr>
              <a:t>m</a:t>
            </a:r>
            <a:r>
              <a:rPr lang="en-US" altLang="en-US" sz="1400" dirty="0" smtClean="0"/>
              <a:t>m pellets to observe ablation physics, determine pacing efficacy and monitor impurity transport </a:t>
            </a:r>
          </a:p>
          <a:p>
            <a:pPr>
              <a:buClr>
                <a:srgbClr val="010000"/>
              </a:buClr>
              <a:defRPr/>
            </a:pPr>
            <a:r>
              <a:rPr lang="en-US" altLang="en-US" sz="1400" dirty="0" smtClean="0"/>
              <a:t>Compare characteristics of spontaneous and stimulated ELMs.  </a:t>
            </a:r>
          </a:p>
          <a:p>
            <a:pPr lvl="1">
              <a:buClr>
                <a:srgbClr val="010000"/>
              </a:buClr>
              <a:defRPr/>
            </a:pPr>
            <a:r>
              <a:rPr lang="en-US" altLang="en-US" sz="1200" dirty="0" smtClean="0"/>
              <a:t>Examples : ELM duration, magnetic signature, PFC wetted area, divertor heat load and energy </a:t>
            </a:r>
            <a:r>
              <a:rPr lang="en-US" altLang="en-US" sz="1200" smtClean="0"/>
              <a:t>deposition profile</a:t>
            </a:r>
            <a:endParaRPr lang="en-US" altLang="en-US" sz="1200" dirty="0" smtClean="0"/>
          </a:p>
          <a:p>
            <a:pPr marL="0" indent="0">
              <a:buClr>
                <a:srgbClr val="010000"/>
              </a:buClr>
              <a:buFontTx/>
              <a:buNone/>
              <a:defRPr/>
            </a:pPr>
            <a:endParaRPr lang="en-US" altLang="en-US" sz="1600" dirty="0" smtClean="0"/>
          </a:p>
          <a:p>
            <a:pPr lvl="2">
              <a:buClr>
                <a:srgbClr val="010000"/>
              </a:buClr>
              <a:defRPr/>
            </a:pPr>
            <a:endParaRPr lang="en-US" altLang="en-US" sz="1100" kern="1200" dirty="0">
              <a:solidFill>
                <a:schemeClr val="dk1"/>
              </a:solidFill>
              <a:ea typeface="+mn-ea"/>
              <a:cs typeface="+mn-cs"/>
            </a:endParaRPr>
          </a:p>
        </p:txBody>
      </p:sp>
      <p:cxnSp>
        <p:nvCxnSpPr>
          <p:cNvPr id="4103" name="Straight Connector 7"/>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4104" name="Straight Connector 8"/>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4106" name="Straight Connector 9"/>
          <p:cNvCxnSpPr>
            <a:cxnSpLocks noChangeShapeType="1"/>
          </p:cNvCxnSpPr>
          <p:nvPr/>
        </p:nvCxnSpPr>
        <p:spPr bwMode="auto">
          <a:xfrm>
            <a:off x="0" y="0"/>
            <a:ext cx="0" cy="457200"/>
          </a:xfrm>
          <a:prstGeom prst="line">
            <a:avLst/>
          </a:prstGeom>
          <a:noFill/>
          <a:ln w="0" algn="ctr">
            <a:solidFill>
              <a:srgbClr val="FDFFFF"/>
            </a:solidFill>
            <a:round/>
            <a:headEnd/>
            <a:tailEn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0"/>
          </p:nvPr>
        </p:nvSpPr>
        <p:spPr/>
        <p:txBody>
          <a:bodyPr/>
          <a:lstStyle/>
          <a:p>
            <a:pPr>
              <a:defRPr/>
            </a:pPr>
            <a:fld id="{F1094C09-E6A8-4862-96B7-4DD0E2434AED}" type="slidenum">
              <a:rPr lang="en-US" smtClean="0"/>
              <a:pPr>
                <a:defRPr/>
              </a:pPr>
              <a:t>6</a:t>
            </a:fld>
            <a:endParaRPr lang="en-US" dirty="0"/>
          </a:p>
        </p:txBody>
      </p:sp>
      <p:grpSp>
        <p:nvGrpSpPr>
          <p:cNvPr id="3" name="Group 2"/>
          <p:cNvGrpSpPr/>
          <p:nvPr/>
        </p:nvGrpSpPr>
        <p:grpSpPr>
          <a:xfrm>
            <a:off x="5410200" y="1454551"/>
            <a:ext cx="3660763" cy="3422249"/>
            <a:chOff x="5464477" y="1219200"/>
            <a:chExt cx="3660763" cy="3422249"/>
          </a:xfrm>
        </p:grpSpPr>
        <p:pic>
          <p:nvPicPr>
            <p:cNvPr id="1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5614" y="4469999"/>
              <a:ext cx="3138488"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b="26531"/>
            <a:stretch/>
          </p:blipFill>
          <p:spPr bwMode="auto">
            <a:xfrm>
              <a:off x="5464477" y="1219200"/>
              <a:ext cx="3660763"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Content Placeholder 2"/>
          <p:cNvSpPr txBox="1">
            <a:spLocks/>
          </p:cNvSpPr>
          <p:nvPr/>
        </p:nvSpPr>
        <p:spPr bwMode="auto">
          <a:xfrm>
            <a:off x="304800" y="1066800"/>
            <a:ext cx="5181600" cy="26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0" indent="0">
              <a:spcAft>
                <a:spcPts val="1200"/>
              </a:spcAft>
              <a:buFontTx/>
              <a:buNone/>
            </a:pPr>
            <a:r>
              <a:rPr lang="en-US" sz="1600" b="1" i="0" kern="0" smtClean="0"/>
              <a:t>Goal</a:t>
            </a:r>
            <a:r>
              <a:rPr lang="en-US" sz="1400" b="0" i="0" kern="0" smtClean="0"/>
              <a:t> : </a:t>
            </a:r>
            <a:r>
              <a:rPr lang="en-US" sz="1400" b="1" i="0" kern="0" smtClean="0"/>
              <a:t>Comparison of Boron Carbide and Carbon injection 	into low frequency ELM-y H-modes for ELM 	pacing (pre-Lithium).  </a:t>
            </a:r>
            <a:endParaRPr lang="en-US" sz="800" b="1" i="0" kern="0" smtClean="0">
              <a:solidFill>
                <a:srgbClr val="0066FF"/>
              </a:solidFill>
            </a:endParaRPr>
          </a:p>
          <a:p>
            <a:pPr>
              <a:spcAft>
                <a:spcPts val="800"/>
              </a:spcAft>
            </a:pPr>
            <a:r>
              <a:rPr lang="en-US" sz="1400" b="0" i="0" kern="0" smtClean="0"/>
              <a:t>Examine ablation rates and penetration depths of multiple granule species.</a:t>
            </a:r>
          </a:p>
          <a:p>
            <a:pPr>
              <a:spcAft>
                <a:spcPts val="800"/>
              </a:spcAft>
            </a:pPr>
            <a:r>
              <a:rPr lang="en-US" sz="1400" b="0" i="0" kern="0" smtClean="0"/>
              <a:t>Compare characteristics of stimulated ELMs to both spontaneous ELMs and the simulation code JOREK.  </a:t>
            </a:r>
          </a:p>
          <a:p>
            <a:pPr>
              <a:spcAft>
                <a:spcPts val="800"/>
              </a:spcAft>
            </a:pPr>
            <a:r>
              <a:rPr lang="en-US" sz="1400" b="0" i="0" kern="0" smtClean="0"/>
              <a:t>Are ELMs paced at 3-5 times the spontaneous natural frequency sufficient for divertor heat flux mitigation?</a:t>
            </a:r>
            <a:endParaRPr lang="en-US" sz="1400" b="0" i="0" kern="0" dirty="0" smtClean="0"/>
          </a:p>
        </p:txBody>
      </p:sp>
    </p:spTree>
    <p:extLst>
      <p:ext uri="{BB962C8B-B14F-4D97-AF65-F5344CB8AC3E}">
        <p14:creationId xmlns:p14="http://schemas.microsoft.com/office/powerpoint/2010/main" val="3125332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27160"/>
            <a:ext cx="9144000" cy="914400"/>
          </a:xfrm>
          <a:prstGeom prst="rect">
            <a:avLst/>
          </a:prstGeom>
        </p:spPr>
        <p:txBody>
          <a:bodyPr/>
          <a:lst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a:lstStyle>
          <a:p>
            <a:r>
              <a:rPr lang="en-US" altLang="en-US" i="0" kern="0" smtClean="0"/>
              <a:t>XP1527: </a:t>
            </a:r>
            <a:r>
              <a:rPr lang="en-US" sz="2000" i="0" kern="0" smtClean="0"/>
              <a:t>ELM pacing via multi-species granule injection and 3D field application for main ion control</a:t>
            </a:r>
            <a:endParaRPr lang="en-US" altLang="en-US" sz="2000" i="0" kern="0" dirty="0" smtClean="0"/>
          </a:p>
        </p:txBody>
      </p:sp>
      <p:sp>
        <p:nvSpPr>
          <p:cNvPr id="4" name="Rectangle 3"/>
          <p:cNvSpPr/>
          <p:nvPr/>
        </p:nvSpPr>
        <p:spPr>
          <a:xfrm>
            <a:off x="457200" y="1560016"/>
            <a:ext cx="8229600" cy="4154984"/>
          </a:xfrm>
          <a:prstGeom prst="rect">
            <a:avLst/>
          </a:prstGeom>
        </p:spPr>
        <p:txBody>
          <a:bodyPr wrap="square">
            <a:spAutoFit/>
          </a:bodyPr>
          <a:lstStyle/>
          <a:p>
            <a:pPr marL="0" marR="0" algn="just">
              <a:spcBef>
                <a:spcPts val="0"/>
              </a:spcBef>
              <a:spcAft>
                <a:spcPts val="0"/>
              </a:spcAft>
            </a:pPr>
            <a:r>
              <a:rPr lang="en-US" sz="1800">
                <a:solidFill>
                  <a:schemeClr val="tx1"/>
                </a:solidFill>
                <a:latin typeface="Times New Roman"/>
                <a:ea typeface="Calibri"/>
                <a:cs typeface="Times New Roman"/>
              </a:rPr>
              <a:t>3D field ELM pacing </a:t>
            </a:r>
            <a:r>
              <a:rPr lang="en-US" sz="1800">
                <a:solidFill>
                  <a:schemeClr val="tx1"/>
                </a:solidFill>
                <a:latin typeface="Times New Roman"/>
                <a:ea typeface="Calibri"/>
                <a:cs typeface="Times New Roman"/>
              </a:rPr>
              <a:t>shot </a:t>
            </a:r>
            <a:r>
              <a:rPr lang="en-US" sz="1800" smtClean="0">
                <a:solidFill>
                  <a:schemeClr val="tx1"/>
                </a:solidFill>
                <a:latin typeface="Times New Roman"/>
                <a:ea typeface="Calibri"/>
                <a:cs typeface="Times New Roman"/>
              </a:rPr>
              <a:t>plan</a:t>
            </a:r>
          </a:p>
          <a:p>
            <a:pPr marL="0" marR="0" algn="just">
              <a:spcBef>
                <a:spcPts val="0"/>
              </a:spcBef>
              <a:spcAft>
                <a:spcPts val="0"/>
              </a:spcAft>
            </a:pPr>
            <a:endParaRPr lang="en-US" sz="1800" i="0">
              <a:solidFill>
                <a:schemeClr val="tx1"/>
              </a:solidFill>
              <a:latin typeface="Times"/>
              <a:ea typeface="Times New Roman"/>
              <a:cs typeface="Times New Roman"/>
            </a:endParaRPr>
          </a:p>
          <a:p>
            <a:pPr marL="342900" marR="0" lvl="0" indent="-342900" algn="just">
              <a:spcBef>
                <a:spcPts val="0"/>
              </a:spcBef>
              <a:spcAft>
                <a:spcPts val="0"/>
              </a:spcAft>
              <a:buFont typeface="+mj-lt"/>
              <a:buAutoNum type="arabicPeriod"/>
            </a:pPr>
            <a:r>
              <a:rPr lang="en-US" b="0" i="0" smtClean="0">
                <a:solidFill>
                  <a:schemeClr val="tx1"/>
                </a:solidFill>
                <a:latin typeface="Times New Roman"/>
                <a:ea typeface="Calibri"/>
                <a:cs typeface="Times New Roman"/>
              </a:rPr>
              <a:t>Baseline </a:t>
            </a:r>
            <a:r>
              <a:rPr lang="en-US" b="0" i="0">
                <a:solidFill>
                  <a:schemeClr val="tx1"/>
                </a:solidFill>
                <a:latin typeface="Times New Roman"/>
                <a:ea typeface="Calibri"/>
                <a:cs typeface="Times New Roman"/>
              </a:rPr>
              <a:t>plasma with ramping main ion density and low (~10Hz) natural ELM frequency (1-3 shots).</a:t>
            </a:r>
            <a:endParaRPr lang="en-US" b="0" i="0">
              <a:solidFill>
                <a:schemeClr val="tx1"/>
              </a:solidFill>
              <a:latin typeface="Times"/>
              <a:ea typeface="Times New Roman"/>
              <a:cs typeface="Times New Roman"/>
            </a:endParaRPr>
          </a:p>
          <a:p>
            <a:pPr marL="342900" marR="0" lvl="0" indent="-342900" algn="just">
              <a:spcBef>
                <a:spcPts val="0"/>
              </a:spcBef>
              <a:spcAft>
                <a:spcPts val="0"/>
              </a:spcAft>
              <a:buFont typeface="+mj-lt"/>
              <a:buAutoNum type="arabicPeriod"/>
            </a:pPr>
            <a:endParaRPr lang="en-US" b="0" i="0" smtClean="0">
              <a:solidFill>
                <a:schemeClr val="tx1"/>
              </a:solidFill>
              <a:latin typeface="Times New Roman"/>
              <a:ea typeface="Calibri"/>
              <a:cs typeface="Times New Roman"/>
            </a:endParaRPr>
          </a:p>
          <a:p>
            <a:pPr marL="342900" marR="0" lvl="0" indent="-342900" algn="just">
              <a:spcBef>
                <a:spcPts val="0"/>
              </a:spcBef>
              <a:spcAft>
                <a:spcPts val="0"/>
              </a:spcAft>
              <a:buFont typeface="+mj-lt"/>
              <a:buAutoNum type="arabicPeriod"/>
            </a:pPr>
            <a:r>
              <a:rPr lang="en-US" b="0" i="0" smtClean="0">
                <a:solidFill>
                  <a:schemeClr val="tx1"/>
                </a:solidFill>
                <a:latin typeface="Times New Roman"/>
                <a:ea typeface="Calibri"/>
                <a:cs typeface="Times New Roman"/>
              </a:rPr>
              <a:t>Determine </a:t>
            </a:r>
            <a:r>
              <a:rPr lang="en-US" b="0" i="0">
                <a:solidFill>
                  <a:schemeClr val="tx1"/>
                </a:solidFill>
                <a:latin typeface="Times New Roman"/>
                <a:ea typeface="Calibri"/>
                <a:cs typeface="Times New Roman"/>
              </a:rPr>
              <a:t>the triggering threshold</a:t>
            </a:r>
            <a:r>
              <a:rPr lang="en-US" b="0" i="0">
                <a:solidFill>
                  <a:schemeClr val="tx1"/>
                </a:solidFill>
                <a:latin typeface="Times New Roman"/>
                <a:ea typeface="Calibri"/>
                <a:cs typeface="Times New Roman"/>
              </a:rPr>
              <a:t>.  </a:t>
            </a:r>
            <a:endParaRPr lang="en-US" b="0" i="0" smtClean="0">
              <a:solidFill>
                <a:schemeClr val="tx1"/>
              </a:solidFill>
              <a:latin typeface="Times New Roman"/>
              <a:ea typeface="Calibri"/>
              <a:cs typeface="Times New Roman"/>
            </a:endParaRPr>
          </a:p>
          <a:p>
            <a:pPr marL="800100" lvl="1" indent="-342900" algn="just">
              <a:spcBef>
                <a:spcPts val="0"/>
              </a:spcBef>
              <a:spcAft>
                <a:spcPts val="0"/>
              </a:spcAft>
              <a:buFont typeface="+mj-lt"/>
              <a:buAutoNum type="arabicPeriod"/>
            </a:pPr>
            <a:r>
              <a:rPr lang="en-US" b="0" i="0" smtClean="0">
                <a:solidFill>
                  <a:schemeClr val="tx1"/>
                </a:solidFill>
                <a:latin typeface="Times New Roman"/>
                <a:ea typeface="Calibri"/>
                <a:cs typeface="Times New Roman"/>
              </a:rPr>
              <a:t>Apply </a:t>
            </a:r>
            <a:r>
              <a:rPr lang="en-US" b="0" i="0">
                <a:solidFill>
                  <a:schemeClr val="tx1"/>
                </a:solidFill>
                <a:latin typeface="Times New Roman"/>
                <a:ea typeface="Calibri"/>
                <a:cs typeface="Times New Roman"/>
              </a:rPr>
              <a:t>square wave n=3 binary pulse trains, 50% duty cycle, 10-80ms period with the amplitude increasing each pulse (anticipate 1-2kA</a:t>
            </a:r>
            <a:r>
              <a:rPr lang="en-US" b="0" i="0">
                <a:solidFill>
                  <a:schemeClr val="tx1"/>
                </a:solidFill>
                <a:latin typeface="Times New Roman"/>
                <a:ea typeface="Calibri"/>
                <a:cs typeface="Times New Roman"/>
              </a:rPr>
              <a:t>). </a:t>
            </a:r>
            <a:endParaRPr lang="en-US" b="0" i="0" smtClean="0">
              <a:solidFill>
                <a:schemeClr val="tx1"/>
              </a:solidFill>
              <a:latin typeface="Times New Roman"/>
              <a:ea typeface="Calibri"/>
              <a:cs typeface="Times New Roman"/>
            </a:endParaRPr>
          </a:p>
          <a:p>
            <a:pPr marL="800100" lvl="1" indent="-342900" algn="just">
              <a:spcBef>
                <a:spcPts val="0"/>
              </a:spcBef>
              <a:spcAft>
                <a:spcPts val="0"/>
              </a:spcAft>
              <a:buFont typeface="+mj-lt"/>
              <a:buAutoNum type="arabicPeriod"/>
            </a:pPr>
            <a:r>
              <a:rPr lang="en-US" b="0" i="0" smtClean="0">
                <a:solidFill>
                  <a:schemeClr val="tx1"/>
                </a:solidFill>
                <a:latin typeface="Times New Roman"/>
                <a:ea typeface="Calibri"/>
                <a:cs typeface="Times New Roman"/>
              </a:rPr>
              <a:t>Apply </a:t>
            </a:r>
            <a:r>
              <a:rPr lang="en-US" b="0" i="0">
                <a:solidFill>
                  <a:schemeClr val="tx1"/>
                </a:solidFill>
                <a:latin typeface="Times New Roman"/>
                <a:ea typeface="Calibri"/>
                <a:cs typeface="Times New Roman"/>
              </a:rPr>
              <a:t>pulse train on top of Error Field Coils  if there is sufficient headroom in current (max 3.3kA</a:t>
            </a:r>
            <a:r>
              <a:rPr lang="en-US" b="0" i="0">
                <a:solidFill>
                  <a:schemeClr val="tx1"/>
                </a:solidFill>
                <a:latin typeface="Times New Roman"/>
                <a:ea typeface="Calibri"/>
                <a:cs typeface="Times New Roman"/>
              </a:rPr>
              <a:t>). </a:t>
            </a:r>
            <a:endParaRPr lang="en-US" b="0" i="0" smtClean="0">
              <a:solidFill>
                <a:schemeClr val="tx1"/>
              </a:solidFill>
              <a:latin typeface="Times New Roman"/>
              <a:ea typeface="Calibri"/>
              <a:cs typeface="Times New Roman"/>
            </a:endParaRPr>
          </a:p>
          <a:p>
            <a:pPr marL="800100" lvl="1" indent="-342900" algn="just">
              <a:spcBef>
                <a:spcPts val="0"/>
              </a:spcBef>
              <a:spcAft>
                <a:spcPts val="0"/>
              </a:spcAft>
              <a:buFont typeface="+mj-lt"/>
              <a:buAutoNum type="arabicPeriod"/>
            </a:pPr>
            <a:r>
              <a:rPr lang="en-US" b="0" i="0" smtClean="0">
                <a:solidFill>
                  <a:schemeClr val="tx1"/>
                </a:solidFill>
                <a:latin typeface="Times New Roman"/>
                <a:ea typeface="Calibri"/>
                <a:cs typeface="Times New Roman"/>
              </a:rPr>
              <a:t>Reduce </a:t>
            </a:r>
            <a:r>
              <a:rPr lang="en-US" b="0" i="0">
                <a:solidFill>
                  <a:schemeClr val="tx1"/>
                </a:solidFill>
                <a:latin typeface="Times New Roman"/>
                <a:ea typeface="Calibri"/>
                <a:cs typeface="Times New Roman"/>
              </a:rPr>
              <a:t>pulse length and amplitude if confinement degradation is strong or tearing modes triggered</a:t>
            </a:r>
            <a:r>
              <a:rPr lang="en-US" b="0" i="0">
                <a:solidFill>
                  <a:schemeClr val="tx1"/>
                </a:solidFill>
                <a:latin typeface="Times New Roman"/>
                <a:ea typeface="Calibri"/>
                <a:cs typeface="Times New Roman"/>
              </a:rPr>
              <a:t>. </a:t>
            </a:r>
            <a:endParaRPr lang="en-US" b="0" i="0" smtClean="0">
              <a:solidFill>
                <a:schemeClr val="tx1"/>
              </a:solidFill>
              <a:latin typeface="Times New Roman"/>
              <a:ea typeface="Calibri"/>
              <a:cs typeface="Times New Roman"/>
            </a:endParaRPr>
          </a:p>
          <a:p>
            <a:pPr marL="800100" lvl="1" indent="-342900" algn="just">
              <a:spcBef>
                <a:spcPts val="0"/>
              </a:spcBef>
              <a:spcAft>
                <a:spcPts val="0"/>
              </a:spcAft>
              <a:buFont typeface="+mj-lt"/>
              <a:buAutoNum type="arabicPeriod"/>
            </a:pPr>
            <a:r>
              <a:rPr lang="en-US" b="0" i="0" smtClean="0">
                <a:solidFill>
                  <a:schemeClr val="tx1"/>
                </a:solidFill>
                <a:latin typeface="Times New Roman"/>
                <a:ea typeface="Calibri"/>
                <a:cs typeface="Times New Roman"/>
              </a:rPr>
              <a:t>Monitor </a:t>
            </a:r>
            <a:r>
              <a:rPr lang="en-US" b="0" i="0">
                <a:solidFill>
                  <a:schemeClr val="tx1"/>
                </a:solidFill>
                <a:latin typeface="Times New Roman"/>
                <a:ea typeface="Calibri"/>
                <a:cs typeface="Times New Roman"/>
              </a:rPr>
              <a:t>effect on main ion and impurity diagnostics. (1-3 shots)</a:t>
            </a:r>
            <a:endParaRPr lang="en-US" b="0" i="0">
              <a:solidFill>
                <a:schemeClr val="tx1"/>
              </a:solidFill>
              <a:latin typeface="Times"/>
              <a:ea typeface="Times New Roman"/>
              <a:cs typeface="Times New Roman"/>
            </a:endParaRPr>
          </a:p>
          <a:p>
            <a:pPr marL="342900" marR="0" lvl="0" indent="-342900" algn="just">
              <a:spcBef>
                <a:spcPts val="0"/>
              </a:spcBef>
              <a:spcAft>
                <a:spcPts val="0"/>
              </a:spcAft>
              <a:buFont typeface="+mj-lt"/>
              <a:buAutoNum type="arabicPeriod"/>
            </a:pPr>
            <a:endParaRPr lang="en-US" b="0" i="0" smtClean="0">
              <a:solidFill>
                <a:schemeClr val="tx1"/>
              </a:solidFill>
              <a:latin typeface="Times New Roman"/>
              <a:ea typeface="Calibri"/>
              <a:cs typeface="Times New Roman"/>
            </a:endParaRPr>
          </a:p>
          <a:p>
            <a:pPr marL="342900" marR="0" lvl="0" indent="-342900" algn="just">
              <a:spcBef>
                <a:spcPts val="0"/>
              </a:spcBef>
              <a:spcAft>
                <a:spcPts val="0"/>
              </a:spcAft>
              <a:buFont typeface="+mj-lt"/>
              <a:buAutoNum type="arabicPeriod"/>
            </a:pPr>
            <a:r>
              <a:rPr lang="en-US" b="0" i="0" smtClean="0">
                <a:solidFill>
                  <a:schemeClr val="tx1"/>
                </a:solidFill>
                <a:latin typeface="Times New Roman"/>
                <a:ea typeface="Calibri"/>
                <a:cs typeface="Times New Roman"/>
              </a:rPr>
              <a:t>Demonstrate </a:t>
            </a:r>
            <a:r>
              <a:rPr lang="en-US" b="0" i="0">
                <a:solidFill>
                  <a:schemeClr val="tx1"/>
                </a:solidFill>
                <a:latin typeface="Times New Roman"/>
                <a:ea typeface="Calibri"/>
                <a:cs typeface="Times New Roman"/>
              </a:rPr>
              <a:t>reliable </a:t>
            </a:r>
            <a:r>
              <a:rPr lang="en-US" b="0" i="0" smtClean="0">
                <a:solidFill>
                  <a:schemeClr val="tx1"/>
                </a:solidFill>
                <a:latin typeface="Times New Roman"/>
                <a:ea typeface="Calibri"/>
                <a:cs typeface="Times New Roman"/>
              </a:rPr>
              <a:t>triggering.  </a:t>
            </a:r>
          </a:p>
          <a:p>
            <a:pPr marL="800100" lvl="1" indent="-342900" algn="just">
              <a:spcBef>
                <a:spcPts val="0"/>
              </a:spcBef>
              <a:spcAft>
                <a:spcPts val="0"/>
              </a:spcAft>
              <a:buFont typeface="+mj-lt"/>
              <a:buAutoNum type="arabicPeriod"/>
            </a:pPr>
            <a:r>
              <a:rPr lang="en-US" b="0" i="0" smtClean="0">
                <a:solidFill>
                  <a:schemeClr val="tx1"/>
                </a:solidFill>
                <a:latin typeface="Times New Roman"/>
                <a:ea typeface="Calibri"/>
                <a:cs typeface="Times New Roman"/>
              </a:rPr>
              <a:t>Choose </a:t>
            </a:r>
            <a:r>
              <a:rPr lang="en-US" b="0" i="0">
                <a:solidFill>
                  <a:schemeClr val="tx1"/>
                </a:solidFill>
                <a:latin typeface="Times New Roman"/>
                <a:ea typeface="Calibri"/>
                <a:cs typeface="Times New Roman"/>
              </a:rPr>
              <a:t>field level above threshold determined in step 1</a:t>
            </a:r>
            <a:r>
              <a:rPr lang="en-US" b="0" i="0">
                <a:solidFill>
                  <a:schemeClr val="tx1"/>
                </a:solidFill>
                <a:latin typeface="Times New Roman"/>
                <a:ea typeface="Calibri"/>
                <a:cs typeface="Times New Roman"/>
              </a:rPr>
              <a:t>.  </a:t>
            </a:r>
            <a:endParaRPr lang="en-US" b="0" i="0" smtClean="0">
              <a:solidFill>
                <a:schemeClr val="tx1"/>
              </a:solidFill>
              <a:latin typeface="Times New Roman"/>
              <a:ea typeface="Calibri"/>
              <a:cs typeface="Times New Roman"/>
            </a:endParaRPr>
          </a:p>
          <a:p>
            <a:pPr marL="800100" lvl="1" indent="-342900" algn="just">
              <a:spcBef>
                <a:spcPts val="0"/>
              </a:spcBef>
              <a:spcAft>
                <a:spcPts val="0"/>
              </a:spcAft>
              <a:buFont typeface="+mj-lt"/>
              <a:buAutoNum type="arabicPeriod"/>
            </a:pPr>
            <a:r>
              <a:rPr lang="en-US" b="0" i="0" smtClean="0">
                <a:solidFill>
                  <a:schemeClr val="tx1"/>
                </a:solidFill>
                <a:latin typeface="Times New Roman"/>
                <a:ea typeface="Calibri"/>
                <a:cs typeface="Times New Roman"/>
              </a:rPr>
              <a:t>Start </a:t>
            </a:r>
            <a:r>
              <a:rPr lang="en-US" b="0" i="0">
                <a:solidFill>
                  <a:schemeClr val="tx1"/>
                </a:solidFill>
                <a:latin typeface="Times New Roman"/>
                <a:ea typeface="Calibri"/>
                <a:cs typeface="Times New Roman"/>
              </a:rPr>
              <a:t>with long pulses (50% duty cycle, ~30-60 ms period</a:t>
            </a:r>
            <a:r>
              <a:rPr lang="en-US" b="0" i="0">
                <a:solidFill>
                  <a:schemeClr val="tx1"/>
                </a:solidFill>
                <a:latin typeface="Times New Roman"/>
                <a:ea typeface="Calibri"/>
                <a:cs typeface="Times New Roman"/>
              </a:rPr>
              <a:t>) </a:t>
            </a:r>
            <a:endParaRPr lang="en-US" b="0" i="0" smtClean="0">
              <a:solidFill>
                <a:schemeClr val="tx1"/>
              </a:solidFill>
              <a:latin typeface="Times New Roman"/>
              <a:ea typeface="Calibri"/>
              <a:cs typeface="Times New Roman"/>
            </a:endParaRPr>
          </a:p>
          <a:p>
            <a:pPr marL="800100" lvl="1" indent="-342900" algn="just">
              <a:spcBef>
                <a:spcPts val="0"/>
              </a:spcBef>
              <a:spcAft>
                <a:spcPts val="0"/>
              </a:spcAft>
              <a:buFont typeface="+mj-lt"/>
              <a:buAutoNum type="arabicPeriod"/>
            </a:pPr>
            <a:r>
              <a:rPr lang="en-US" b="0" i="0" smtClean="0">
                <a:solidFill>
                  <a:schemeClr val="tx1"/>
                </a:solidFill>
                <a:latin typeface="Times New Roman"/>
                <a:ea typeface="Calibri"/>
                <a:cs typeface="Times New Roman"/>
              </a:rPr>
              <a:t>Decrease </a:t>
            </a:r>
            <a:r>
              <a:rPr lang="en-US" b="0" i="0">
                <a:solidFill>
                  <a:schemeClr val="tx1"/>
                </a:solidFill>
                <a:latin typeface="Times New Roman"/>
                <a:ea typeface="Calibri"/>
                <a:cs typeface="Times New Roman"/>
              </a:rPr>
              <a:t>duty cycle as justified by time between 3D field application and first ELM</a:t>
            </a:r>
            <a:r>
              <a:rPr lang="en-US" b="0" i="0">
                <a:solidFill>
                  <a:schemeClr val="tx1"/>
                </a:solidFill>
                <a:latin typeface="Times New Roman"/>
                <a:ea typeface="Calibri"/>
                <a:cs typeface="Times New Roman"/>
              </a:rPr>
              <a:t>. </a:t>
            </a:r>
            <a:endParaRPr lang="en-US" b="0" i="0" smtClean="0">
              <a:solidFill>
                <a:schemeClr val="tx1"/>
              </a:solidFill>
              <a:latin typeface="Times New Roman"/>
              <a:ea typeface="Calibri"/>
              <a:cs typeface="Times New Roman"/>
            </a:endParaRPr>
          </a:p>
          <a:p>
            <a:pPr marL="800100" lvl="1" indent="-342900" algn="just">
              <a:spcBef>
                <a:spcPts val="0"/>
              </a:spcBef>
              <a:spcAft>
                <a:spcPts val="0"/>
              </a:spcAft>
              <a:buFont typeface="+mj-lt"/>
              <a:buAutoNum type="arabicPeriod"/>
            </a:pPr>
            <a:r>
              <a:rPr lang="en-US" b="0" i="0" smtClean="0">
                <a:solidFill>
                  <a:schemeClr val="tx1"/>
                </a:solidFill>
                <a:latin typeface="Times New Roman"/>
                <a:ea typeface="Calibri"/>
                <a:cs typeface="Times New Roman"/>
              </a:rPr>
              <a:t>Vary </a:t>
            </a:r>
            <a:r>
              <a:rPr lang="en-US" b="0" i="0">
                <a:solidFill>
                  <a:schemeClr val="tx1"/>
                </a:solidFill>
                <a:latin typeface="Times New Roman"/>
                <a:ea typeface="Calibri"/>
                <a:cs typeface="Times New Roman"/>
              </a:rPr>
              <a:t>amplitude as necessary to improve triggering</a:t>
            </a:r>
            <a:r>
              <a:rPr lang="en-US" b="0" i="0">
                <a:solidFill>
                  <a:schemeClr val="tx1"/>
                </a:solidFill>
                <a:latin typeface="Times New Roman"/>
                <a:ea typeface="Calibri"/>
                <a:cs typeface="Times New Roman"/>
              </a:rPr>
              <a:t>. </a:t>
            </a:r>
            <a:endParaRPr lang="en-US" b="0" i="0" smtClean="0">
              <a:solidFill>
                <a:schemeClr val="tx1"/>
              </a:solidFill>
              <a:latin typeface="Times New Roman"/>
              <a:ea typeface="Calibri"/>
              <a:cs typeface="Times New Roman"/>
            </a:endParaRPr>
          </a:p>
          <a:p>
            <a:pPr marL="800100" lvl="1" indent="-342900" algn="just">
              <a:spcBef>
                <a:spcPts val="0"/>
              </a:spcBef>
              <a:spcAft>
                <a:spcPts val="0"/>
              </a:spcAft>
              <a:buFont typeface="+mj-lt"/>
              <a:buAutoNum type="arabicPeriod"/>
            </a:pPr>
            <a:r>
              <a:rPr lang="en-US" b="0" i="0" smtClean="0">
                <a:solidFill>
                  <a:schemeClr val="tx1"/>
                </a:solidFill>
                <a:latin typeface="Times New Roman"/>
                <a:ea typeface="Calibri"/>
                <a:cs typeface="Times New Roman"/>
              </a:rPr>
              <a:t>Monitor </a:t>
            </a:r>
            <a:r>
              <a:rPr lang="en-US" b="0" i="0">
                <a:solidFill>
                  <a:schemeClr val="tx1"/>
                </a:solidFill>
                <a:latin typeface="Times New Roman"/>
                <a:ea typeface="Calibri"/>
                <a:cs typeface="Times New Roman"/>
              </a:rPr>
              <a:t>effect on main ion and impurity diagnostics. (2-5 shots)</a:t>
            </a:r>
            <a:endParaRPr lang="en-US" b="0" i="0">
              <a:solidFill>
                <a:schemeClr val="tx1"/>
              </a:solidFill>
              <a:latin typeface="Times"/>
              <a:ea typeface="Times New Roman"/>
              <a:cs typeface="Times New Roman"/>
            </a:endParaRPr>
          </a:p>
          <a:p>
            <a:pPr marL="342900" marR="0" lvl="0" indent="-342900" algn="just">
              <a:spcBef>
                <a:spcPts val="0"/>
              </a:spcBef>
              <a:spcAft>
                <a:spcPts val="0"/>
              </a:spcAft>
              <a:buFont typeface="+mj-lt"/>
              <a:buAutoNum type="arabicPeriod"/>
            </a:pPr>
            <a:endParaRPr lang="en-US" b="0" i="0" smtClean="0">
              <a:solidFill>
                <a:schemeClr val="tx1"/>
              </a:solidFill>
              <a:latin typeface="Times New Roman"/>
              <a:ea typeface="Calibri"/>
              <a:cs typeface="Times New Roman"/>
            </a:endParaRPr>
          </a:p>
          <a:p>
            <a:pPr marL="342900" marR="0" lvl="0" indent="-342900" algn="just">
              <a:spcBef>
                <a:spcPts val="0"/>
              </a:spcBef>
              <a:spcAft>
                <a:spcPts val="0"/>
              </a:spcAft>
              <a:buFont typeface="+mj-lt"/>
              <a:buAutoNum type="arabicPeriod"/>
            </a:pPr>
            <a:r>
              <a:rPr lang="en-US" b="0" i="0" smtClean="0">
                <a:solidFill>
                  <a:schemeClr val="tx1"/>
                </a:solidFill>
                <a:latin typeface="Times New Roman"/>
                <a:ea typeface="Calibri"/>
                <a:cs typeface="Times New Roman"/>
              </a:rPr>
              <a:t>Decrease </a:t>
            </a:r>
            <a:r>
              <a:rPr lang="en-US" b="0" i="0">
                <a:solidFill>
                  <a:schemeClr val="tx1"/>
                </a:solidFill>
                <a:latin typeface="Times New Roman"/>
                <a:ea typeface="Calibri"/>
                <a:cs typeface="Times New Roman"/>
              </a:rPr>
              <a:t>duty cycle and increase 3D pulse frequency to increase triggered ELM frequency</a:t>
            </a:r>
            <a:r>
              <a:rPr lang="en-US" b="0" i="0">
                <a:solidFill>
                  <a:schemeClr val="tx1"/>
                </a:solidFill>
                <a:latin typeface="Times New Roman"/>
                <a:ea typeface="Calibri"/>
                <a:cs typeface="Times New Roman"/>
              </a:rPr>
              <a:t>. </a:t>
            </a:r>
            <a:endParaRPr lang="en-US" b="0" i="0" smtClean="0">
              <a:solidFill>
                <a:schemeClr val="tx1"/>
              </a:solidFill>
              <a:latin typeface="Times New Roman"/>
              <a:ea typeface="Calibri"/>
              <a:cs typeface="Times New Roman"/>
            </a:endParaRPr>
          </a:p>
          <a:p>
            <a:pPr marL="800100" lvl="1" indent="-342900" algn="just">
              <a:spcBef>
                <a:spcPts val="0"/>
              </a:spcBef>
              <a:spcAft>
                <a:spcPts val="0"/>
              </a:spcAft>
              <a:buFont typeface="+mj-lt"/>
              <a:buAutoNum type="arabicPeriod"/>
            </a:pPr>
            <a:r>
              <a:rPr lang="en-US" b="0" i="0" smtClean="0">
                <a:solidFill>
                  <a:schemeClr val="tx1"/>
                </a:solidFill>
                <a:latin typeface="Times New Roman"/>
                <a:ea typeface="Calibri"/>
                <a:cs typeface="Times New Roman"/>
              </a:rPr>
              <a:t>Push </a:t>
            </a:r>
            <a:r>
              <a:rPr lang="en-US" b="0" i="0">
                <a:solidFill>
                  <a:schemeClr val="tx1"/>
                </a:solidFill>
                <a:latin typeface="Times New Roman"/>
                <a:ea typeface="Calibri"/>
                <a:cs typeface="Times New Roman"/>
              </a:rPr>
              <a:t>for single ELM triggering without natural ELMs</a:t>
            </a:r>
            <a:r>
              <a:rPr lang="en-US" b="0" i="0">
                <a:solidFill>
                  <a:schemeClr val="tx1"/>
                </a:solidFill>
                <a:latin typeface="Times New Roman"/>
                <a:ea typeface="Calibri"/>
                <a:cs typeface="Times New Roman"/>
              </a:rPr>
              <a:t>. </a:t>
            </a:r>
            <a:endParaRPr lang="en-US" b="0" i="0" smtClean="0">
              <a:solidFill>
                <a:schemeClr val="tx1"/>
              </a:solidFill>
              <a:latin typeface="Times New Roman"/>
              <a:ea typeface="Calibri"/>
              <a:cs typeface="Times New Roman"/>
            </a:endParaRPr>
          </a:p>
          <a:p>
            <a:pPr marL="800100" lvl="1" indent="-342900" algn="just">
              <a:spcBef>
                <a:spcPts val="0"/>
              </a:spcBef>
              <a:spcAft>
                <a:spcPts val="0"/>
              </a:spcAft>
              <a:buFont typeface="+mj-lt"/>
              <a:buAutoNum type="arabicPeriod"/>
            </a:pPr>
            <a:r>
              <a:rPr lang="en-US" b="0" i="0" smtClean="0">
                <a:solidFill>
                  <a:schemeClr val="tx1"/>
                </a:solidFill>
                <a:latin typeface="Times New Roman"/>
                <a:ea typeface="Calibri"/>
                <a:cs typeface="Times New Roman"/>
              </a:rPr>
              <a:t>Monitor </a:t>
            </a:r>
            <a:r>
              <a:rPr lang="en-US" b="0" i="0">
                <a:solidFill>
                  <a:schemeClr val="tx1"/>
                </a:solidFill>
                <a:latin typeface="Times New Roman"/>
                <a:ea typeface="Calibri"/>
                <a:cs typeface="Times New Roman"/>
              </a:rPr>
              <a:t>effect on main ion and impurity diagnostics. (2-5 shots).</a:t>
            </a:r>
            <a:endParaRPr lang="en-US" b="0" i="0">
              <a:solidFill>
                <a:schemeClr val="tx1"/>
              </a:solidFill>
              <a:latin typeface="Times"/>
              <a:ea typeface="Times New Roman"/>
              <a:cs typeface="Times New Roman"/>
            </a:endParaRPr>
          </a:p>
        </p:txBody>
      </p:sp>
    </p:spTree>
    <p:extLst>
      <p:ext uri="{BB962C8B-B14F-4D97-AF65-F5344CB8AC3E}">
        <p14:creationId xmlns:p14="http://schemas.microsoft.com/office/powerpoint/2010/main" val="1889553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10281" y="1155700"/>
          <a:ext cx="6247238" cy="5080000"/>
        </p:xfrm>
        <a:graphic>
          <a:graphicData uri="http://schemas.openxmlformats.org/drawingml/2006/table">
            <a:tbl>
              <a:tblPr firstRow="1" firstCol="1" bandRow="1"/>
              <a:tblGrid>
                <a:gridCol w="1291764"/>
                <a:gridCol w="612474"/>
                <a:gridCol w="612474"/>
                <a:gridCol w="779513"/>
                <a:gridCol w="612474"/>
                <a:gridCol w="779513"/>
                <a:gridCol w="779513"/>
                <a:gridCol w="779513"/>
              </a:tblGrid>
              <a:tr h="395943">
                <a:tc>
                  <a:txBody>
                    <a:bodyPr/>
                    <a:lstStyle/>
                    <a:p>
                      <a:pPr marL="0" marR="0">
                        <a:lnSpc>
                          <a:spcPts val="1600"/>
                        </a:lnSpc>
                        <a:spcBef>
                          <a:spcPts val="600"/>
                        </a:spcBef>
                        <a:spcAft>
                          <a:spcPts val="0"/>
                        </a:spcAft>
                      </a:pPr>
                      <a:r>
                        <a:rPr lang="en-US" sz="1000">
                          <a:effectLst/>
                          <a:latin typeface="Times"/>
                          <a:ea typeface="Times New Roman"/>
                          <a:cs typeface="Times New Roman"/>
                        </a:rPr>
                        <a:t>Shot Number</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Granule Species</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Granule Size</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Impeller frequency</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Piezo Voltage</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Drop Duration*</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827">
                <a:tc>
                  <a:txBody>
                    <a:bodyPr/>
                    <a:lstStyle/>
                    <a:p>
                      <a:pPr marL="0" marR="0">
                        <a:lnSpc>
                          <a:spcPts val="1600"/>
                        </a:lnSpc>
                        <a:spcBef>
                          <a:spcPts val="600"/>
                        </a:spcBef>
                        <a:spcAft>
                          <a:spcPts val="0"/>
                        </a:spcAft>
                      </a:pPr>
                      <a:r>
                        <a:rPr lang="en-US" sz="1000">
                          <a:effectLst/>
                          <a:latin typeface="Times"/>
                          <a:ea typeface="Times New Roman"/>
                          <a:cs typeface="Times New Roman"/>
                        </a:rPr>
                        <a:t>1 (fiducial)</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nSpc>
                          <a:spcPts val="1600"/>
                        </a:lnSpc>
                        <a:spcBef>
                          <a:spcPts val="600"/>
                        </a:spcBef>
                        <a:spcAft>
                          <a:spcPts val="0"/>
                        </a:spcAft>
                      </a:pPr>
                      <a:r>
                        <a:rPr lang="en-US" sz="1000">
                          <a:effectLst/>
                          <a:latin typeface="Times"/>
                          <a:ea typeface="Times New Roman"/>
                          <a:cs typeface="Times New Roman"/>
                        </a:rPr>
                        <a:t>None</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827">
                <a:tc>
                  <a:txBody>
                    <a:bodyPr/>
                    <a:lstStyle/>
                    <a:p>
                      <a:pPr marL="0" marR="0">
                        <a:lnSpc>
                          <a:spcPts val="1600"/>
                        </a:lnSpc>
                        <a:spcBef>
                          <a:spcPts val="600"/>
                        </a:spcBef>
                        <a:spcAft>
                          <a:spcPts val="0"/>
                        </a:spcAft>
                      </a:pPr>
                      <a:r>
                        <a:rPr lang="en-US" sz="1000">
                          <a:effectLst/>
                          <a:latin typeface="Times"/>
                          <a:ea typeface="Times New Roman"/>
                          <a:cs typeface="Times New Roman"/>
                        </a:rPr>
                        <a:t>2</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B</a:t>
                      </a:r>
                      <a:r>
                        <a:rPr lang="en-US" sz="1000" baseline="-25000">
                          <a:effectLst/>
                          <a:latin typeface="Times"/>
                          <a:ea typeface="Times New Roman"/>
                          <a:cs typeface="Times New Roman"/>
                        </a:rPr>
                        <a:t>4</a:t>
                      </a:r>
                      <a:r>
                        <a:rPr lang="en-US" sz="1000">
                          <a:effectLst/>
                          <a:latin typeface="Times"/>
                          <a:ea typeface="Times New Roman"/>
                          <a:cs typeface="Times New Roman"/>
                        </a:rPr>
                        <a:t>C</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600 </a:t>
                      </a:r>
                      <a:r>
                        <a:rPr lang="en-US" sz="1000">
                          <a:effectLst/>
                          <a:latin typeface="Symbol"/>
                          <a:ea typeface="Times New Roman"/>
                          <a:cs typeface="Times New Roman"/>
                        </a:rPr>
                        <a:t>m</a:t>
                      </a:r>
                      <a:r>
                        <a:rPr lang="en-US" sz="1000">
                          <a:effectLst/>
                          <a:latin typeface="Times"/>
                          <a:ea typeface="Times New Roman"/>
                          <a:cs typeface="Times New Roman"/>
                        </a:rPr>
                        <a:t>m</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125 Hz</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3 V</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500 ms</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972">
                <a:tc>
                  <a:txBody>
                    <a:bodyPr/>
                    <a:lstStyle/>
                    <a:p>
                      <a:pPr marL="0" marR="0">
                        <a:lnSpc>
                          <a:spcPts val="1600"/>
                        </a:lnSpc>
                        <a:spcBef>
                          <a:spcPts val="600"/>
                        </a:spcBef>
                        <a:spcAft>
                          <a:spcPts val="0"/>
                        </a:spcAft>
                      </a:pPr>
                      <a:r>
                        <a:rPr lang="en-US" sz="1000">
                          <a:effectLst/>
                          <a:latin typeface="Times"/>
                          <a:ea typeface="Times New Roman"/>
                          <a:cs typeface="Times New Roman"/>
                        </a:rPr>
                        <a:t>3</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B</a:t>
                      </a:r>
                      <a:r>
                        <a:rPr lang="en-US" sz="1000" baseline="-25000">
                          <a:effectLst/>
                          <a:latin typeface="Times"/>
                          <a:ea typeface="Times New Roman"/>
                          <a:cs typeface="Times New Roman"/>
                        </a:rPr>
                        <a:t>4</a:t>
                      </a:r>
                      <a:r>
                        <a:rPr lang="en-US" sz="1000">
                          <a:effectLst/>
                          <a:latin typeface="Times"/>
                          <a:ea typeface="Times New Roman"/>
                          <a:cs typeface="Times New Roman"/>
                        </a:rPr>
                        <a:t>C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600 </a:t>
                      </a:r>
                      <a:r>
                        <a:rPr lang="en-US" sz="1000">
                          <a:effectLst/>
                          <a:latin typeface="Symbol"/>
                          <a:ea typeface="Times New Roman"/>
                          <a:cs typeface="Times New Roman"/>
                        </a:rPr>
                        <a:t>m</a:t>
                      </a:r>
                      <a:r>
                        <a:rPr lang="en-US" sz="1000">
                          <a:effectLst/>
                          <a:latin typeface="Times"/>
                          <a:ea typeface="Times New Roman"/>
                          <a:cs typeface="Times New Roman"/>
                        </a:rPr>
                        <a:t>m</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125 Hz</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8 V</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500 ms</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972">
                <a:tc>
                  <a:txBody>
                    <a:bodyPr/>
                    <a:lstStyle/>
                    <a:p>
                      <a:pPr marL="0" marR="0">
                        <a:lnSpc>
                          <a:spcPts val="1600"/>
                        </a:lnSpc>
                        <a:spcBef>
                          <a:spcPts val="600"/>
                        </a:spcBef>
                        <a:spcAft>
                          <a:spcPts val="0"/>
                        </a:spcAft>
                      </a:pPr>
                      <a:r>
                        <a:rPr lang="en-US" sz="1000">
                          <a:effectLst/>
                          <a:latin typeface="Times"/>
                          <a:ea typeface="Times New Roman"/>
                          <a:cs typeface="Times New Roman"/>
                        </a:rPr>
                        <a:t>4</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B</a:t>
                      </a:r>
                      <a:r>
                        <a:rPr lang="en-US" sz="1000" baseline="-25000">
                          <a:effectLst/>
                          <a:latin typeface="Times"/>
                          <a:ea typeface="Times New Roman"/>
                          <a:cs typeface="Times New Roman"/>
                        </a:rPr>
                        <a:t>4</a:t>
                      </a:r>
                      <a:r>
                        <a:rPr lang="en-US" sz="1000">
                          <a:effectLst/>
                          <a:latin typeface="Times"/>
                          <a:ea typeface="Times New Roman"/>
                          <a:cs typeface="Times New Roman"/>
                        </a:rPr>
                        <a:t>C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600 </a:t>
                      </a:r>
                      <a:r>
                        <a:rPr lang="en-US" sz="1000">
                          <a:effectLst/>
                          <a:latin typeface="Symbol"/>
                          <a:ea typeface="Times New Roman"/>
                          <a:cs typeface="Times New Roman"/>
                        </a:rPr>
                        <a:t>m</a:t>
                      </a:r>
                      <a:r>
                        <a:rPr lang="en-US" sz="1000">
                          <a:effectLst/>
                          <a:latin typeface="Times"/>
                          <a:ea typeface="Times New Roman"/>
                          <a:cs typeface="Times New Roman"/>
                        </a:rPr>
                        <a:t>m</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250 Hz</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3 V</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500 ms</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972">
                <a:tc>
                  <a:txBody>
                    <a:bodyPr/>
                    <a:lstStyle/>
                    <a:p>
                      <a:pPr marL="0" marR="0">
                        <a:lnSpc>
                          <a:spcPts val="1600"/>
                        </a:lnSpc>
                        <a:spcBef>
                          <a:spcPts val="600"/>
                        </a:spcBef>
                        <a:spcAft>
                          <a:spcPts val="0"/>
                        </a:spcAft>
                      </a:pPr>
                      <a:r>
                        <a:rPr lang="en-US" sz="1000">
                          <a:effectLst/>
                          <a:latin typeface="Times"/>
                          <a:ea typeface="Times New Roman"/>
                          <a:cs typeface="Times New Roman"/>
                        </a:rPr>
                        <a:t>5</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B</a:t>
                      </a:r>
                      <a:r>
                        <a:rPr lang="en-US" sz="1000" baseline="-25000">
                          <a:effectLst/>
                          <a:latin typeface="Times"/>
                          <a:ea typeface="Times New Roman"/>
                          <a:cs typeface="Times New Roman"/>
                        </a:rPr>
                        <a:t>4</a:t>
                      </a:r>
                      <a:r>
                        <a:rPr lang="en-US" sz="1000">
                          <a:effectLst/>
                          <a:latin typeface="Times"/>
                          <a:ea typeface="Times New Roman"/>
                          <a:cs typeface="Times New Roman"/>
                        </a:rPr>
                        <a:t>C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600 </a:t>
                      </a:r>
                      <a:r>
                        <a:rPr lang="en-US" sz="1000">
                          <a:effectLst/>
                          <a:latin typeface="Symbol"/>
                          <a:ea typeface="Times New Roman"/>
                          <a:cs typeface="Times New Roman"/>
                        </a:rPr>
                        <a:t>m</a:t>
                      </a:r>
                      <a:r>
                        <a:rPr lang="en-US" sz="1000">
                          <a:effectLst/>
                          <a:latin typeface="Times"/>
                          <a:ea typeface="Times New Roman"/>
                          <a:cs typeface="Times New Roman"/>
                        </a:rPr>
                        <a:t>m</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250 Hz</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8 V</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500 ms</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972">
                <a:tc>
                  <a:txBody>
                    <a:bodyPr/>
                    <a:lstStyle/>
                    <a:p>
                      <a:pPr marL="0" marR="0">
                        <a:lnSpc>
                          <a:spcPts val="1600"/>
                        </a:lnSpc>
                        <a:spcBef>
                          <a:spcPts val="600"/>
                        </a:spcBef>
                        <a:spcAft>
                          <a:spcPts val="0"/>
                        </a:spcAft>
                      </a:pPr>
                      <a:r>
                        <a:rPr lang="en-US" sz="1000">
                          <a:effectLst/>
                          <a:latin typeface="Times"/>
                          <a:ea typeface="Times New Roman"/>
                          <a:cs typeface="Times New Roman"/>
                        </a:rPr>
                        <a:t>6 (Contingency)</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B</a:t>
                      </a:r>
                      <a:r>
                        <a:rPr lang="en-US" sz="1000" baseline="-25000">
                          <a:effectLst/>
                          <a:latin typeface="Times"/>
                          <a:ea typeface="Times New Roman"/>
                          <a:cs typeface="Times New Roman"/>
                        </a:rPr>
                        <a:t>4</a:t>
                      </a:r>
                      <a:r>
                        <a:rPr lang="en-US" sz="1000">
                          <a:effectLst/>
                          <a:latin typeface="Times"/>
                          <a:ea typeface="Times New Roman"/>
                          <a:cs typeface="Times New Roman"/>
                        </a:rPr>
                        <a:t>C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600 </a:t>
                      </a:r>
                      <a:r>
                        <a:rPr lang="en-US" sz="1000">
                          <a:effectLst/>
                          <a:latin typeface="Symbol"/>
                          <a:ea typeface="Times New Roman"/>
                          <a:cs typeface="Times New Roman"/>
                        </a:rPr>
                        <a:t>m</a:t>
                      </a:r>
                      <a:r>
                        <a:rPr lang="en-US" sz="1000">
                          <a:effectLst/>
                          <a:latin typeface="Times"/>
                          <a:ea typeface="Times New Roman"/>
                          <a:cs typeface="Times New Roman"/>
                        </a:rPr>
                        <a:t>m</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TBD</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TBD</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500 ms</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972">
                <a:tc>
                  <a:txBody>
                    <a:bodyPr/>
                    <a:lstStyle/>
                    <a:p>
                      <a:pPr marL="0" marR="0">
                        <a:lnSpc>
                          <a:spcPts val="1600"/>
                        </a:lnSpc>
                        <a:spcBef>
                          <a:spcPts val="600"/>
                        </a:spcBef>
                        <a:spcAft>
                          <a:spcPts val="0"/>
                        </a:spcAft>
                      </a:pPr>
                      <a:r>
                        <a:rPr lang="en-US" sz="1000">
                          <a:effectLst/>
                          <a:latin typeface="Times"/>
                          <a:ea typeface="Times New Roman"/>
                          <a:cs typeface="Times New Roman"/>
                        </a:rPr>
                        <a:t>7 (Contingency)</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B</a:t>
                      </a:r>
                      <a:r>
                        <a:rPr lang="en-US" sz="1000" baseline="-25000">
                          <a:effectLst/>
                          <a:latin typeface="Times"/>
                          <a:ea typeface="Times New Roman"/>
                          <a:cs typeface="Times New Roman"/>
                        </a:rPr>
                        <a:t>4</a:t>
                      </a:r>
                      <a:r>
                        <a:rPr lang="en-US" sz="1000">
                          <a:effectLst/>
                          <a:latin typeface="Times"/>
                          <a:ea typeface="Times New Roman"/>
                          <a:cs typeface="Times New Roman"/>
                        </a:rPr>
                        <a:t>C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600 </a:t>
                      </a:r>
                      <a:r>
                        <a:rPr lang="en-US" sz="1000">
                          <a:effectLst/>
                          <a:latin typeface="Symbol"/>
                          <a:ea typeface="Times New Roman"/>
                          <a:cs typeface="Times New Roman"/>
                        </a:rPr>
                        <a:t>m</a:t>
                      </a:r>
                      <a:r>
                        <a:rPr lang="en-US" sz="1000">
                          <a:effectLst/>
                          <a:latin typeface="Times"/>
                          <a:ea typeface="Times New Roman"/>
                          <a:cs typeface="Times New Roman"/>
                        </a:rPr>
                        <a:t>m</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TBD</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TBD</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500 ms</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972">
                <a:tc>
                  <a:txBody>
                    <a:bodyPr/>
                    <a:lstStyle/>
                    <a:p>
                      <a:pPr marL="0" marR="0">
                        <a:lnSpc>
                          <a:spcPts val="1600"/>
                        </a:lnSpc>
                        <a:spcBef>
                          <a:spcPts val="600"/>
                        </a:spcBef>
                        <a:spcAft>
                          <a:spcPts val="0"/>
                        </a:spcAft>
                      </a:pPr>
                      <a:r>
                        <a:rPr lang="en-US" sz="1000">
                          <a:effectLst/>
                          <a:latin typeface="Times"/>
                          <a:ea typeface="Times New Roman"/>
                          <a:cs typeface="Times New Roman"/>
                        </a:rPr>
                        <a:t>Controlled Access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5">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US"/>
                    </a:p>
                  </a:txBody>
                  <a:tcPr/>
                </a:tc>
              </a:tr>
              <a:tr h="197972">
                <a:tc>
                  <a:txBody>
                    <a:bodyPr/>
                    <a:lstStyle/>
                    <a:p>
                      <a:pPr marL="0" marR="0">
                        <a:lnSpc>
                          <a:spcPts val="1600"/>
                        </a:lnSpc>
                        <a:spcBef>
                          <a:spcPts val="600"/>
                        </a:spcBef>
                        <a:spcAft>
                          <a:spcPts val="0"/>
                        </a:spcAft>
                      </a:pPr>
                      <a:r>
                        <a:rPr lang="en-US" sz="1000">
                          <a:effectLst/>
                          <a:latin typeface="Times"/>
                          <a:ea typeface="Times New Roman"/>
                          <a:cs typeface="Times New Roman"/>
                        </a:rPr>
                        <a:t>8 (fiducial)</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nSpc>
                          <a:spcPts val="1600"/>
                        </a:lnSpc>
                        <a:spcBef>
                          <a:spcPts val="600"/>
                        </a:spcBef>
                        <a:spcAft>
                          <a:spcPts val="0"/>
                        </a:spcAft>
                      </a:pPr>
                      <a:r>
                        <a:rPr lang="en-US" sz="1000">
                          <a:effectLst/>
                          <a:latin typeface="Times"/>
                          <a:ea typeface="Times New Roman"/>
                          <a:cs typeface="Times New Roman"/>
                        </a:rPr>
                        <a:t>None</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972">
                <a:tc>
                  <a:txBody>
                    <a:bodyPr/>
                    <a:lstStyle/>
                    <a:p>
                      <a:pPr marL="0" marR="0">
                        <a:lnSpc>
                          <a:spcPts val="1600"/>
                        </a:lnSpc>
                        <a:spcBef>
                          <a:spcPts val="600"/>
                        </a:spcBef>
                        <a:spcAft>
                          <a:spcPts val="0"/>
                        </a:spcAft>
                      </a:pPr>
                      <a:r>
                        <a:rPr lang="en-US" sz="1000">
                          <a:effectLst/>
                          <a:latin typeface="Times"/>
                          <a:ea typeface="Times New Roman"/>
                          <a:cs typeface="Times New Roman"/>
                        </a:rPr>
                        <a:t>9</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C</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600 </a:t>
                      </a:r>
                      <a:r>
                        <a:rPr lang="en-US" sz="1000">
                          <a:effectLst/>
                          <a:latin typeface="Symbol"/>
                          <a:ea typeface="Times New Roman"/>
                          <a:cs typeface="Times New Roman"/>
                        </a:rPr>
                        <a:t>m</a:t>
                      </a:r>
                      <a:r>
                        <a:rPr lang="en-US" sz="1000">
                          <a:effectLst/>
                          <a:latin typeface="Times"/>
                          <a:ea typeface="Times New Roman"/>
                          <a:cs typeface="Times New Roman"/>
                        </a:rPr>
                        <a:t>m</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125 Hz</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1 V</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500 ms</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972">
                <a:tc>
                  <a:txBody>
                    <a:bodyPr/>
                    <a:lstStyle/>
                    <a:p>
                      <a:pPr marL="0" marR="0">
                        <a:lnSpc>
                          <a:spcPts val="1600"/>
                        </a:lnSpc>
                        <a:spcBef>
                          <a:spcPts val="600"/>
                        </a:spcBef>
                        <a:spcAft>
                          <a:spcPts val="0"/>
                        </a:spcAft>
                      </a:pPr>
                      <a:r>
                        <a:rPr lang="en-US" sz="1000">
                          <a:effectLst/>
                          <a:latin typeface="Times"/>
                          <a:ea typeface="Times New Roman"/>
                          <a:cs typeface="Times New Roman"/>
                        </a:rPr>
                        <a:t>10</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C</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600 </a:t>
                      </a:r>
                      <a:r>
                        <a:rPr lang="en-US" sz="1000">
                          <a:effectLst/>
                          <a:latin typeface="Symbol"/>
                          <a:ea typeface="Times New Roman"/>
                          <a:cs typeface="Times New Roman"/>
                        </a:rPr>
                        <a:t>m</a:t>
                      </a:r>
                      <a:r>
                        <a:rPr lang="en-US" sz="1000">
                          <a:effectLst/>
                          <a:latin typeface="Times"/>
                          <a:ea typeface="Times New Roman"/>
                          <a:cs typeface="Times New Roman"/>
                        </a:rPr>
                        <a:t>m</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125 Hz</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4 V</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500 ms</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972">
                <a:tc>
                  <a:txBody>
                    <a:bodyPr/>
                    <a:lstStyle/>
                    <a:p>
                      <a:pPr marL="0" marR="0">
                        <a:lnSpc>
                          <a:spcPts val="1600"/>
                        </a:lnSpc>
                        <a:spcBef>
                          <a:spcPts val="600"/>
                        </a:spcBef>
                        <a:spcAft>
                          <a:spcPts val="0"/>
                        </a:spcAft>
                      </a:pPr>
                      <a:r>
                        <a:rPr lang="en-US" sz="1000">
                          <a:effectLst/>
                          <a:latin typeface="Times"/>
                          <a:ea typeface="Times New Roman"/>
                          <a:cs typeface="Times New Roman"/>
                        </a:rPr>
                        <a:t>11</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C</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600 </a:t>
                      </a:r>
                      <a:r>
                        <a:rPr lang="en-US" sz="1000">
                          <a:effectLst/>
                          <a:latin typeface="Symbol"/>
                          <a:ea typeface="Times New Roman"/>
                          <a:cs typeface="Times New Roman"/>
                        </a:rPr>
                        <a:t>m</a:t>
                      </a:r>
                      <a:r>
                        <a:rPr lang="en-US" sz="1000">
                          <a:effectLst/>
                          <a:latin typeface="Times"/>
                          <a:ea typeface="Times New Roman"/>
                          <a:cs typeface="Times New Roman"/>
                        </a:rPr>
                        <a:t>m</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250 Hz</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1 V</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500 ms</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972">
                <a:tc>
                  <a:txBody>
                    <a:bodyPr/>
                    <a:lstStyle/>
                    <a:p>
                      <a:pPr marL="0" marR="0">
                        <a:lnSpc>
                          <a:spcPts val="1600"/>
                        </a:lnSpc>
                        <a:spcBef>
                          <a:spcPts val="600"/>
                        </a:spcBef>
                        <a:spcAft>
                          <a:spcPts val="0"/>
                        </a:spcAft>
                      </a:pPr>
                      <a:r>
                        <a:rPr lang="en-US" sz="1000">
                          <a:effectLst/>
                          <a:latin typeface="Times"/>
                          <a:ea typeface="Times New Roman"/>
                          <a:cs typeface="Times New Roman"/>
                        </a:rPr>
                        <a:t>12</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C</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600 </a:t>
                      </a:r>
                      <a:r>
                        <a:rPr lang="en-US" sz="1000">
                          <a:effectLst/>
                          <a:latin typeface="Symbol"/>
                          <a:ea typeface="Times New Roman"/>
                          <a:cs typeface="Times New Roman"/>
                        </a:rPr>
                        <a:t>m</a:t>
                      </a:r>
                      <a:r>
                        <a:rPr lang="en-US" sz="1000">
                          <a:effectLst/>
                          <a:latin typeface="Times"/>
                          <a:ea typeface="Times New Roman"/>
                          <a:cs typeface="Times New Roman"/>
                        </a:rPr>
                        <a:t>m</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250 Hz</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4 V</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500 ms</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972">
                <a:tc>
                  <a:txBody>
                    <a:bodyPr/>
                    <a:lstStyle/>
                    <a:p>
                      <a:pPr marL="0" marR="0">
                        <a:lnSpc>
                          <a:spcPts val="1600"/>
                        </a:lnSpc>
                        <a:spcBef>
                          <a:spcPts val="600"/>
                        </a:spcBef>
                        <a:spcAft>
                          <a:spcPts val="0"/>
                        </a:spcAft>
                      </a:pPr>
                      <a:r>
                        <a:rPr lang="en-US" sz="1000">
                          <a:effectLst/>
                          <a:latin typeface="Times"/>
                          <a:ea typeface="Times New Roman"/>
                          <a:cs typeface="Times New Roman"/>
                        </a:rPr>
                        <a:t>13 (Contingency)</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C</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600 </a:t>
                      </a:r>
                      <a:r>
                        <a:rPr lang="en-US" sz="1000">
                          <a:effectLst/>
                          <a:latin typeface="Symbol"/>
                          <a:ea typeface="Times New Roman"/>
                          <a:cs typeface="Times New Roman"/>
                        </a:rPr>
                        <a:t>m</a:t>
                      </a:r>
                      <a:r>
                        <a:rPr lang="en-US" sz="1000">
                          <a:effectLst/>
                          <a:latin typeface="Times"/>
                          <a:ea typeface="Times New Roman"/>
                          <a:cs typeface="Times New Roman"/>
                        </a:rPr>
                        <a:t>m</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TBD</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TBD</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500 ms</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972">
                <a:tc>
                  <a:txBody>
                    <a:bodyPr/>
                    <a:lstStyle/>
                    <a:p>
                      <a:pPr marL="0" marR="0">
                        <a:lnSpc>
                          <a:spcPts val="1600"/>
                        </a:lnSpc>
                        <a:spcBef>
                          <a:spcPts val="600"/>
                        </a:spcBef>
                        <a:spcAft>
                          <a:spcPts val="0"/>
                        </a:spcAft>
                      </a:pPr>
                      <a:r>
                        <a:rPr lang="en-US" sz="1000">
                          <a:effectLst/>
                          <a:latin typeface="Times"/>
                          <a:ea typeface="Times New Roman"/>
                          <a:cs typeface="Times New Roman"/>
                        </a:rPr>
                        <a:t>14 (Contingency)</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C</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600 </a:t>
                      </a:r>
                      <a:r>
                        <a:rPr lang="en-US" sz="1000">
                          <a:effectLst/>
                          <a:latin typeface="Symbol"/>
                          <a:ea typeface="Times New Roman"/>
                          <a:cs typeface="Times New Roman"/>
                        </a:rPr>
                        <a:t>m</a:t>
                      </a:r>
                      <a:r>
                        <a:rPr lang="en-US" sz="1000">
                          <a:effectLst/>
                          <a:latin typeface="Times"/>
                          <a:ea typeface="Times New Roman"/>
                          <a:cs typeface="Times New Roman"/>
                        </a:rPr>
                        <a:t>m</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TBD</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TBD</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500 ms</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972">
                <a:tc>
                  <a:txBody>
                    <a:bodyPr/>
                    <a:lstStyle/>
                    <a:p>
                      <a:pPr marL="0" marR="0">
                        <a:lnSpc>
                          <a:spcPts val="1600"/>
                        </a:lnSpc>
                        <a:spcBef>
                          <a:spcPts val="600"/>
                        </a:spcBef>
                        <a:spcAft>
                          <a:spcPts val="0"/>
                        </a:spcAft>
                      </a:pPr>
                      <a:r>
                        <a:rPr lang="en-US" sz="1000">
                          <a:effectLst/>
                          <a:latin typeface="Times"/>
                          <a:ea typeface="Times New Roman"/>
                          <a:cs typeface="Times New Roman"/>
                        </a:rPr>
                        <a:t>Controlled Access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5">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US"/>
                    </a:p>
                  </a:txBody>
                  <a:tcPr/>
                </a:tc>
              </a:tr>
              <a:tr h="197972">
                <a:tc>
                  <a:txBody>
                    <a:bodyPr/>
                    <a:lstStyle/>
                    <a:p>
                      <a:pPr marL="0" marR="0">
                        <a:lnSpc>
                          <a:spcPts val="1600"/>
                        </a:lnSpc>
                        <a:spcBef>
                          <a:spcPts val="600"/>
                        </a:spcBef>
                        <a:spcAft>
                          <a:spcPts val="0"/>
                        </a:spcAft>
                      </a:pPr>
                      <a:r>
                        <a:rPr lang="en-US" sz="1000">
                          <a:effectLst/>
                          <a:latin typeface="Times"/>
                          <a:ea typeface="Times New Roman"/>
                          <a:cs typeface="Times New Roman"/>
                        </a:rPr>
                        <a:t>15 (fiducial)</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nSpc>
                          <a:spcPts val="1600"/>
                        </a:lnSpc>
                        <a:spcBef>
                          <a:spcPts val="600"/>
                        </a:spcBef>
                        <a:spcAft>
                          <a:spcPts val="0"/>
                        </a:spcAft>
                      </a:pPr>
                      <a:r>
                        <a:rPr lang="en-US" sz="1000">
                          <a:effectLst/>
                          <a:latin typeface="Times"/>
                          <a:ea typeface="Times New Roman"/>
                          <a:cs typeface="Times New Roman"/>
                        </a:rPr>
                        <a:t>None</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972">
                <a:tc>
                  <a:txBody>
                    <a:bodyPr/>
                    <a:lstStyle/>
                    <a:p>
                      <a:pPr marL="0" marR="0">
                        <a:lnSpc>
                          <a:spcPts val="1600"/>
                        </a:lnSpc>
                        <a:spcBef>
                          <a:spcPts val="600"/>
                        </a:spcBef>
                        <a:spcAft>
                          <a:spcPts val="0"/>
                        </a:spcAft>
                      </a:pPr>
                      <a:r>
                        <a:rPr lang="en-US" sz="1000">
                          <a:effectLst/>
                          <a:latin typeface="Times"/>
                          <a:ea typeface="Times New Roman"/>
                          <a:cs typeface="Times New Roman"/>
                        </a:rPr>
                        <a:t>16</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C</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900 </a:t>
                      </a:r>
                      <a:r>
                        <a:rPr lang="en-US" sz="1000">
                          <a:effectLst/>
                          <a:latin typeface="Symbol"/>
                          <a:ea typeface="Times New Roman"/>
                          <a:cs typeface="Times New Roman"/>
                        </a:rPr>
                        <a:t>m</a:t>
                      </a:r>
                      <a:r>
                        <a:rPr lang="en-US" sz="1000">
                          <a:effectLst/>
                          <a:latin typeface="Times"/>
                          <a:ea typeface="Times New Roman"/>
                          <a:cs typeface="Times New Roman"/>
                        </a:rPr>
                        <a:t>m</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125 Hz</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1 V</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500 ms</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972">
                <a:tc>
                  <a:txBody>
                    <a:bodyPr/>
                    <a:lstStyle/>
                    <a:p>
                      <a:pPr marL="0" marR="0">
                        <a:lnSpc>
                          <a:spcPts val="1600"/>
                        </a:lnSpc>
                        <a:spcBef>
                          <a:spcPts val="600"/>
                        </a:spcBef>
                        <a:spcAft>
                          <a:spcPts val="0"/>
                        </a:spcAft>
                      </a:pPr>
                      <a:r>
                        <a:rPr lang="en-US" sz="1000">
                          <a:effectLst/>
                          <a:latin typeface="Times"/>
                          <a:ea typeface="Times New Roman"/>
                          <a:cs typeface="Times New Roman"/>
                        </a:rPr>
                        <a:t>17</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C</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900 </a:t>
                      </a:r>
                      <a:r>
                        <a:rPr lang="en-US" sz="1000">
                          <a:effectLst/>
                          <a:latin typeface="Symbol"/>
                          <a:ea typeface="Times New Roman"/>
                          <a:cs typeface="Times New Roman"/>
                        </a:rPr>
                        <a:t>m</a:t>
                      </a:r>
                      <a:r>
                        <a:rPr lang="en-US" sz="1000">
                          <a:effectLst/>
                          <a:latin typeface="Times"/>
                          <a:ea typeface="Times New Roman"/>
                          <a:cs typeface="Times New Roman"/>
                        </a:rPr>
                        <a:t>m</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125 Hz</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4 V</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500 ms</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972">
                <a:tc>
                  <a:txBody>
                    <a:bodyPr/>
                    <a:lstStyle/>
                    <a:p>
                      <a:pPr marL="0" marR="0">
                        <a:lnSpc>
                          <a:spcPts val="1600"/>
                        </a:lnSpc>
                        <a:spcBef>
                          <a:spcPts val="600"/>
                        </a:spcBef>
                        <a:spcAft>
                          <a:spcPts val="0"/>
                        </a:spcAft>
                      </a:pPr>
                      <a:r>
                        <a:rPr lang="en-US" sz="1000">
                          <a:effectLst/>
                          <a:latin typeface="Times"/>
                          <a:ea typeface="Times New Roman"/>
                          <a:cs typeface="Times New Roman"/>
                        </a:rPr>
                        <a:t>18</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C</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900 </a:t>
                      </a:r>
                      <a:r>
                        <a:rPr lang="en-US" sz="1000">
                          <a:effectLst/>
                          <a:latin typeface="Symbol"/>
                          <a:ea typeface="Times New Roman"/>
                          <a:cs typeface="Times New Roman"/>
                        </a:rPr>
                        <a:t>m</a:t>
                      </a:r>
                      <a:r>
                        <a:rPr lang="en-US" sz="1000">
                          <a:effectLst/>
                          <a:latin typeface="Times"/>
                          <a:ea typeface="Times New Roman"/>
                          <a:cs typeface="Times New Roman"/>
                        </a:rPr>
                        <a:t>m</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250 Hz</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1 V</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500 ms</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972">
                <a:tc>
                  <a:txBody>
                    <a:bodyPr/>
                    <a:lstStyle/>
                    <a:p>
                      <a:pPr marL="0" marR="0">
                        <a:lnSpc>
                          <a:spcPts val="1600"/>
                        </a:lnSpc>
                        <a:spcBef>
                          <a:spcPts val="600"/>
                        </a:spcBef>
                        <a:spcAft>
                          <a:spcPts val="0"/>
                        </a:spcAft>
                      </a:pPr>
                      <a:r>
                        <a:rPr lang="en-US" sz="1000">
                          <a:effectLst/>
                          <a:latin typeface="Times"/>
                          <a:ea typeface="Times New Roman"/>
                          <a:cs typeface="Times New Roman"/>
                        </a:rPr>
                        <a:t>19</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C</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900 </a:t>
                      </a:r>
                      <a:r>
                        <a:rPr lang="en-US" sz="1000">
                          <a:effectLst/>
                          <a:latin typeface="Symbol"/>
                          <a:ea typeface="Times New Roman"/>
                          <a:cs typeface="Times New Roman"/>
                        </a:rPr>
                        <a:t>m</a:t>
                      </a:r>
                      <a:r>
                        <a:rPr lang="en-US" sz="1000">
                          <a:effectLst/>
                          <a:latin typeface="Times"/>
                          <a:ea typeface="Times New Roman"/>
                          <a:cs typeface="Times New Roman"/>
                        </a:rPr>
                        <a:t>m</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250 Hz</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4 V</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500 ms</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972">
                <a:tc>
                  <a:txBody>
                    <a:bodyPr/>
                    <a:lstStyle/>
                    <a:p>
                      <a:pPr marL="0" marR="0">
                        <a:lnSpc>
                          <a:spcPts val="1600"/>
                        </a:lnSpc>
                        <a:spcBef>
                          <a:spcPts val="600"/>
                        </a:spcBef>
                        <a:spcAft>
                          <a:spcPts val="0"/>
                        </a:spcAft>
                      </a:pPr>
                      <a:r>
                        <a:rPr lang="en-US" sz="1000">
                          <a:effectLst/>
                          <a:latin typeface="Times"/>
                          <a:ea typeface="Times New Roman"/>
                          <a:cs typeface="Times New Roman"/>
                        </a:rPr>
                        <a:t>20 (Contingency)</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C</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900 </a:t>
                      </a:r>
                      <a:r>
                        <a:rPr lang="en-US" sz="1000">
                          <a:effectLst/>
                          <a:latin typeface="Symbol"/>
                          <a:ea typeface="Times New Roman"/>
                          <a:cs typeface="Times New Roman"/>
                        </a:rPr>
                        <a:t>m</a:t>
                      </a:r>
                      <a:r>
                        <a:rPr lang="en-US" sz="1000">
                          <a:effectLst/>
                          <a:latin typeface="Times"/>
                          <a:ea typeface="Times New Roman"/>
                          <a:cs typeface="Times New Roman"/>
                        </a:rPr>
                        <a:t>m</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TBD</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600"/>
                        </a:lnSpc>
                        <a:spcBef>
                          <a:spcPts val="600"/>
                        </a:spcBef>
                        <a:spcAft>
                          <a:spcPts val="0"/>
                        </a:spcAft>
                      </a:pPr>
                      <a:r>
                        <a:rPr lang="en-US" sz="1000">
                          <a:effectLst/>
                          <a:latin typeface="Times"/>
                          <a:ea typeface="Times New Roman"/>
                          <a:cs typeface="Times New Roman"/>
                        </a:rPr>
                        <a:t>TBD</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500 ms</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972">
                <a:tc>
                  <a:txBody>
                    <a:bodyPr/>
                    <a:lstStyle/>
                    <a:p>
                      <a:pPr marL="0" marR="0">
                        <a:lnSpc>
                          <a:spcPts val="1600"/>
                        </a:lnSpc>
                        <a:spcBef>
                          <a:spcPts val="600"/>
                        </a:spcBef>
                        <a:spcAft>
                          <a:spcPts val="0"/>
                        </a:spcAft>
                      </a:pPr>
                      <a:r>
                        <a:rPr lang="en-US" sz="1000">
                          <a:effectLst/>
                          <a:latin typeface="Times"/>
                          <a:ea typeface="Times New Roman"/>
                          <a:cs typeface="Times New Roman"/>
                        </a:rPr>
                        <a:t>Additional Shots</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C</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900 </a:t>
                      </a:r>
                      <a:r>
                        <a:rPr lang="en-US" sz="1000">
                          <a:effectLst/>
                          <a:latin typeface="Symbol"/>
                          <a:ea typeface="Times New Roman"/>
                          <a:cs typeface="Times New Roman"/>
                        </a:rPr>
                        <a:t>m</a:t>
                      </a:r>
                      <a:r>
                        <a:rPr lang="en-US" sz="1000">
                          <a:effectLst/>
                          <a:latin typeface="Times"/>
                          <a:ea typeface="Times New Roman"/>
                          <a:cs typeface="Times New Roman"/>
                        </a:rPr>
                        <a:t>m</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nSpc>
                          <a:spcPts val="1600"/>
                        </a:lnSpc>
                        <a:spcBef>
                          <a:spcPts val="600"/>
                        </a:spcBef>
                        <a:spcAft>
                          <a:spcPts val="0"/>
                        </a:spcAft>
                      </a:pPr>
                      <a:r>
                        <a:rPr lang="en-US" sz="1000">
                          <a:effectLst/>
                          <a:latin typeface="Times"/>
                          <a:ea typeface="Times New Roman"/>
                          <a:cs typeface="Times New Roman"/>
                        </a:rPr>
                        <a:t>Single pacing method exemplar shots</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600"/>
                        </a:lnSpc>
                        <a:spcBef>
                          <a:spcPts val="600"/>
                        </a:spcBef>
                        <a:spcAft>
                          <a:spcPts val="0"/>
                        </a:spcAft>
                      </a:pPr>
                      <a:r>
                        <a:rPr lang="en-US" sz="1000">
                          <a:effectLst/>
                          <a:latin typeface="Times"/>
                          <a:ea typeface="Times New Roman"/>
                          <a:cs typeface="Times New Roman"/>
                        </a:rPr>
                        <a:t> </a:t>
                      </a:r>
                      <a:endParaRPr lang="en-US" sz="1200">
                        <a:effectLst/>
                        <a:latin typeface="Times"/>
                        <a:ea typeface="Times New Roman"/>
                        <a:cs typeface="Times New Roman"/>
                      </a:endParaRPr>
                    </a:p>
                  </a:txBody>
                  <a:tcPr marL="66815" marR="66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txBox="1">
            <a:spLocks noChangeArrowheads="1"/>
          </p:cNvSpPr>
          <p:nvPr/>
        </p:nvSpPr>
        <p:spPr>
          <a:xfrm>
            <a:off x="0" y="0"/>
            <a:ext cx="9144000" cy="914400"/>
          </a:xfrm>
          <a:prstGeom prst="rect">
            <a:avLst/>
          </a:prstGeom>
        </p:spPr>
        <p:txBody>
          <a:bodyPr anchor="ctr"/>
          <a:lst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a:lstStyle>
          <a:p>
            <a:r>
              <a:rPr lang="en-US" altLang="en-US" i="0" kern="0" smtClean="0"/>
              <a:t>XP1527: Granule Injector Shot Plan</a:t>
            </a:r>
            <a:endParaRPr lang="en-US" altLang="en-US" i="0" kern="0" dirty="0" smtClean="0"/>
          </a:p>
        </p:txBody>
      </p:sp>
    </p:spTree>
    <p:extLst>
      <p:ext uri="{BB962C8B-B14F-4D97-AF65-F5344CB8AC3E}">
        <p14:creationId xmlns:p14="http://schemas.microsoft.com/office/powerpoint/2010/main" val="3464153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44682"/>
            <a:ext cx="8305800" cy="3970318"/>
          </a:xfrm>
          <a:prstGeom prst="rect">
            <a:avLst/>
          </a:prstGeom>
        </p:spPr>
        <p:txBody>
          <a:bodyPr wrap="square">
            <a:spAutoFit/>
          </a:bodyPr>
          <a:lstStyle/>
          <a:p>
            <a:pPr marL="342900" marR="0" lvl="0" indent="-342900" algn="just">
              <a:spcBef>
                <a:spcPts val="0"/>
              </a:spcBef>
              <a:spcAft>
                <a:spcPts val="0"/>
              </a:spcAft>
              <a:buFont typeface="Symbol"/>
              <a:buChar char=""/>
            </a:pPr>
            <a:r>
              <a:rPr lang="en-US" smtClean="0">
                <a:solidFill>
                  <a:schemeClr val="tx1"/>
                </a:solidFill>
                <a:latin typeface="Times New Roman"/>
                <a:ea typeface="Calibri"/>
                <a:cs typeface="Times New Roman"/>
              </a:rPr>
              <a:t>Contingency </a:t>
            </a:r>
            <a:r>
              <a:rPr lang="en-US">
                <a:solidFill>
                  <a:schemeClr val="tx1"/>
                </a:solidFill>
                <a:latin typeface="Times New Roman"/>
                <a:ea typeface="Calibri"/>
                <a:cs typeface="Times New Roman"/>
              </a:rPr>
              <a:t>shots may be used to reverse order of 3D field pulses and granule injection to determine effect (if any) of granule injection prior to 3D field application based on effectiveness of each technique</a:t>
            </a:r>
            <a:r>
              <a:rPr lang="en-US">
                <a:solidFill>
                  <a:schemeClr val="tx1"/>
                </a:solidFill>
                <a:latin typeface="Times New Roman"/>
                <a:ea typeface="Calibri"/>
                <a:cs typeface="Times New Roman"/>
              </a:rPr>
              <a:t>. </a:t>
            </a:r>
            <a:endParaRPr lang="en-US" smtClean="0">
              <a:solidFill>
                <a:schemeClr val="tx1"/>
              </a:solidFill>
              <a:latin typeface="Times New Roman"/>
              <a:ea typeface="Calibri"/>
              <a:cs typeface="Times New Roman"/>
            </a:endParaRPr>
          </a:p>
          <a:p>
            <a:pPr marL="342900" marR="0" lvl="0" indent="-342900" algn="just">
              <a:spcBef>
                <a:spcPts val="0"/>
              </a:spcBef>
              <a:spcAft>
                <a:spcPts val="0"/>
              </a:spcAft>
              <a:buFont typeface="Symbol"/>
              <a:buChar char=""/>
            </a:pPr>
            <a:endParaRPr lang="en-US">
              <a:solidFill>
                <a:schemeClr val="tx1"/>
              </a:solidFill>
              <a:latin typeface="Times New Roman"/>
              <a:ea typeface="Calibri"/>
              <a:cs typeface="Times New Roman"/>
            </a:endParaRPr>
          </a:p>
          <a:p>
            <a:pPr marL="342900" marR="0" lvl="0" indent="-342900" algn="just">
              <a:spcBef>
                <a:spcPts val="0"/>
              </a:spcBef>
              <a:spcAft>
                <a:spcPts val="0"/>
              </a:spcAft>
              <a:buFont typeface="Symbol"/>
              <a:buChar char=""/>
            </a:pPr>
            <a:r>
              <a:rPr lang="en-US" smtClean="0">
                <a:solidFill>
                  <a:schemeClr val="tx1"/>
                </a:solidFill>
                <a:latin typeface="Times New Roman"/>
                <a:ea typeface="Calibri"/>
                <a:cs typeface="Times New Roman"/>
              </a:rPr>
              <a:t>Impeller </a:t>
            </a:r>
            <a:r>
              <a:rPr lang="en-US">
                <a:solidFill>
                  <a:schemeClr val="tx1"/>
                </a:solidFill>
                <a:latin typeface="Times New Roman"/>
                <a:ea typeface="Calibri"/>
                <a:cs typeface="Times New Roman"/>
              </a:rPr>
              <a:t>frequency and piezo voltage values are guidelines; these values may need to be adjusted if the particle load adversely affects plasma performance.</a:t>
            </a:r>
            <a:endParaRPr lang="en-US">
              <a:solidFill>
                <a:schemeClr val="tx1"/>
              </a:solidFill>
              <a:latin typeface="Times"/>
              <a:ea typeface="Times New Roman"/>
              <a:cs typeface="Times New Roman"/>
            </a:endParaRPr>
          </a:p>
          <a:p>
            <a:pPr marL="342900" marR="0" lvl="0" indent="-342900" algn="just">
              <a:spcBef>
                <a:spcPts val="0"/>
              </a:spcBef>
              <a:spcAft>
                <a:spcPts val="0"/>
              </a:spcAft>
              <a:buFont typeface="Symbol"/>
              <a:buChar char=""/>
            </a:pPr>
            <a:endParaRPr lang="en-US" smtClean="0">
              <a:solidFill>
                <a:schemeClr val="tx1"/>
              </a:solidFill>
              <a:latin typeface="Times New Roman"/>
              <a:ea typeface="Calibri"/>
              <a:cs typeface="Times New Roman"/>
            </a:endParaRPr>
          </a:p>
          <a:p>
            <a:pPr marL="342900" marR="0" lvl="0" indent="-342900" algn="just">
              <a:spcBef>
                <a:spcPts val="0"/>
              </a:spcBef>
              <a:spcAft>
                <a:spcPts val="0"/>
              </a:spcAft>
              <a:buFont typeface="Symbol"/>
              <a:buChar char=""/>
            </a:pPr>
            <a:r>
              <a:rPr lang="en-US" smtClean="0">
                <a:solidFill>
                  <a:schemeClr val="tx1"/>
                </a:solidFill>
                <a:latin typeface="Times New Roman"/>
                <a:ea typeface="Calibri"/>
                <a:cs typeface="Times New Roman"/>
              </a:rPr>
              <a:t>Inability </a:t>
            </a:r>
            <a:r>
              <a:rPr lang="en-US">
                <a:solidFill>
                  <a:schemeClr val="tx1"/>
                </a:solidFill>
                <a:latin typeface="Times New Roman"/>
                <a:ea typeface="Calibri"/>
                <a:cs typeface="Times New Roman"/>
              </a:rPr>
              <a:t>to generate reliable pacing with a particular species may adjust the timing of the controlled access points depending upon the discharge characteristics.</a:t>
            </a:r>
            <a:endParaRPr lang="en-US">
              <a:solidFill>
                <a:schemeClr val="tx1"/>
              </a:solidFill>
              <a:latin typeface="Times"/>
              <a:ea typeface="Times New Roman"/>
              <a:cs typeface="Times New Roman"/>
            </a:endParaRPr>
          </a:p>
          <a:p>
            <a:pPr marL="342900" marR="0" lvl="0" indent="-342900" algn="just">
              <a:spcBef>
                <a:spcPts val="0"/>
              </a:spcBef>
              <a:spcAft>
                <a:spcPts val="0"/>
              </a:spcAft>
              <a:buFont typeface="Symbol"/>
              <a:buChar char=""/>
            </a:pPr>
            <a:endParaRPr lang="en-US" smtClean="0">
              <a:solidFill>
                <a:schemeClr val="tx1"/>
              </a:solidFill>
              <a:latin typeface="Times New Roman"/>
              <a:ea typeface="Calibri"/>
              <a:cs typeface="Times New Roman"/>
            </a:endParaRPr>
          </a:p>
          <a:p>
            <a:pPr marL="342900" marR="0" lvl="0" indent="-342900" algn="just">
              <a:spcBef>
                <a:spcPts val="0"/>
              </a:spcBef>
              <a:spcAft>
                <a:spcPts val="0"/>
              </a:spcAft>
              <a:buFont typeface="Symbol"/>
              <a:buChar char=""/>
            </a:pPr>
            <a:r>
              <a:rPr lang="en-US" smtClean="0">
                <a:solidFill>
                  <a:schemeClr val="tx1"/>
                </a:solidFill>
                <a:latin typeface="Times New Roman"/>
                <a:ea typeface="Calibri"/>
                <a:cs typeface="Times New Roman"/>
              </a:rPr>
              <a:t>It </a:t>
            </a:r>
            <a:r>
              <a:rPr lang="en-US">
                <a:solidFill>
                  <a:schemeClr val="tx1"/>
                </a:solidFill>
                <a:latin typeface="Times New Roman"/>
                <a:ea typeface="Calibri"/>
                <a:cs typeface="Times New Roman"/>
              </a:rPr>
              <a:t>is anticipated based on NSTX results that square waves will be used for 3D field pulse trains; however it is possible that some tailoring of the waveform may lead to better performance</a:t>
            </a:r>
            <a:r>
              <a:rPr lang="en-US">
                <a:solidFill>
                  <a:schemeClr val="tx1"/>
                </a:solidFill>
                <a:latin typeface="Times New Roman"/>
                <a:ea typeface="Calibri"/>
                <a:cs typeface="Times New Roman"/>
              </a:rPr>
              <a:t>. </a:t>
            </a:r>
            <a:endParaRPr lang="en-US" smtClean="0">
              <a:solidFill>
                <a:schemeClr val="tx1"/>
              </a:solidFill>
              <a:latin typeface="Times New Roman"/>
              <a:ea typeface="Calibri"/>
              <a:cs typeface="Times New Roman"/>
            </a:endParaRPr>
          </a:p>
          <a:p>
            <a:pPr marR="0" lvl="0" algn="just">
              <a:spcBef>
                <a:spcPts val="0"/>
              </a:spcBef>
              <a:spcAft>
                <a:spcPts val="0"/>
              </a:spcAft>
            </a:pPr>
            <a:endParaRPr lang="en-US" smtClean="0">
              <a:solidFill>
                <a:schemeClr val="tx1"/>
              </a:solidFill>
              <a:latin typeface="Times New Roman"/>
              <a:ea typeface="Calibri"/>
              <a:cs typeface="Times New Roman"/>
            </a:endParaRPr>
          </a:p>
          <a:p>
            <a:pPr marL="342900" marR="0" lvl="0" indent="-342900" algn="just">
              <a:spcBef>
                <a:spcPts val="0"/>
              </a:spcBef>
              <a:spcAft>
                <a:spcPts val="0"/>
              </a:spcAft>
              <a:buFont typeface="Symbol"/>
              <a:buChar char=""/>
            </a:pPr>
            <a:r>
              <a:rPr lang="en-US" smtClean="0">
                <a:solidFill>
                  <a:schemeClr val="tx1"/>
                </a:solidFill>
                <a:latin typeface="Times New Roman"/>
                <a:ea typeface="Calibri"/>
                <a:cs typeface="Times New Roman"/>
              </a:rPr>
              <a:t>If </a:t>
            </a:r>
            <a:r>
              <a:rPr lang="en-US">
                <a:solidFill>
                  <a:schemeClr val="tx1"/>
                </a:solidFill>
                <a:latin typeface="Times New Roman"/>
                <a:ea typeface="Calibri"/>
                <a:cs typeface="Times New Roman"/>
              </a:rPr>
              <a:t>n=3 pulses are ineffective, n=1 or 2 pulses may be </a:t>
            </a:r>
            <a:r>
              <a:rPr lang="en-US">
                <a:solidFill>
                  <a:schemeClr val="tx1"/>
                </a:solidFill>
                <a:latin typeface="Times New Roman"/>
                <a:ea typeface="Calibri"/>
                <a:cs typeface="Times New Roman"/>
              </a:rPr>
              <a:t>attempted</a:t>
            </a:r>
            <a:r>
              <a:rPr lang="en-US" smtClean="0">
                <a:solidFill>
                  <a:schemeClr val="tx1"/>
                </a:solidFill>
                <a:latin typeface="Times New Roman"/>
                <a:ea typeface="Calibri"/>
                <a:cs typeface="Times New Roman"/>
              </a:rPr>
              <a:t>.</a:t>
            </a:r>
          </a:p>
          <a:p>
            <a:pPr marL="342900" marR="0" lvl="0" indent="-342900" algn="just">
              <a:spcBef>
                <a:spcPts val="0"/>
              </a:spcBef>
              <a:spcAft>
                <a:spcPts val="0"/>
              </a:spcAft>
              <a:buFont typeface="Symbol"/>
              <a:buChar char=""/>
            </a:pPr>
            <a:endParaRPr lang="en-US">
              <a:solidFill>
                <a:schemeClr val="tx1"/>
              </a:solidFill>
              <a:latin typeface="Times"/>
              <a:ea typeface="Times New Roman"/>
              <a:cs typeface="Times New Roman"/>
            </a:endParaRPr>
          </a:p>
          <a:p>
            <a:pPr marL="342900" marR="0" lvl="0" indent="-342900" algn="just">
              <a:spcBef>
                <a:spcPts val="0"/>
              </a:spcBef>
              <a:spcAft>
                <a:spcPts val="0"/>
              </a:spcAft>
              <a:buFont typeface="Symbol"/>
              <a:buChar char=""/>
            </a:pPr>
            <a:r>
              <a:rPr lang="en-US">
                <a:solidFill>
                  <a:schemeClr val="tx1"/>
                </a:solidFill>
                <a:latin typeface="Times New Roman"/>
                <a:ea typeface="Calibri"/>
                <a:cs typeface="Times New Roman"/>
              </a:rPr>
              <a:t>If results warrant, ensure that a shot or set of shots is taken  with a single pacing method per shot to determine maximum pulse length achievable and to have clean comparison for presentation and/or </a:t>
            </a:r>
            <a:r>
              <a:rPr lang="en-US">
                <a:solidFill>
                  <a:schemeClr val="tx1"/>
                </a:solidFill>
                <a:latin typeface="Times New Roman"/>
                <a:ea typeface="Calibri"/>
                <a:cs typeface="Times New Roman"/>
              </a:rPr>
              <a:t>publication</a:t>
            </a:r>
            <a:r>
              <a:rPr lang="en-US" smtClean="0">
                <a:solidFill>
                  <a:schemeClr val="tx1"/>
                </a:solidFill>
                <a:latin typeface="Times New Roman"/>
                <a:ea typeface="Calibri"/>
                <a:cs typeface="Times New Roman"/>
              </a:rPr>
              <a:t>.</a:t>
            </a:r>
          </a:p>
          <a:p>
            <a:pPr marL="342900" marR="0" lvl="0" indent="-342900" algn="just">
              <a:spcBef>
                <a:spcPts val="0"/>
              </a:spcBef>
              <a:spcAft>
                <a:spcPts val="0"/>
              </a:spcAft>
              <a:buFont typeface="Symbol"/>
              <a:buChar char=""/>
            </a:pPr>
            <a:endParaRPr lang="en-US">
              <a:solidFill>
                <a:schemeClr val="tx1"/>
              </a:solidFill>
              <a:latin typeface="Times"/>
              <a:ea typeface="Times New Roman"/>
              <a:cs typeface="Times New Roman"/>
            </a:endParaRPr>
          </a:p>
          <a:p>
            <a:pPr marL="342900" marR="0" lvl="0" indent="-342900" algn="just">
              <a:spcBef>
                <a:spcPts val="0"/>
              </a:spcBef>
              <a:spcAft>
                <a:spcPts val="0"/>
              </a:spcAft>
              <a:buFont typeface="Symbol"/>
              <a:buChar char=""/>
            </a:pPr>
            <a:r>
              <a:rPr lang="en-US">
                <a:solidFill>
                  <a:schemeClr val="tx1"/>
                </a:solidFill>
                <a:latin typeface="Times New Roman"/>
                <a:ea typeface="Calibri"/>
                <a:cs typeface="Times New Roman"/>
              </a:rPr>
              <a:t>Synergistic application of granule injection and 3D field pulses may be explored if both methods have been optimized quickly.  It is possible that combining techniques may allow for reliable triggering with reduced perturbation from either method individually.  </a:t>
            </a:r>
            <a:endParaRPr lang="en-US">
              <a:solidFill>
                <a:schemeClr val="tx1"/>
              </a:solidFill>
              <a:latin typeface="Times"/>
              <a:ea typeface="Times New Roman"/>
              <a:cs typeface="Times New Roman"/>
            </a:endParaRPr>
          </a:p>
          <a:p>
            <a:pPr marL="0" marR="0" indent="457200" algn="just">
              <a:spcBef>
                <a:spcPts val="0"/>
              </a:spcBef>
              <a:spcAft>
                <a:spcPts val="0"/>
              </a:spcAft>
            </a:pPr>
            <a:r>
              <a:rPr lang="en-US">
                <a:latin typeface="Calibri"/>
                <a:ea typeface="Calibri"/>
                <a:cs typeface="Times New Roman"/>
              </a:rPr>
              <a:t> </a:t>
            </a:r>
            <a:endParaRPr lang="en-US">
              <a:latin typeface="Times"/>
              <a:ea typeface="Times New Roman"/>
              <a:cs typeface="Times New Roman"/>
            </a:endParaRPr>
          </a:p>
        </p:txBody>
      </p:sp>
      <p:sp>
        <p:nvSpPr>
          <p:cNvPr id="6" name="Rectangle 2"/>
          <p:cNvSpPr txBox="1">
            <a:spLocks noChangeArrowheads="1"/>
          </p:cNvSpPr>
          <p:nvPr/>
        </p:nvSpPr>
        <p:spPr>
          <a:xfrm>
            <a:off x="0" y="0"/>
            <a:ext cx="9144000" cy="914400"/>
          </a:xfrm>
          <a:prstGeom prst="rect">
            <a:avLst/>
          </a:prstGeom>
        </p:spPr>
        <p:txBody>
          <a:bodyPr anchor="ctr"/>
          <a:lst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a:lstStyle>
          <a:p>
            <a:r>
              <a:rPr lang="en-US" altLang="en-US" i="0" kern="0" smtClean="0"/>
              <a:t>XP1527: Granule Injector </a:t>
            </a:r>
            <a:r>
              <a:rPr lang="en-US" altLang="en-US" i="0" kern="0" smtClean="0"/>
              <a:t> and 3D field decision points</a:t>
            </a:r>
            <a:endParaRPr lang="en-US" altLang="en-US" i="0" kern="0" dirty="0" smtClean="0"/>
          </a:p>
        </p:txBody>
      </p:sp>
    </p:spTree>
    <p:extLst>
      <p:ext uri="{BB962C8B-B14F-4D97-AF65-F5344CB8AC3E}">
        <p14:creationId xmlns:p14="http://schemas.microsoft.com/office/powerpoint/2010/main" val="31046677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75422</TotalTime>
  <Words>2965</Words>
  <Application>Microsoft Office PowerPoint</Application>
  <PresentationFormat>On-screen Show (4:3)</PresentationFormat>
  <Paragraphs>574</Paragraphs>
  <Slides>27</Slides>
  <Notes>6</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Blank Presentation</vt:lpstr>
      <vt:lpstr>PowerPoint Presentation</vt:lpstr>
      <vt:lpstr>Granule Injector XMP </vt:lpstr>
      <vt:lpstr>PowerPoint Presentation</vt:lpstr>
      <vt:lpstr> Granule Injector : Diagnostic camera location</vt:lpstr>
      <vt:lpstr>XP1527: ELM pacing via multi-species granule injection and 3D field application for main ion control</vt:lpstr>
      <vt:lpstr>Granule Injector XP1527: ELM pacing via multi-species granule injection and 3D field application for main ion control</vt:lpstr>
      <vt:lpstr>PowerPoint Presentation</vt:lpstr>
      <vt:lpstr>PowerPoint Presentation</vt:lpstr>
      <vt:lpstr>PowerPoint Presentation</vt:lpstr>
      <vt:lpstr>XP1530: Triggering ELMs with lithium granule injection and 3-D fields in lithiated discharges</vt:lpstr>
      <vt:lpstr>PowerPoint Presentation</vt:lpstr>
      <vt:lpstr>Backup</vt:lpstr>
      <vt:lpstr>NSTX-U Granule Injector</vt:lpstr>
      <vt:lpstr>PowerPoint Presentation</vt:lpstr>
      <vt:lpstr>PowerPoint Presentation</vt:lpstr>
      <vt:lpstr>Electron inventory calculation for multi-species particle injection</vt:lpstr>
      <vt:lpstr>Activities requiring controlled access</vt:lpstr>
      <vt:lpstr>XMP Form Population</vt:lpstr>
      <vt:lpstr>XP1 Form Population</vt:lpstr>
      <vt:lpstr>XP2 Form Population</vt:lpstr>
      <vt:lpstr>NSTX ELM-y H-mode Boronized Discharges</vt:lpstr>
      <vt:lpstr>PowerPoint Presentation</vt:lpstr>
      <vt:lpstr>Ni impurity clamping with LGI at DIII-D</vt:lpstr>
      <vt:lpstr>Anomalous Lack of Lithium Core population in NSTX ELM free H-Modes</vt:lpstr>
      <vt:lpstr>D2 pellet pacing experiments and divertor heat  flux mitigation</vt:lpstr>
      <vt:lpstr>PowerPoint Presentation</vt:lpstr>
      <vt:lpstr>PowerPoint Presentation</vt:lpstr>
    </vt:vector>
  </TitlesOfParts>
  <Company>Princeton Plasma Physics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NSTX presentation</dc:title>
  <dc:creator>NSTX team member</dc:creator>
  <cp:lastModifiedBy>Robert Lunsford</cp:lastModifiedBy>
  <cp:revision>12565</cp:revision>
  <cp:lastPrinted>2015-02-06T20:53:23Z</cp:lastPrinted>
  <dcterms:created xsi:type="dcterms:W3CDTF">2003-10-01T16:23:57Z</dcterms:created>
  <dcterms:modified xsi:type="dcterms:W3CDTF">2015-06-22T18:50:04Z</dcterms:modified>
</cp:coreProperties>
</file>