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9" r:id="rId2"/>
    <p:sldId id="260" r:id="rId3"/>
    <p:sldId id="381" r:id="rId4"/>
    <p:sldId id="380" r:id="rId5"/>
    <p:sldId id="382" r:id="rId6"/>
    <p:sldId id="305" r:id="rId7"/>
    <p:sldId id="384" r:id="rId8"/>
    <p:sldId id="388" r:id="rId9"/>
    <p:sldId id="386" r:id="rId10"/>
    <p:sldId id="389" r:id="rId11"/>
    <p:sldId id="395" r:id="rId12"/>
    <p:sldId id="393" r:id="rId13"/>
    <p:sldId id="379" r:id="rId14"/>
    <p:sldId id="390" r:id="rId15"/>
    <p:sldId id="391" r:id="rId16"/>
    <p:sldId id="392" r:id="rId17"/>
    <p:sldId id="289" r:id="rId18"/>
    <p:sldId id="365" r:id="rId19"/>
    <p:sldId id="366" r:id="rId20"/>
    <p:sldId id="367" r:id="rId21"/>
    <p:sldId id="368" r:id="rId22"/>
    <p:sldId id="369" r:id="rId23"/>
    <p:sldId id="370" r:id="rId24"/>
    <p:sldId id="394" r:id="rId25"/>
    <p:sldId id="297" r:id="rId26"/>
    <p:sldId id="298" r:id="rId27"/>
    <p:sldId id="299" r:id="rId28"/>
    <p:sldId id="300" r:id="rId29"/>
    <p:sldId id="301" r:id="rId30"/>
    <p:sldId id="302" r:id="rId31"/>
    <p:sldId id="303" r:id="rId32"/>
    <p:sldId id="387" r:id="rId33"/>
    <p:sldId id="396" r:id="rId34"/>
    <p:sldId id="292" r:id="rId35"/>
    <p:sldId id="293" r:id="rId36"/>
    <p:sldId id="306" r:id="rId37"/>
    <p:sldId id="307" r:id="rId38"/>
    <p:sldId id="308" r:id="rId39"/>
    <p:sldId id="309" r:id="rId40"/>
    <p:sldId id="315" r:id="rId41"/>
    <p:sldId id="325" r:id="rId42"/>
    <p:sldId id="354" r:id="rId43"/>
    <p:sldId id="373" r:id="rId44"/>
    <p:sldId id="374" r:id="rId45"/>
    <p:sldId id="375" r:id="rId46"/>
    <p:sldId id="376" r:id="rId47"/>
    <p:sldId id="377" r:id="rId48"/>
    <p:sldId id="29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A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6" d="100"/>
          <a:sy n="76" d="100"/>
        </p:scale>
        <p:origin x="-2550" y="-9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4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99D41C-2520-4B7E-8E36-4EE6154659EF}" type="datetimeFigureOut">
              <a:rPr lang="en-US" smtClean="0"/>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F4AD0-3BF2-4060-AC6E-F9397A9F24C5}" type="slidenum">
              <a:rPr lang="en-US" smtClean="0"/>
              <a:t>‹#›</a:t>
            </a:fld>
            <a:endParaRPr lang="en-US"/>
          </a:p>
        </p:txBody>
      </p:sp>
    </p:spTree>
    <p:extLst>
      <p:ext uri="{BB962C8B-B14F-4D97-AF65-F5344CB8AC3E}">
        <p14:creationId xmlns:p14="http://schemas.microsoft.com/office/powerpoint/2010/main" val="153814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2C3CE-4F25-411A-A812-F34CD5D79884}" type="slidenum">
              <a:rPr lang="en-US" smtClean="0"/>
              <a:t>40</a:t>
            </a:fld>
            <a:endParaRPr lang="en-US"/>
          </a:p>
        </p:txBody>
      </p:sp>
    </p:spTree>
    <p:extLst>
      <p:ext uri="{BB962C8B-B14F-4D97-AF65-F5344CB8AC3E}">
        <p14:creationId xmlns:p14="http://schemas.microsoft.com/office/powerpoint/2010/main" val="1765576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286000"/>
            <a:ext cx="9144000" cy="1987116"/>
          </a:xfrm>
        </p:spPr>
        <p:txBody>
          <a:bodyPr/>
          <a:lstStyle>
            <a:lvl1pPr>
              <a:defRPr sz="6000" baseline="0">
                <a:solidFill>
                  <a:schemeClr val="tx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354158" y="4273116"/>
            <a:ext cx="8435684" cy="1375386"/>
          </a:xfrm>
        </p:spPr>
        <p:txBody>
          <a:bodyPr anchor="ctr"/>
          <a:lstStyle>
            <a:lvl1pPr marL="0" indent="0" algn="ctr">
              <a:buNone/>
              <a:defRPr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NAME</a:t>
            </a:r>
          </a:p>
          <a:p>
            <a:endParaRPr lang="en-US" dirty="0"/>
          </a:p>
        </p:txBody>
      </p:sp>
      <p:pic>
        <p:nvPicPr>
          <p:cNvPr id="9" name="Picture 8" descr="PPPL_logo_horizontal_gradient_72dpi.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62" y="236410"/>
            <a:ext cx="1868490" cy="377505"/>
          </a:xfrm>
          <a:prstGeom prst="rect">
            <a:avLst/>
          </a:prstGeom>
        </p:spPr>
      </p:pic>
      <p:pic>
        <p:nvPicPr>
          <p:cNvPr id="11" name="Picture 10" descr="princeton-university-logo1.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1304" y="241305"/>
            <a:ext cx="1336263" cy="374897"/>
          </a:xfrm>
          <a:prstGeom prst="rect">
            <a:avLst/>
          </a:prstGeom>
        </p:spPr>
      </p:pic>
      <p:sp>
        <p:nvSpPr>
          <p:cNvPr id="10" name="Rectangle 9"/>
          <p:cNvSpPr/>
          <p:nvPr userDrawn="1"/>
        </p:nvSpPr>
        <p:spPr>
          <a:xfrm>
            <a:off x="-189088" y="6150586"/>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56462" y="6238508"/>
            <a:ext cx="8696098" cy="400110"/>
          </a:xfrm>
          <a:prstGeom prst="rect">
            <a:avLst/>
          </a:prstGeom>
          <a:noFill/>
        </p:spPr>
        <p:txBody>
          <a:bodyPr wrap="square" rtlCol="0">
            <a:spAutoFit/>
          </a:bodyPr>
          <a:lstStyle/>
          <a:p>
            <a:pPr algn="ctr"/>
            <a:r>
              <a:rPr lang="en-US" sz="2000" b="1" dirty="0" smtClean="0">
                <a:solidFill>
                  <a:schemeClr val="bg1"/>
                </a:solidFill>
              </a:rPr>
              <a:t>FY</a:t>
            </a:r>
            <a:r>
              <a:rPr lang="en-US" sz="2000" b="1" baseline="0" dirty="0" smtClean="0">
                <a:solidFill>
                  <a:schemeClr val="bg1"/>
                </a:solidFill>
              </a:rPr>
              <a:t> 2018 Advisory Board Meeting| November 8-9, 2017</a:t>
            </a:r>
            <a:endParaRPr lang="en-US" sz="2000" b="1" dirty="0">
              <a:solidFill>
                <a:schemeClr val="bg1"/>
              </a:solidFill>
            </a:endParaRPr>
          </a:p>
        </p:txBody>
      </p:sp>
    </p:spTree>
    <p:extLst>
      <p:ext uri="{BB962C8B-B14F-4D97-AF65-F5344CB8AC3E}">
        <p14:creationId xmlns:p14="http://schemas.microsoft.com/office/powerpoint/2010/main" val="300629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lstStyle>
            <a:lvl1pPr algn="ctr">
              <a:defRPr/>
            </a:lvl1pPr>
          </a:lstStyle>
          <a:p>
            <a:r>
              <a:rPr lang="en-US" dirty="0" smtClean="0"/>
              <a:t>Click to edit Master title style</a:t>
            </a:r>
            <a:endParaRPr lang="en-US" dirty="0"/>
          </a:p>
        </p:txBody>
      </p:sp>
      <p:sp>
        <p:nvSpPr>
          <p:cNvPr id="6" name="Text Placeholder 2"/>
          <p:cNvSpPr>
            <a:spLocks noGrp="1"/>
          </p:cNvSpPr>
          <p:nvPr>
            <p:ph idx="1"/>
          </p:nvPr>
        </p:nvSpPr>
        <p:spPr>
          <a:xfrm>
            <a:off x="152400" y="1295400"/>
            <a:ext cx="8839200" cy="5257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57200" y="1143000"/>
            <a:ext cx="816864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8534400" y="6629400"/>
            <a:ext cx="548640" cy="228600"/>
          </a:xfrm>
          <a:prstGeom prst="bracketPair">
            <a:avLst>
              <a:gd name="adj" fmla="val 17949"/>
            </a:avLst>
          </a:prstGeom>
          <a:noFill/>
          <a:ln w="19050">
            <a:noFill/>
          </a:ln>
        </p:spPr>
        <p:txBody>
          <a:bodyPr vert="horz" lIns="0" tIns="0" rIns="0" bIns="0" rtlCol="0" anchor="ctr"/>
          <a:lstStyle>
            <a:defPPr>
              <a:defRPr lang="en-US"/>
            </a:defPPr>
            <a:lvl1pPr marL="0" algn="ctr" defTabSz="457200" rtl="0" eaLnBrk="1" latinLnBrk="0" hangingPunct="1">
              <a:defRPr sz="1100" kern="1200">
                <a:solidFill>
                  <a:schemeClr val="accent2"/>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58D50E-4A1C-D745-8EB4-193C227A261C}" type="slidenum">
              <a:rPr lang="en-US" sz="1000" b="1" smtClean="0"/>
              <a:pPr algn="r"/>
              <a:t>‹#›</a:t>
            </a:fld>
            <a:endParaRPr lang="en-US" sz="1000" b="1" dirty="0"/>
          </a:p>
        </p:txBody>
      </p:sp>
    </p:spTree>
    <p:extLst>
      <p:ext uri="{BB962C8B-B14F-4D97-AF65-F5344CB8AC3E}">
        <p14:creationId xmlns:p14="http://schemas.microsoft.com/office/powerpoint/2010/main" val="15377483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lstStyle>
            <a:lvl1pPr algn="ctr">
              <a:defRPr/>
            </a:lvl1pPr>
          </a:lstStyle>
          <a:p>
            <a:r>
              <a:rPr lang="en-US" dirty="0" smtClean="0"/>
              <a:t>Click to edit Master title style</a:t>
            </a:r>
            <a:endParaRPr lang="en-US" dirty="0"/>
          </a:p>
        </p:txBody>
      </p:sp>
      <p:sp>
        <p:nvSpPr>
          <p:cNvPr id="6" name="Text Placeholder 2"/>
          <p:cNvSpPr>
            <a:spLocks noGrp="1"/>
          </p:cNvSpPr>
          <p:nvPr>
            <p:ph idx="1"/>
          </p:nvPr>
        </p:nvSpPr>
        <p:spPr>
          <a:xfrm>
            <a:off x="152400" y="1295400"/>
            <a:ext cx="8839200" cy="5257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57200" y="1143000"/>
            <a:ext cx="816864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8534400" y="6629400"/>
            <a:ext cx="548640" cy="228600"/>
          </a:xfrm>
          <a:prstGeom prst="bracketPair">
            <a:avLst>
              <a:gd name="adj" fmla="val 17949"/>
            </a:avLst>
          </a:prstGeom>
          <a:noFill/>
          <a:ln w="19050">
            <a:noFill/>
          </a:ln>
        </p:spPr>
        <p:txBody>
          <a:bodyPr vert="horz" lIns="0" tIns="0" rIns="0" bIns="0" rtlCol="0" anchor="ctr"/>
          <a:lstStyle>
            <a:defPPr>
              <a:defRPr lang="en-US"/>
            </a:defPPr>
            <a:lvl1pPr marL="0" algn="ctr" defTabSz="457200" rtl="0" eaLnBrk="1" latinLnBrk="0" hangingPunct="1">
              <a:defRPr sz="1100" kern="1200">
                <a:solidFill>
                  <a:schemeClr val="accent2"/>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58D50E-4A1C-D745-8EB4-193C227A261C}" type="slidenum">
              <a:rPr lang="en-US" sz="1000" b="1" smtClean="0">
                <a:solidFill>
                  <a:srgbClr val="FEA022"/>
                </a:solidFill>
              </a:rPr>
              <a:pPr algn="r"/>
              <a:t>‹#›</a:t>
            </a:fld>
            <a:endParaRPr lang="en-US" sz="1000" b="1" dirty="0">
              <a:solidFill>
                <a:srgbClr val="FEA022"/>
              </a:solidFill>
            </a:endParaRPr>
          </a:p>
        </p:txBody>
      </p:sp>
    </p:spTree>
    <p:extLst>
      <p:ext uri="{BB962C8B-B14F-4D97-AF65-F5344CB8AC3E}">
        <p14:creationId xmlns:p14="http://schemas.microsoft.com/office/powerpoint/2010/main" val="1901520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a:xfrm>
            <a:off x="-189088" y="-88024"/>
            <a:ext cx="9522176" cy="74439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8"/>
          <p:cNvSpPr>
            <a:spLocks noGrp="1"/>
          </p:cNvSpPr>
          <p:nvPr>
            <p:ph type="title"/>
          </p:nvPr>
        </p:nvSpPr>
        <p:spPr>
          <a:xfrm>
            <a:off x="613643" y="3529"/>
            <a:ext cx="7916714" cy="65284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89088" y="-88024"/>
            <a:ext cx="9522176" cy="74439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p:cNvSpPr>
            <a:spLocks noGrp="1"/>
          </p:cNvSpPr>
          <p:nvPr>
            <p:ph type="title"/>
          </p:nvPr>
        </p:nvSpPr>
        <p:spPr>
          <a:xfrm>
            <a:off x="613643" y="3529"/>
            <a:ext cx="7916714" cy="65284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189088" y="-88024"/>
            <a:ext cx="9522176" cy="74439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3"/>
          <p:cNvSpPr>
            <a:spLocks noGrp="1"/>
          </p:cNvSpPr>
          <p:nvPr>
            <p:ph type="sldNum" sz="quarter" idx="14"/>
          </p:nvPr>
        </p:nvSpPr>
        <p:spPr/>
        <p:txBody>
          <a:bodyPr/>
          <a:lstStyle/>
          <a:p>
            <a:fld id="{0B7D5411-241C-2046-8016-D10C1BB24565}" type="slidenum">
              <a:rPr lang="en-US" smtClean="0"/>
              <a:t>‹#›</a:t>
            </a:fld>
            <a:endParaRPr lang="en-US" dirty="0"/>
          </a:p>
        </p:txBody>
      </p:sp>
    </p:spTree>
    <p:extLst>
      <p:ext uri="{BB962C8B-B14F-4D97-AF65-F5344CB8AC3E}">
        <p14:creationId xmlns:p14="http://schemas.microsoft.com/office/powerpoint/2010/main" val="3288462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98575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189088" y="-99882"/>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0349"/>
            <a:ext cx="4038600" cy="50416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0349"/>
            <a:ext cx="4038600" cy="50416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Slide Number Placeholder 4"/>
          <p:cNvSpPr>
            <a:spLocks noGrp="1"/>
          </p:cNvSpPr>
          <p:nvPr>
            <p:ph type="sldNum" sz="quarter" idx="14"/>
          </p:nvPr>
        </p:nvSpPr>
        <p:spPr/>
        <p:txBody>
          <a:bodyPr/>
          <a:lstStyle/>
          <a:p>
            <a:fld id="{E430981E-6847-1A49-9E9C-177C4986BF91}" type="slidenum">
              <a:rPr lang="en-US" smtClean="0"/>
              <a:pPr/>
              <a:t>‹#›</a:t>
            </a:fld>
            <a:endParaRPr lang="en-US" dirty="0"/>
          </a:p>
        </p:txBody>
      </p:sp>
    </p:spTree>
    <p:extLst>
      <p:ext uri="{BB962C8B-B14F-4D97-AF65-F5344CB8AC3E}">
        <p14:creationId xmlns:p14="http://schemas.microsoft.com/office/powerpoint/2010/main" val="138867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Picture">
    <p:spTree>
      <p:nvGrpSpPr>
        <p:cNvPr id="1" name=""/>
        <p:cNvGrpSpPr/>
        <p:nvPr/>
      </p:nvGrpSpPr>
      <p:grpSpPr>
        <a:xfrm>
          <a:off x="0" y="0"/>
          <a:ext cx="0" cy="0"/>
          <a:chOff x="0" y="0"/>
          <a:chExt cx="0" cy="0"/>
        </a:xfrm>
      </p:grpSpPr>
      <p:sp>
        <p:nvSpPr>
          <p:cNvPr id="8" name="Rectangle 7"/>
          <p:cNvSpPr/>
          <p:nvPr userDrawn="1"/>
        </p:nvSpPr>
        <p:spPr>
          <a:xfrm>
            <a:off x="-189088" y="-99882"/>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0349"/>
            <a:ext cx="4038600" cy="50999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Picture Placeholder 10"/>
          <p:cNvSpPr>
            <a:spLocks noGrp="1"/>
          </p:cNvSpPr>
          <p:nvPr>
            <p:ph type="pic" sz="quarter" idx="14"/>
          </p:nvPr>
        </p:nvSpPr>
        <p:spPr>
          <a:xfrm>
            <a:off x="4648200" y="830263"/>
            <a:ext cx="4038600" cy="5100036"/>
          </a:xfrm>
        </p:spPr>
        <p:txBody>
          <a:bodyPr/>
          <a:lstStyle/>
          <a:p>
            <a:r>
              <a:rPr lang="en-US" smtClean="0"/>
              <a:t>Drag picture to placeholder or click icon to add</a:t>
            </a:r>
            <a:endParaRPr lang="en-US"/>
          </a:p>
        </p:txBody>
      </p:sp>
      <p:sp>
        <p:nvSpPr>
          <p:cNvPr id="14"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3"/>
          <p:cNvSpPr>
            <a:spLocks noGrp="1"/>
          </p:cNvSpPr>
          <p:nvPr>
            <p:ph type="sldNum" sz="quarter" idx="15"/>
          </p:nvPr>
        </p:nvSpPr>
        <p:spPr/>
        <p:txBody>
          <a:bodyPr/>
          <a:lstStyle/>
          <a:p>
            <a:fld id="{E430981E-6847-1A49-9E9C-177C4986BF91}" type="slidenum">
              <a:rPr lang="en-US" smtClean="0"/>
              <a:pPr/>
              <a:t>‹#›</a:t>
            </a:fld>
            <a:endParaRPr lang="en-US" dirty="0"/>
          </a:p>
        </p:txBody>
      </p:sp>
    </p:spTree>
    <p:extLst>
      <p:ext uri="{BB962C8B-B14F-4D97-AF65-F5344CB8AC3E}">
        <p14:creationId xmlns:p14="http://schemas.microsoft.com/office/powerpoint/2010/main" val="11644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Content">
    <p:spTree>
      <p:nvGrpSpPr>
        <p:cNvPr id="1" name=""/>
        <p:cNvGrpSpPr/>
        <p:nvPr/>
      </p:nvGrpSpPr>
      <p:grpSpPr>
        <a:xfrm>
          <a:off x="0" y="0"/>
          <a:ext cx="0" cy="0"/>
          <a:chOff x="0" y="0"/>
          <a:chExt cx="0" cy="0"/>
        </a:xfrm>
      </p:grpSpPr>
      <p:sp>
        <p:nvSpPr>
          <p:cNvPr id="8" name="Rectangle 7"/>
          <p:cNvSpPr/>
          <p:nvPr userDrawn="1"/>
        </p:nvSpPr>
        <p:spPr>
          <a:xfrm>
            <a:off x="-189088" y="-99882"/>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48200" y="830349"/>
            <a:ext cx="4038600" cy="51116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Picture Placeholder 10"/>
          <p:cNvSpPr>
            <a:spLocks noGrp="1"/>
          </p:cNvSpPr>
          <p:nvPr>
            <p:ph type="pic" sz="quarter" idx="15"/>
          </p:nvPr>
        </p:nvSpPr>
        <p:spPr>
          <a:xfrm>
            <a:off x="452493" y="830263"/>
            <a:ext cx="4038600" cy="5111686"/>
          </a:xfrm>
        </p:spPr>
        <p:txBody>
          <a:bodyPr/>
          <a:lstStyle/>
          <a:p>
            <a:r>
              <a:rPr lang="en-US" smtClean="0"/>
              <a:t>Drag picture to placeholder or click icon to add</a:t>
            </a:r>
            <a:endParaRPr lang="en-US"/>
          </a:p>
        </p:txBody>
      </p:sp>
      <p:sp>
        <p:nvSpPr>
          <p:cNvPr id="14"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3"/>
          <p:cNvSpPr>
            <a:spLocks noGrp="1"/>
          </p:cNvSpPr>
          <p:nvPr>
            <p:ph type="sldNum" sz="quarter" idx="16"/>
          </p:nvPr>
        </p:nvSpPr>
        <p:spPr/>
        <p:txBody>
          <a:bodyPr/>
          <a:lstStyle/>
          <a:p>
            <a:fld id="{E430981E-6847-1A49-9E9C-177C4986BF91}" type="slidenum">
              <a:rPr lang="en-US" smtClean="0"/>
              <a:pPr/>
              <a:t>‹#›</a:t>
            </a:fld>
            <a:endParaRPr lang="en-US" dirty="0"/>
          </a:p>
        </p:txBody>
      </p:sp>
    </p:spTree>
    <p:extLst>
      <p:ext uri="{BB962C8B-B14F-4D97-AF65-F5344CB8AC3E}">
        <p14:creationId xmlns:p14="http://schemas.microsoft.com/office/powerpoint/2010/main" val="106151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189088" y="-99882"/>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785452"/>
            <a:ext cx="4040188" cy="639762"/>
          </a:xfrm>
        </p:spPr>
        <p:txBody>
          <a:bodyPr anchor="b">
            <a:no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26374"/>
            <a:ext cx="4040188" cy="44621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785452"/>
            <a:ext cx="4041775" cy="639762"/>
          </a:xfrm>
        </p:spPr>
        <p:txBody>
          <a:bodyPr anchor="b">
            <a:no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526374"/>
            <a:ext cx="4041775" cy="44621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Slide Number Placeholder 6"/>
          <p:cNvSpPr>
            <a:spLocks noGrp="1"/>
          </p:cNvSpPr>
          <p:nvPr>
            <p:ph type="sldNum" sz="quarter" idx="14"/>
          </p:nvPr>
        </p:nvSpPr>
        <p:spPr/>
        <p:txBody>
          <a:bodyPr/>
          <a:lstStyle/>
          <a:p>
            <a:fld id="{E430981E-6847-1A49-9E9C-177C4986BF91}" type="slidenum">
              <a:rPr lang="en-US" smtClean="0"/>
              <a:pPr/>
              <a:t>‹#›</a:t>
            </a:fld>
            <a:endParaRPr lang="en-US" dirty="0"/>
          </a:p>
        </p:txBody>
      </p:sp>
      <p:cxnSp>
        <p:nvCxnSpPr>
          <p:cNvPr id="9" name="Straight Connector 8"/>
          <p:cNvCxnSpPr/>
          <p:nvPr userDrawn="1"/>
        </p:nvCxnSpPr>
        <p:spPr>
          <a:xfrm>
            <a:off x="4572094" y="785452"/>
            <a:ext cx="0" cy="52031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326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Footer">
    <p:spTree>
      <p:nvGrpSpPr>
        <p:cNvPr id="1" name=""/>
        <p:cNvGrpSpPr/>
        <p:nvPr/>
      </p:nvGrpSpPr>
      <p:grpSpPr>
        <a:xfrm>
          <a:off x="0" y="0"/>
          <a:ext cx="0" cy="0"/>
          <a:chOff x="0" y="0"/>
          <a:chExt cx="0" cy="0"/>
        </a:xfrm>
      </p:grpSpPr>
      <p:sp>
        <p:nvSpPr>
          <p:cNvPr id="6" name="Rectangle 5"/>
          <p:cNvSpPr/>
          <p:nvPr userDrawn="1"/>
        </p:nvSpPr>
        <p:spPr>
          <a:xfrm>
            <a:off x="-189088" y="-99882"/>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Subtitle 2"/>
          <p:cNvSpPr>
            <a:spLocks noGrp="1"/>
          </p:cNvSpPr>
          <p:nvPr>
            <p:ph type="subTitle" idx="13"/>
          </p:nvPr>
        </p:nvSpPr>
        <p:spPr>
          <a:xfrm>
            <a:off x="457200" y="6154340"/>
            <a:ext cx="6467205" cy="703659"/>
          </a:xfrm>
        </p:spPr>
        <p:txBody>
          <a:bodyPr lIns="457200" anchor="ctr">
            <a:normAutofit/>
          </a:bodyPr>
          <a:lstStyle>
            <a:lvl1pPr marL="0" indent="0" algn="l">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3" name="Slide Number Placeholder 2"/>
          <p:cNvSpPr>
            <a:spLocks noGrp="1"/>
          </p:cNvSpPr>
          <p:nvPr>
            <p:ph type="sldNum" sz="quarter" idx="14"/>
          </p:nvPr>
        </p:nvSpPr>
        <p:spPr/>
        <p:txBody>
          <a:bodyPr/>
          <a:lstStyle/>
          <a:p>
            <a:fld id="{E430981E-6847-1A49-9E9C-177C4986BF91}" type="slidenum">
              <a:rPr lang="en-US" smtClean="0"/>
              <a:pPr/>
              <a:t>‹#›</a:t>
            </a:fld>
            <a:endParaRPr lang="en-US" dirty="0"/>
          </a:p>
        </p:txBody>
      </p:sp>
    </p:spTree>
    <p:extLst>
      <p:ext uri="{BB962C8B-B14F-4D97-AF65-F5344CB8AC3E}">
        <p14:creationId xmlns:p14="http://schemas.microsoft.com/office/powerpoint/2010/main" val="337934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ub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297545"/>
            <a:ext cx="9144000" cy="1975054"/>
          </a:xfrm>
        </p:spPr>
        <p:txBody>
          <a:bodyPr/>
          <a:lstStyle>
            <a:lvl1pPr>
              <a:defRPr sz="4800">
                <a:solidFill>
                  <a:schemeClr val="tx1"/>
                </a:solidFill>
              </a:defRPr>
            </a:lvl1pPr>
          </a:lstStyle>
          <a:p>
            <a:r>
              <a:rPr lang="en-US" dirty="0" smtClean="0"/>
              <a:t>Title</a:t>
            </a:r>
            <a:endParaRPr lang="en-US" dirty="0"/>
          </a:p>
        </p:txBody>
      </p:sp>
      <p:sp>
        <p:nvSpPr>
          <p:cNvPr id="6" name="Rectangle 5"/>
          <p:cNvSpPr/>
          <p:nvPr userDrawn="1"/>
        </p:nvSpPr>
        <p:spPr>
          <a:xfrm>
            <a:off x="-189088" y="6150586"/>
            <a:ext cx="9522176" cy="75625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ubtitle 2"/>
          <p:cNvSpPr>
            <a:spLocks noGrp="1"/>
          </p:cNvSpPr>
          <p:nvPr>
            <p:ph type="subTitle" idx="13"/>
          </p:nvPr>
        </p:nvSpPr>
        <p:spPr>
          <a:xfrm>
            <a:off x="0" y="6154340"/>
            <a:ext cx="9144000" cy="703659"/>
          </a:xfrm>
        </p:spPr>
        <p:txBody>
          <a:bodyPr lIns="91440" anchor="ctr">
            <a:normAutofit/>
          </a:bodyPr>
          <a:lstStyle>
            <a:lvl1pPr marL="0" indent="0" algn="ctr">
              <a:lnSpc>
                <a:spcPct val="80000"/>
              </a:lnSpc>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PPPL_logo_horizontal_gradient_72dpi.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6462" y="236410"/>
            <a:ext cx="1868490" cy="377505"/>
          </a:xfrm>
          <a:prstGeom prst="rect">
            <a:avLst/>
          </a:prstGeom>
        </p:spPr>
      </p:pic>
      <p:pic>
        <p:nvPicPr>
          <p:cNvPr id="11" name="Picture 10" descr="princeton-university-logo1.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1304" y="241305"/>
            <a:ext cx="1336263" cy="374897"/>
          </a:xfrm>
          <a:prstGeom prst="rect">
            <a:avLst/>
          </a:prstGeom>
        </p:spPr>
      </p:pic>
    </p:spTree>
    <p:extLst>
      <p:ext uri="{BB962C8B-B14F-4D97-AF65-F5344CB8AC3E}">
        <p14:creationId xmlns:p14="http://schemas.microsoft.com/office/powerpoint/2010/main" val="109672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066800"/>
          </a:xfrm>
        </p:spPr>
        <p:txBody>
          <a:bodyPr/>
          <a:lstStyle>
            <a:lvl1pPr algn="ctr">
              <a:defRPr/>
            </a:lvl1pPr>
          </a:lstStyle>
          <a:p>
            <a:r>
              <a:rPr lang="en-US" dirty="0" smtClean="0"/>
              <a:t>Click to edit Master title style</a:t>
            </a:r>
            <a:endParaRPr lang="en-US" dirty="0"/>
          </a:p>
        </p:txBody>
      </p:sp>
      <p:sp>
        <p:nvSpPr>
          <p:cNvPr id="6" name="Text Placeholder 2"/>
          <p:cNvSpPr>
            <a:spLocks noGrp="1"/>
          </p:cNvSpPr>
          <p:nvPr>
            <p:ph idx="1"/>
          </p:nvPr>
        </p:nvSpPr>
        <p:spPr>
          <a:xfrm>
            <a:off x="152400" y="1295400"/>
            <a:ext cx="8839200" cy="5257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457200" y="1143000"/>
            <a:ext cx="816864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8534400" y="6629400"/>
            <a:ext cx="548640" cy="228600"/>
          </a:xfrm>
          <a:prstGeom prst="bracketPair">
            <a:avLst>
              <a:gd name="adj" fmla="val 17949"/>
            </a:avLst>
          </a:prstGeom>
          <a:noFill/>
          <a:ln w="19050">
            <a:noFill/>
          </a:ln>
        </p:spPr>
        <p:txBody>
          <a:bodyPr vert="horz" lIns="0" tIns="0" rIns="0" bIns="0" rtlCol="0" anchor="ctr"/>
          <a:lstStyle>
            <a:defPPr>
              <a:defRPr lang="en-US"/>
            </a:defPPr>
            <a:lvl1pPr marL="0" algn="ctr" defTabSz="457200" rtl="0" eaLnBrk="1" latinLnBrk="0" hangingPunct="1">
              <a:defRPr sz="1100" kern="1200">
                <a:solidFill>
                  <a:schemeClr val="accent2"/>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2A58D50E-4A1C-D745-8EB4-193C227A261C}" type="slidenum">
              <a:rPr lang="en-US" sz="1000" b="1" smtClean="0"/>
              <a:pPr algn="r"/>
              <a:t>‹#›</a:t>
            </a:fld>
            <a:endParaRPr lang="en-US" sz="1000" b="1" dirty="0"/>
          </a:p>
        </p:txBody>
      </p:sp>
    </p:spTree>
    <p:extLst>
      <p:ext uri="{BB962C8B-B14F-4D97-AF65-F5344CB8AC3E}">
        <p14:creationId xmlns:p14="http://schemas.microsoft.com/office/powerpoint/2010/main" val="15377483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189088" y="6150586"/>
            <a:ext cx="9522176" cy="756252"/>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3643" y="3529"/>
            <a:ext cx="7916714" cy="652841"/>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856136"/>
            <a:ext cx="8229600" cy="512076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0" y="6104513"/>
            <a:ext cx="457200" cy="776652"/>
          </a:xfrm>
          <a:prstGeom prst="rect">
            <a:avLst/>
          </a:prstGeom>
        </p:spPr>
        <p:txBody>
          <a:bodyPr vert="horz" lIns="91440" tIns="45720" rIns="91440" bIns="45720" rtlCol="0" anchor="ctr"/>
          <a:lstStyle>
            <a:lvl1pPr algn="ctr">
              <a:defRPr sz="1600" b="1" spc="-50">
                <a:solidFill>
                  <a:schemeClr val="accent1"/>
                </a:solidFill>
              </a:defRPr>
            </a:lvl1pPr>
          </a:lstStyle>
          <a:p>
            <a:fld id="{E430981E-6847-1A49-9E9C-177C4986BF91}" type="slidenum">
              <a:rPr lang="en-US" smtClean="0"/>
              <a:pPr/>
              <a:t>‹#›</a:t>
            </a:fld>
            <a:endParaRPr lang="en-US" dirty="0"/>
          </a:p>
        </p:txBody>
      </p:sp>
      <p:cxnSp>
        <p:nvCxnSpPr>
          <p:cNvPr id="5" name="Straight Connector 4"/>
          <p:cNvCxnSpPr/>
          <p:nvPr/>
        </p:nvCxnSpPr>
        <p:spPr>
          <a:xfrm>
            <a:off x="457200" y="6104513"/>
            <a:ext cx="0" cy="80232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PPPL_logo_horizontal_white.png"/>
          <p:cNvPicPr>
            <a:picLocks noChangeAspect="1"/>
          </p:cNvPicPr>
          <p:nvPr/>
        </p:nvPicPr>
        <p:blipFill rotWithShape="1">
          <a:blip r:embed="rId24" cstate="screen">
            <a:extLst>
              <a:ext uri="{28A0092B-C50C-407E-A947-70E740481C1C}">
                <a14:useLocalDpi xmlns:a14="http://schemas.microsoft.com/office/drawing/2010/main"/>
              </a:ext>
            </a:extLst>
          </a:blip>
          <a:srcRect b="-8324"/>
          <a:stretch/>
        </p:blipFill>
        <p:spPr>
          <a:xfrm>
            <a:off x="7898706" y="6267674"/>
            <a:ext cx="500486" cy="492637"/>
          </a:xfrm>
          <a:prstGeom prst="rect">
            <a:avLst/>
          </a:prstGeom>
        </p:spPr>
      </p:pic>
      <p:pic>
        <p:nvPicPr>
          <p:cNvPr id="11" name="Picture 10" descr="PU_shield_white.png"/>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8541532" y="6203769"/>
            <a:ext cx="480553" cy="588264"/>
          </a:xfrm>
          <a:prstGeom prst="rect">
            <a:avLst/>
          </a:prstGeom>
        </p:spPr>
      </p:pic>
    </p:spTree>
    <p:extLst>
      <p:ext uri="{BB962C8B-B14F-4D97-AF65-F5344CB8AC3E}">
        <p14:creationId xmlns:p14="http://schemas.microsoft.com/office/powerpoint/2010/main" val="240984200"/>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8" r:id="rId4"/>
    <p:sldLayoutId id="2147483659" r:id="rId5"/>
    <p:sldLayoutId id="2147483653" r:id="rId6"/>
    <p:sldLayoutId id="2147483654" r:id="rId7"/>
    <p:sldLayoutId id="2147483688" r:id="rId8"/>
    <p:sldLayoutId id="2147483694" r:id="rId9"/>
    <p:sldLayoutId id="2147483704" r:id="rId10"/>
    <p:sldLayoutId id="2147483733" r:id="rId11"/>
    <p:sldLayoutId id="2147483744" r:id="rId12"/>
    <p:sldLayoutId id="2147483745" r:id="rId13"/>
    <p:sldLayoutId id="2147483746" r:id="rId14"/>
    <p:sldLayoutId id="2147483747" r:id="rId15"/>
    <p:sldLayoutId id="2147483748" r:id="rId16"/>
    <p:sldLayoutId id="2147483749" r:id="rId17"/>
    <p:sldLayoutId id="2147483752" r:id="rId18"/>
    <p:sldLayoutId id="2147483753" r:id="rId19"/>
    <p:sldLayoutId id="2147483754" r:id="rId20"/>
    <p:sldLayoutId id="2147483755" r:id="rId21"/>
    <p:sldLayoutId id="2147483756" r:id="rId22"/>
  </p:sldLayoutIdLst>
  <p:hf hdr="0" ftr="0" dt="0"/>
  <p:txStyles>
    <p:titleStyle>
      <a:lvl1pPr algn="ctr" defTabSz="4572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NSTX-U Status</a:t>
            </a:r>
            <a:endParaRPr lang="en-US" dirty="0"/>
          </a:p>
        </p:txBody>
      </p:sp>
      <p:sp>
        <p:nvSpPr>
          <p:cNvPr id="5" name="Subtitle 4"/>
          <p:cNvSpPr>
            <a:spLocks noGrp="1"/>
          </p:cNvSpPr>
          <p:nvPr>
            <p:ph type="subTitle" idx="1"/>
          </p:nvPr>
        </p:nvSpPr>
        <p:spPr/>
        <p:txBody>
          <a:bodyPr/>
          <a:lstStyle/>
          <a:p>
            <a:r>
              <a:rPr lang="en-US" dirty="0" smtClean="0"/>
              <a:t>J. Menard, S. Gerhardt, S. Kaye, C. </a:t>
            </a:r>
            <a:r>
              <a:rPr lang="en-US" dirty="0" err="1" smtClean="0"/>
              <a:t>Neumeyer</a:t>
            </a:r>
            <a:endParaRPr lang="en-US" dirty="0"/>
          </a:p>
        </p:txBody>
      </p:sp>
    </p:spTree>
    <p:extLst>
      <p:ext uri="{BB962C8B-B14F-4D97-AF65-F5344CB8AC3E}">
        <p14:creationId xmlns:p14="http://schemas.microsoft.com/office/powerpoint/2010/main" val="2359533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something on TF-EF or halo-current rotation</a:t>
            </a:r>
            <a:endParaRPr lang="en-US" dirty="0"/>
          </a:p>
        </p:txBody>
      </p:sp>
      <p:sp>
        <p:nvSpPr>
          <p:cNvPr id="3" name="Content Placeholder 2"/>
          <p:cNvSpPr>
            <a:spLocks noGrp="1"/>
          </p:cNvSpPr>
          <p:nvPr>
            <p:ph idx="1"/>
          </p:nvPr>
        </p:nvSpPr>
        <p:spPr/>
        <p:txBody>
          <a:bodyPr/>
          <a:lstStyle/>
          <a:p>
            <a:endParaRPr lang="en-US"/>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10</a:t>
            </a:fld>
            <a:endParaRPr lang="en-US" dirty="0"/>
          </a:p>
        </p:txBody>
      </p:sp>
    </p:spTree>
    <p:extLst>
      <p:ext uri="{BB962C8B-B14F-4D97-AF65-F5344CB8AC3E}">
        <p14:creationId xmlns:p14="http://schemas.microsoft.com/office/powerpoint/2010/main" val="627791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NSTX-U </a:t>
            </a:r>
            <a:r>
              <a:rPr lang="en-US" dirty="0" smtClean="0"/>
              <a:t>Team Collaborative </a:t>
            </a:r>
            <a:r>
              <a:rPr lang="en-US" dirty="0"/>
              <a:t>Research</a:t>
            </a:r>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11</a:t>
            </a:fld>
            <a:endParaRPr lang="en-US" dirty="0"/>
          </a:p>
        </p:txBody>
      </p:sp>
      <p:sp>
        <p:nvSpPr>
          <p:cNvPr id="6" name="Content Placeholder 2"/>
          <p:cNvSpPr txBox="1">
            <a:spLocks/>
          </p:cNvSpPr>
          <p:nvPr/>
        </p:nvSpPr>
        <p:spPr>
          <a:xfrm>
            <a:off x="150312" y="727476"/>
            <a:ext cx="8830850" cy="542686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t>Expt. leadership in 8 dedicated run days on DIII-D in FY17</a:t>
            </a:r>
          </a:p>
          <a:p>
            <a:pPr lvl="1"/>
            <a:r>
              <a:rPr lang="en-US" sz="2000" dirty="0" smtClean="0"/>
              <a:t>Experiments prioritized based on: relevance to NSTX-U research goals, minimal scenario development, Early Career considerations</a:t>
            </a:r>
          </a:p>
          <a:p>
            <a:pPr lvl="1"/>
            <a:r>
              <a:rPr lang="en-US" sz="2000" dirty="0" smtClean="0"/>
              <a:t>Worked closely and cooperatively with DIII-D researchers</a:t>
            </a:r>
          </a:p>
          <a:p>
            <a:r>
              <a:rPr lang="en-US" sz="2400" b="1" dirty="0" smtClean="0"/>
              <a:t>Strong international collaboration participation</a:t>
            </a:r>
          </a:p>
          <a:p>
            <a:pPr lvl="1"/>
            <a:r>
              <a:rPr lang="en-US" sz="2000" b="1" dirty="0" smtClean="0"/>
              <a:t>QUEST</a:t>
            </a:r>
            <a:r>
              <a:rPr lang="en-US" sz="2000" dirty="0" smtClean="0"/>
              <a:t>: NICD studies (startup and sustainment)</a:t>
            </a:r>
          </a:p>
          <a:p>
            <a:pPr lvl="2"/>
            <a:r>
              <a:rPr lang="en-US" sz="1800" dirty="0" smtClean="0"/>
              <a:t>CHI: steady progress increasing </a:t>
            </a:r>
            <a:r>
              <a:rPr lang="en-US" sz="1800" b="1" dirty="0" smtClean="0"/>
              <a:t>startup</a:t>
            </a:r>
            <a:r>
              <a:rPr lang="en-US" sz="1800" dirty="0" smtClean="0"/>
              <a:t> current from 29 to 48 kA</a:t>
            </a:r>
          </a:p>
          <a:p>
            <a:pPr lvl="2"/>
            <a:r>
              <a:rPr lang="en-US" sz="1800" dirty="0" smtClean="0"/>
              <a:t>ECCD: generated 85 kA during sustainment phase</a:t>
            </a:r>
          </a:p>
          <a:p>
            <a:pPr lvl="1"/>
            <a:r>
              <a:rPr lang="en-US" sz="2000" b="1" dirty="0" smtClean="0"/>
              <a:t>HL-2A:</a:t>
            </a:r>
            <a:r>
              <a:rPr lang="en-US" sz="2000" dirty="0" smtClean="0"/>
              <a:t> Dedicated run time for NSTX-U researcher-led </a:t>
            </a:r>
            <a:r>
              <a:rPr lang="en-US" sz="2000" dirty="0" err="1" smtClean="0"/>
              <a:t>expts</a:t>
            </a:r>
            <a:r>
              <a:rPr lang="en-US" sz="2000" dirty="0" smtClean="0"/>
              <a:t>.</a:t>
            </a:r>
          </a:p>
          <a:p>
            <a:pPr lvl="2"/>
            <a:r>
              <a:rPr lang="en-US" sz="1800" dirty="0" smtClean="0"/>
              <a:t>Effect of LHW on ELMs: decrease in amplitude observed, analysis ongoing</a:t>
            </a:r>
          </a:p>
          <a:p>
            <a:pPr lvl="2"/>
            <a:r>
              <a:rPr lang="en-US" sz="1800" dirty="0" smtClean="0"/>
              <a:t>Effect of NTMs on fast ion distribution</a:t>
            </a:r>
          </a:p>
          <a:p>
            <a:pPr lvl="1"/>
            <a:r>
              <a:rPr lang="en-US" sz="2000" b="1" dirty="0" smtClean="0"/>
              <a:t>MAST-U:</a:t>
            </a:r>
            <a:r>
              <a:rPr lang="en-US" sz="2000" dirty="0" smtClean="0"/>
              <a:t> collaboration starting: ops in Summer 2018</a:t>
            </a:r>
          </a:p>
          <a:p>
            <a:pPr lvl="2"/>
            <a:r>
              <a:rPr lang="en-US" sz="1800" dirty="0" smtClean="0"/>
              <a:t>Startup scenario development: researcher visited CCFE for 2 months</a:t>
            </a:r>
          </a:p>
          <a:p>
            <a:pPr lvl="2"/>
            <a:r>
              <a:rPr lang="en-US" sz="1800" dirty="0" smtClean="0"/>
              <a:t>Involvement also in Core, EP, Pedestal and Exhaust physics areas</a:t>
            </a:r>
          </a:p>
          <a:p>
            <a:pPr lvl="1"/>
            <a:r>
              <a:rPr lang="en-US" sz="2200" b="1" dirty="0" smtClean="0"/>
              <a:t>JET:</a:t>
            </a:r>
            <a:r>
              <a:rPr lang="en-US" sz="2200" dirty="0" smtClean="0"/>
              <a:t> plasma ramp-down scenario development for disruption-free discharge termination</a:t>
            </a:r>
            <a:endParaRPr lang="en-US" sz="2200" dirty="0"/>
          </a:p>
        </p:txBody>
      </p:sp>
    </p:spTree>
    <p:extLst>
      <p:ext uri="{BB962C8B-B14F-4D97-AF65-F5344CB8AC3E}">
        <p14:creationId xmlns:p14="http://schemas.microsoft.com/office/powerpoint/2010/main" val="37497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Recovery </a:t>
            </a:r>
            <a:r>
              <a:rPr lang="en-US" dirty="0" smtClean="0"/>
              <a:t>Progress</a:t>
            </a:r>
            <a:endParaRPr lang="en-US" dirty="0"/>
          </a:p>
        </p:txBody>
      </p:sp>
      <p:sp>
        <p:nvSpPr>
          <p:cNvPr id="5" name="Subtitle 4"/>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678077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86" y="3529"/>
            <a:ext cx="9469675" cy="652841"/>
          </a:xfrm>
        </p:spPr>
        <p:txBody>
          <a:bodyPr/>
          <a:lstStyle/>
          <a:p>
            <a:r>
              <a:rPr lang="en-US" dirty="0"/>
              <a:t>NSTX-U greatly expands ST </a:t>
            </a:r>
            <a:r>
              <a:rPr lang="en-US" dirty="0" smtClean="0"/>
              <a:t>performance, challenges</a:t>
            </a:r>
            <a:endParaRPr lang="en-US" dirty="0"/>
          </a:p>
        </p:txBody>
      </p:sp>
      <p:sp>
        <p:nvSpPr>
          <p:cNvPr id="4" name="Subtitle 3"/>
          <p:cNvSpPr>
            <a:spLocks noGrp="1"/>
          </p:cNvSpPr>
          <p:nvPr>
            <p:ph type="subTitle" idx="13"/>
          </p:nvPr>
        </p:nvSpPr>
        <p:spPr/>
        <p:txBody>
          <a:bodyPr/>
          <a:lstStyle/>
          <a:p>
            <a:r>
              <a:rPr lang="en-US" dirty="0"/>
              <a:t>NSTX-U </a:t>
            </a:r>
            <a:r>
              <a:rPr lang="en-US" dirty="0" smtClean="0"/>
              <a:t>Recovery Progress</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13</a:t>
            </a:fld>
            <a:endParaRPr lang="en-US" dirty="0"/>
          </a:p>
        </p:txBody>
      </p:sp>
      <p:sp>
        <p:nvSpPr>
          <p:cNvPr id="6" name="Content Placeholder 2"/>
          <p:cNvSpPr txBox="1">
            <a:spLocks/>
          </p:cNvSpPr>
          <p:nvPr/>
        </p:nvSpPr>
        <p:spPr>
          <a:xfrm>
            <a:off x="141962" y="1036528"/>
            <a:ext cx="8839200" cy="49008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2x higher magnetic field, plasma current, power</a:t>
            </a:r>
          </a:p>
          <a:p>
            <a:r>
              <a:rPr lang="en-US" dirty="0" smtClean="0"/>
              <a:t>4x higher plasma pressure</a:t>
            </a:r>
          </a:p>
          <a:p>
            <a:r>
              <a:rPr lang="en-US" dirty="0" smtClean="0"/>
              <a:t>4x higher forces</a:t>
            </a:r>
          </a:p>
          <a:p>
            <a:r>
              <a:rPr lang="en-US" dirty="0" smtClean="0"/>
              <a:t>5x longer pulse durations</a:t>
            </a:r>
          </a:p>
          <a:p>
            <a:r>
              <a:rPr lang="en-US" dirty="0" smtClean="0"/>
              <a:t>10x higher energy input</a:t>
            </a:r>
          </a:p>
          <a:p>
            <a:endParaRPr lang="en-US" sz="1200" dirty="0" smtClean="0"/>
          </a:p>
          <a:p>
            <a:r>
              <a:rPr lang="en-US" sz="3600" b="1" dirty="0" smtClean="0"/>
              <a:t>Challenge:  </a:t>
            </a:r>
            <a:r>
              <a:rPr lang="en-US" sz="3600" dirty="0" smtClean="0"/>
              <a:t>Provide access to highest ST performance while also providing reliable facility operations to a wide user community</a:t>
            </a:r>
            <a:endParaRPr lang="en-US" sz="3600" dirty="0"/>
          </a:p>
        </p:txBody>
      </p:sp>
    </p:spTree>
    <p:extLst>
      <p:ext uri="{BB962C8B-B14F-4D97-AF65-F5344CB8AC3E}">
        <p14:creationId xmlns:p14="http://schemas.microsoft.com/office/powerpoint/2010/main" val="3749582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NSTX-U “Recovery”?</a:t>
            </a:r>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14</a:t>
            </a:fld>
            <a:endParaRPr lang="en-US" dirty="0"/>
          </a:p>
        </p:txBody>
      </p:sp>
      <p:sp>
        <p:nvSpPr>
          <p:cNvPr id="6" name="Content Placeholder 2"/>
          <p:cNvSpPr txBox="1">
            <a:spLocks/>
          </p:cNvSpPr>
          <p:nvPr/>
        </p:nvSpPr>
        <p:spPr>
          <a:xfrm>
            <a:off x="0" y="1037432"/>
            <a:ext cx="4572000" cy="54395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FY2017: DOE requested</a:t>
            </a:r>
            <a:r>
              <a:rPr lang="en-US" sz="2000" smtClean="0">
                <a:sym typeface="Wingdings" panose="05000000000000000000" pitchFamily="2" charset="2"/>
              </a:rPr>
              <a:t> PPPL to  rev</a:t>
            </a:r>
            <a:r>
              <a:rPr lang="en-US" sz="2000" smtClean="0"/>
              <a:t>iew “Extent of Condition” </a:t>
            </a:r>
            <a:r>
              <a:rPr lang="en-US" sz="2000" smtClean="0">
                <a:sym typeface="Wingdings" panose="05000000000000000000" pitchFamily="2" charset="2"/>
              </a:rPr>
              <a:t>and </a:t>
            </a:r>
            <a:r>
              <a:rPr lang="en-US" sz="2000" smtClean="0"/>
              <a:t>submit Corrective Action Plan (CAP)</a:t>
            </a:r>
          </a:p>
          <a:p>
            <a:r>
              <a:rPr lang="en-US" sz="2000" smtClean="0"/>
              <a:t>Extent of Condition motivated by:</a:t>
            </a:r>
          </a:p>
          <a:p>
            <a:pPr lvl="1"/>
            <a:r>
              <a:rPr lang="en-US" sz="1800" smtClean="0"/>
              <a:t>4/15: OH “Arc Flash” incident</a:t>
            </a:r>
          </a:p>
          <a:p>
            <a:pPr lvl="1"/>
            <a:r>
              <a:rPr lang="en-US" sz="1800" smtClean="0"/>
              <a:t>9/15: Inadequate inboard divertor bake </a:t>
            </a:r>
          </a:p>
          <a:p>
            <a:pPr lvl="1"/>
            <a:r>
              <a:rPr lang="en-US" sz="1800" smtClean="0"/>
              <a:t>5/16: CS cooling tubes wrong material, induced current/motion, breaches</a:t>
            </a:r>
          </a:p>
          <a:p>
            <a:pPr lvl="1"/>
            <a:r>
              <a:rPr lang="en-US" sz="1800" smtClean="0"/>
              <a:t>5/16: Bent PF1AU bus bar </a:t>
            </a:r>
          </a:p>
          <a:p>
            <a:pPr lvl="1"/>
            <a:r>
              <a:rPr lang="en-US" sz="1800" smtClean="0"/>
              <a:t>6/16: Internal short in PF1AU coil </a:t>
            </a:r>
          </a:p>
          <a:p>
            <a:r>
              <a:rPr lang="en-US" sz="2400" b="1" smtClean="0">
                <a:solidFill>
                  <a:srgbClr val="FF0000"/>
                </a:solidFill>
              </a:rPr>
              <a:t>Recovery = Implementation of Extent of Condition CAP</a:t>
            </a:r>
          </a:p>
          <a:p>
            <a:pPr lvl="1"/>
            <a:endParaRPr lang="en-US" sz="2000" smtClean="0"/>
          </a:p>
          <a:p>
            <a:pPr lvl="2">
              <a:buFont typeface="Arial"/>
              <a:buNone/>
            </a:pPr>
            <a:endParaRPr lang="en-US" dirty="0"/>
          </a:p>
        </p:txBody>
      </p:sp>
      <p:pic>
        <p:nvPicPr>
          <p:cNvPr id="7" name="Picture 6"/>
          <p:cNvPicPr>
            <a:picLocks/>
          </p:cNvPicPr>
          <p:nvPr/>
        </p:nvPicPr>
        <p:blipFill>
          <a:blip r:embed="rId2"/>
          <a:stretch>
            <a:fillRect/>
          </a:stretch>
        </p:blipFill>
        <p:spPr>
          <a:xfrm>
            <a:off x="4578518" y="939930"/>
            <a:ext cx="3299114" cy="4495800"/>
          </a:xfrm>
          <a:prstGeom prst="rect">
            <a:avLst/>
          </a:prstGeom>
        </p:spPr>
      </p:pic>
      <p:cxnSp>
        <p:nvCxnSpPr>
          <p:cNvPr id="8" name="Straight Arrow Connector 7"/>
          <p:cNvCxnSpPr>
            <a:cxnSpLocks/>
            <a:stCxn id="15" idx="0"/>
          </p:cNvCxnSpPr>
          <p:nvPr/>
        </p:nvCxnSpPr>
        <p:spPr>
          <a:xfrm flipH="1" flipV="1">
            <a:off x="5416717" y="4749930"/>
            <a:ext cx="695320" cy="1016001"/>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a:stCxn id="16" idx="1"/>
          </p:cNvCxnSpPr>
          <p:nvPr/>
        </p:nvCxnSpPr>
        <p:spPr>
          <a:xfrm flipH="1">
            <a:off x="5569117" y="2184045"/>
            <a:ext cx="2438400" cy="1956287"/>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a:stCxn id="17" idx="1"/>
          </p:cNvCxnSpPr>
          <p:nvPr/>
        </p:nvCxnSpPr>
        <p:spPr>
          <a:xfrm flipH="1">
            <a:off x="5764379" y="4132436"/>
            <a:ext cx="2199128" cy="51295"/>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18" idx="0"/>
          </p:cNvCxnSpPr>
          <p:nvPr/>
        </p:nvCxnSpPr>
        <p:spPr>
          <a:xfrm flipV="1">
            <a:off x="5150017" y="5156329"/>
            <a:ext cx="190500" cy="609601"/>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a:stCxn id="20" idx="1"/>
          </p:cNvCxnSpPr>
          <p:nvPr/>
        </p:nvCxnSpPr>
        <p:spPr>
          <a:xfrm flipH="1">
            <a:off x="5416719" y="1258462"/>
            <a:ext cx="2590800" cy="2272268"/>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a:stCxn id="19" idx="1"/>
          </p:cNvCxnSpPr>
          <p:nvPr/>
        </p:nvCxnSpPr>
        <p:spPr>
          <a:xfrm flipH="1" flipV="1">
            <a:off x="5492919" y="4492886"/>
            <a:ext cx="1361207" cy="1426934"/>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a:stCxn id="21" idx="1"/>
          </p:cNvCxnSpPr>
          <p:nvPr/>
        </p:nvCxnSpPr>
        <p:spPr>
          <a:xfrm flipH="1" flipV="1">
            <a:off x="5684322" y="4497887"/>
            <a:ext cx="2279185" cy="585652"/>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a:spLocks/>
          </p:cNvSpPr>
          <p:nvPr/>
        </p:nvSpPr>
        <p:spPr>
          <a:xfrm>
            <a:off x="5797712" y="5765931"/>
            <a:ext cx="628650" cy="307777"/>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PF1A</a:t>
            </a:r>
            <a:endParaRPr lang="en-US" sz="1400" dirty="0"/>
          </a:p>
        </p:txBody>
      </p:sp>
      <p:sp>
        <p:nvSpPr>
          <p:cNvPr id="16" name="TextBox 15"/>
          <p:cNvSpPr txBox="1">
            <a:spLocks/>
          </p:cNvSpPr>
          <p:nvPr/>
        </p:nvSpPr>
        <p:spPr>
          <a:xfrm>
            <a:off x="8007517" y="2030156"/>
            <a:ext cx="990600" cy="307777"/>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PF1B</a:t>
            </a:r>
            <a:endParaRPr lang="en-US" sz="1400" dirty="0"/>
          </a:p>
        </p:txBody>
      </p:sp>
      <p:sp>
        <p:nvSpPr>
          <p:cNvPr id="17" name="TextBox 16"/>
          <p:cNvSpPr txBox="1">
            <a:spLocks/>
          </p:cNvSpPr>
          <p:nvPr/>
        </p:nvSpPr>
        <p:spPr>
          <a:xfrm>
            <a:off x="7963507" y="3978547"/>
            <a:ext cx="990599" cy="307777"/>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PF1C</a:t>
            </a:r>
            <a:endParaRPr lang="en-US" sz="1400" dirty="0"/>
          </a:p>
        </p:txBody>
      </p:sp>
      <p:sp>
        <p:nvSpPr>
          <p:cNvPr id="18" name="TextBox 17"/>
          <p:cNvSpPr txBox="1">
            <a:spLocks/>
          </p:cNvSpPr>
          <p:nvPr/>
        </p:nvSpPr>
        <p:spPr>
          <a:xfrm>
            <a:off x="4730917" y="5765930"/>
            <a:ext cx="838200" cy="307777"/>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OH Coil</a:t>
            </a:r>
            <a:endParaRPr lang="en-US" sz="1400" dirty="0"/>
          </a:p>
        </p:txBody>
      </p:sp>
      <p:sp>
        <p:nvSpPr>
          <p:cNvPr id="19" name="TextBox 18"/>
          <p:cNvSpPr txBox="1"/>
          <p:nvPr/>
        </p:nvSpPr>
        <p:spPr>
          <a:xfrm>
            <a:off x="6854126" y="5765931"/>
            <a:ext cx="1496290" cy="307777"/>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Cooling tubes</a:t>
            </a:r>
            <a:endParaRPr lang="en-US" sz="1400" dirty="0"/>
          </a:p>
        </p:txBody>
      </p:sp>
      <p:sp>
        <p:nvSpPr>
          <p:cNvPr id="20" name="TextBox 19"/>
          <p:cNvSpPr txBox="1">
            <a:spLocks/>
          </p:cNvSpPr>
          <p:nvPr/>
        </p:nvSpPr>
        <p:spPr>
          <a:xfrm>
            <a:off x="8007519" y="889130"/>
            <a:ext cx="990599" cy="738664"/>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OH Ground Braid</a:t>
            </a:r>
            <a:endParaRPr lang="en-US" sz="1400" dirty="0"/>
          </a:p>
        </p:txBody>
      </p:sp>
      <p:sp>
        <p:nvSpPr>
          <p:cNvPr id="21" name="TextBox 20"/>
          <p:cNvSpPr txBox="1">
            <a:spLocks/>
          </p:cNvSpPr>
          <p:nvPr/>
        </p:nvSpPr>
        <p:spPr>
          <a:xfrm>
            <a:off x="7963507" y="4821929"/>
            <a:ext cx="1004011" cy="523220"/>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pPr algn="ctr"/>
            <a:r>
              <a:rPr lang="en-US" sz="1400" dirty="0" smtClean="0"/>
              <a:t>Inboard </a:t>
            </a:r>
            <a:r>
              <a:rPr lang="en-US" sz="1400" dirty="0" err="1" smtClean="0"/>
              <a:t>Divertor</a:t>
            </a:r>
            <a:endParaRPr lang="en-US" sz="1400" dirty="0"/>
          </a:p>
        </p:txBody>
      </p:sp>
    </p:spTree>
    <p:extLst>
      <p:ext uri="{BB962C8B-B14F-4D97-AF65-F5344CB8AC3E}">
        <p14:creationId xmlns:p14="http://schemas.microsoft.com/office/powerpoint/2010/main" val="358232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0"/>
            <a:ext cx="7916714" cy="651353"/>
          </a:xfrm>
        </p:spPr>
        <p:txBody>
          <a:bodyPr/>
          <a:lstStyle/>
          <a:p>
            <a:r>
              <a:rPr lang="en-US" dirty="0"/>
              <a:t>Developed DVVR </a:t>
            </a:r>
            <a:r>
              <a:rPr lang="en-US" dirty="0" smtClean="0"/>
              <a:t>Process</a:t>
            </a:r>
            <a:endParaRPr lang="en-US" sz="1600" dirty="0"/>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15</a:t>
            </a:fld>
            <a:endParaRPr lang="en-US" dirty="0"/>
          </a:p>
        </p:txBody>
      </p:sp>
      <p:pic>
        <p:nvPicPr>
          <p:cNvPr id="6" name="Picture 5" descr="DVVR.jpg"/>
          <p:cNvPicPr/>
          <p:nvPr/>
        </p:nvPicPr>
        <p:blipFill>
          <a:blip r:embed="rId2"/>
          <a:stretch>
            <a:fillRect/>
          </a:stretch>
        </p:blipFill>
        <p:spPr>
          <a:xfrm>
            <a:off x="1829648" y="1092199"/>
            <a:ext cx="5484703" cy="3334709"/>
          </a:xfrm>
          <a:prstGeom prst="rect">
            <a:avLst/>
          </a:prstGeom>
        </p:spPr>
      </p:pic>
      <p:sp>
        <p:nvSpPr>
          <p:cNvPr id="7" name="Content Placeholder 2"/>
          <p:cNvSpPr txBox="1">
            <a:spLocks/>
          </p:cNvSpPr>
          <p:nvPr/>
        </p:nvSpPr>
        <p:spPr>
          <a:xfrm>
            <a:off x="152400" y="4550021"/>
            <a:ext cx="8839200" cy="19269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Prepared System Design Descriptions (SDDs) providing linkage to design-basis documentation</a:t>
            </a:r>
          </a:p>
          <a:p>
            <a:r>
              <a:rPr lang="en-US" sz="2000" smtClean="0"/>
              <a:t>Gathered manufacturing, installation, and test documents (dating back to the beginning of the NSTX project circa 1998) </a:t>
            </a:r>
            <a:endParaRPr lang="en-US" sz="2000" dirty="0"/>
          </a:p>
        </p:txBody>
      </p:sp>
      <p:sp>
        <p:nvSpPr>
          <p:cNvPr id="8" name="TextBox 7"/>
          <p:cNvSpPr txBox="1"/>
          <p:nvPr/>
        </p:nvSpPr>
        <p:spPr>
          <a:xfrm>
            <a:off x="228600" y="3975504"/>
            <a:ext cx="2155783" cy="338554"/>
          </a:xfrm>
          <a:prstGeom prst="rect">
            <a:avLst/>
          </a:prstGeom>
          <a:solidFill>
            <a:srgbClr val="FFFF00"/>
          </a:solidFill>
        </p:spPr>
        <p:txBody>
          <a:bodyPr wrap="none" rtlCol="0">
            <a:spAutoFit/>
          </a:bodyPr>
          <a:lstStyle/>
          <a:p>
            <a:r>
              <a:rPr lang="en-US" sz="1600" i="1" dirty="0"/>
              <a:t>Is the design adequate?</a:t>
            </a:r>
          </a:p>
        </p:txBody>
      </p:sp>
      <p:sp>
        <p:nvSpPr>
          <p:cNvPr id="9" name="TextBox 8"/>
          <p:cNvSpPr txBox="1"/>
          <p:nvPr/>
        </p:nvSpPr>
        <p:spPr>
          <a:xfrm>
            <a:off x="6023400" y="3852393"/>
            <a:ext cx="3048000" cy="523220"/>
          </a:xfrm>
          <a:prstGeom prst="rect">
            <a:avLst/>
          </a:prstGeom>
          <a:solidFill>
            <a:srgbClr val="FFFF00"/>
          </a:solidFill>
        </p:spPr>
        <p:txBody>
          <a:bodyPr wrap="square" rtlCol="0">
            <a:spAutoFit/>
          </a:bodyPr>
          <a:lstStyle/>
          <a:p>
            <a:pPr algn="ctr"/>
            <a:r>
              <a:rPr lang="en-US" sz="1400" i="1" dirty="0"/>
              <a:t>Is </a:t>
            </a:r>
            <a:r>
              <a:rPr lang="en-US" sz="1400" i="1" dirty="0" smtClean="0"/>
              <a:t>installed </a:t>
            </a:r>
            <a:r>
              <a:rPr lang="en-US" sz="1400" i="1" dirty="0"/>
              <a:t>component consistent </a:t>
            </a:r>
            <a:r>
              <a:rPr lang="en-US" sz="1400" i="1" dirty="0" smtClean="0"/>
              <a:t>with </a:t>
            </a:r>
            <a:r>
              <a:rPr lang="en-US" sz="1400" i="1" dirty="0"/>
              <a:t>the intent of the design?</a:t>
            </a:r>
          </a:p>
        </p:txBody>
      </p:sp>
      <p:sp>
        <p:nvSpPr>
          <p:cNvPr id="10" name="Rectangle 9"/>
          <p:cNvSpPr/>
          <p:nvPr/>
        </p:nvSpPr>
        <p:spPr>
          <a:xfrm>
            <a:off x="2121873" y="651353"/>
            <a:ext cx="4900252" cy="369332"/>
          </a:xfrm>
          <a:prstGeom prst="rect">
            <a:avLst/>
          </a:prstGeom>
        </p:spPr>
        <p:txBody>
          <a:bodyPr wrap="none">
            <a:spAutoFit/>
          </a:bodyPr>
          <a:lstStyle/>
          <a:p>
            <a:r>
              <a:rPr lang="en-US" dirty="0"/>
              <a:t>DVVR = Design Verification and Validation </a:t>
            </a:r>
            <a:r>
              <a:rPr lang="en-US" dirty="0" smtClean="0"/>
              <a:t>Reviews</a:t>
            </a:r>
            <a:endParaRPr lang="en-US" dirty="0"/>
          </a:p>
        </p:txBody>
      </p:sp>
    </p:spTree>
    <p:extLst>
      <p:ext uri="{BB962C8B-B14F-4D97-AF65-F5344CB8AC3E}">
        <p14:creationId xmlns:p14="http://schemas.microsoft.com/office/powerpoint/2010/main" val="390239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NSTX-U Held 17 Reviews in FY2017</a:t>
            </a:r>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16</a:t>
            </a:fld>
            <a:endParaRPr lang="en-US" dirty="0"/>
          </a:p>
        </p:txBody>
      </p:sp>
      <p:sp>
        <p:nvSpPr>
          <p:cNvPr id="6" name="Content Placeholder 2"/>
          <p:cNvSpPr txBox="1">
            <a:spLocks/>
          </p:cNvSpPr>
          <p:nvPr/>
        </p:nvSpPr>
        <p:spPr>
          <a:xfrm>
            <a:off x="152400" y="873576"/>
            <a:ext cx="8839200" cy="5283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12 Design Verification and Validation Reviews (DVVRs)</a:t>
            </a:r>
          </a:p>
          <a:p>
            <a:pPr lvl="1"/>
            <a:r>
              <a:rPr lang="en-US" sz="1800" dirty="0" smtClean="0">
                <a:solidFill>
                  <a:srgbClr val="FF0000"/>
                </a:solidFill>
              </a:rPr>
              <a:t>1170 “chits”  covering </a:t>
            </a:r>
            <a:r>
              <a:rPr lang="en-US" sz="1800" b="1" dirty="0" smtClean="0"/>
              <a:t>entire NSTX-U technical scope</a:t>
            </a:r>
            <a:r>
              <a:rPr lang="en-US" sz="1800" b="1" dirty="0" smtClean="0">
                <a:solidFill>
                  <a:srgbClr val="FF0000"/>
                </a:solidFill>
              </a:rPr>
              <a:t> </a:t>
            </a:r>
            <a:r>
              <a:rPr lang="en-US" sz="1800" dirty="0" smtClean="0">
                <a:solidFill>
                  <a:srgbClr val="FF0000"/>
                </a:solidFill>
                <a:sym typeface="Wingdings" panose="05000000000000000000" pitchFamily="2" charset="2"/>
              </a:rPr>
              <a:t></a:t>
            </a:r>
            <a:r>
              <a:rPr lang="en-US" sz="1800" dirty="0" smtClean="0">
                <a:solidFill>
                  <a:srgbClr val="FF0000"/>
                </a:solidFill>
              </a:rPr>
              <a:t> 443 “DVVR Issues”</a:t>
            </a:r>
          </a:p>
          <a:p>
            <a:pPr lvl="1"/>
            <a:r>
              <a:rPr lang="en-US" sz="1800" dirty="0" smtClean="0">
                <a:solidFill>
                  <a:srgbClr val="FF0000"/>
                </a:solidFill>
                <a:sym typeface="Wingdings" panose="05000000000000000000" pitchFamily="2" charset="2"/>
              </a:rPr>
              <a:t>Then evaluated issue/</a:t>
            </a:r>
            <a:r>
              <a:rPr lang="en-US" sz="1800" dirty="0" smtClean="0">
                <a:solidFill>
                  <a:srgbClr val="FF0000"/>
                </a:solidFill>
              </a:rPr>
              <a:t>event probability, duration, and severity </a:t>
            </a:r>
            <a:r>
              <a:rPr lang="en-US" sz="1800" dirty="0" smtClean="0">
                <a:solidFill>
                  <a:srgbClr val="FF0000"/>
                </a:solidFill>
                <a:sym typeface="Wingdings" panose="05000000000000000000" pitchFamily="2" charset="2"/>
              </a:rPr>
              <a:t> categorize / prioritize</a:t>
            </a:r>
            <a:endParaRPr lang="en-US" sz="1800" dirty="0" smtClean="0">
              <a:solidFill>
                <a:srgbClr val="FF0000"/>
              </a:solidFill>
            </a:endParaRPr>
          </a:p>
          <a:p>
            <a:r>
              <a:rPr lang="en-US" sz="2400" dirty="0" smtClean="0"/>
              <a:t>2 Extent of Condition Reviews</a:t>
            </a:r>
          </a:p>
          <a:p>
            <a:pPr lvl="1"/>
            <a:r>
              <a:rPr lang="en-US" sz="1800" dirty="0" smtClean="0">
                <a:solidFill>
                  <a:srgbClr val="FF0000"/>
                </a:solidFill>
              </a:rPr>
              <a:t>Assessed issues and conclusions of the DVVRs </a:t>
            </a:r>
            <a:r>
              <a:rPr lang="en-US" sz="1800" u="sng" dirty="0" smtClean="0">
                <a:solidFill>
                  <a:srgbClr val="FF0000"/>
                </a:solidFill>
              </a:rPr>
              <a:t>and</a:t>
            </a:r>
            <a:r>
              <a:rPr lang="en-US" sz="1800" dirty="0" smtClean="0">
                <a:solidFill>
                  <a:srgbClr val="FF0000"/>
                </a:solidFill>
              </a:rPr>
              <a:t> the PPPL planned response</a:t>
            </a:r>
          </a:p>
          <a:p>
            <a:pPr lvl="1"/>
            <a:r>
              <a:rPr lang="en-US" sz="1800" dirty="0" smtClean="0">
                <a:solidFill>
                  <a:srgbClr val="FF0000"/>
                </a:solidFill>
              </a:rPr>
              <a:t>Issued 2 reports </a:t>
            </a:r>
            <a:r>
              <a:rPr lang="en-US" sz="1800" dirty="0" smtClean="0">
                <a:solidFill>
                  <a:srgbClr val="FF0000"/>
                </a:solidFill>
                <a:sym typeface="Wingdings" panose="05000000000000000000" pitchFamily="2" charset="2"/>
              </a:rPr>
              <a:t> </a:t>
            </a:r>
            <a:r>
              <a:rPr lang="en-US" sz="1800" dirty="0" smtClean="0">
                <a:solidFill>
                  <a:srgbClr val="FF0000"/>
                </a:solidFill>
              </a:rPr>
              <a:t>recommendations to ensure safety and</a:t>
            </a:r>
            <a:r>
              <a:rPr lang="en-US" sz="1800" i="1" u="sng" dirty="0" smtClean="0">
                <a:solidFill>
                  <a:srgbClr val="FF0000"/>
                </a:solidFill>
              </a:rPr>
              <a:t> reliability</a:t>
            </a:r>
            <a:r>
              <a:rPr lang="en-US" sz="1800" dirty="0" smtClean="0">
                <a:solidFill>
                  <a:srgbClr val="FF0000"/>
                </a:solidFill>
              </a:rPr>
              <a:t> of the ST core </a:t>
            </a:r>
          </a:p>
          <a:p>
            <a:endParaRPr lang="en-US" sz="3600" dirty="0" smtClean="0"/>
          </a:p>
          <a:p>
            <a:r>
              <a:rPr lang="en-US" sz="2400" dirty="0" smtClean="0"/>
              <a:t>Design Integration Review</a:t>
            </a:r>
          </a:p>
          <a:p>
            <a:r>
              <a:rPr lang="en-US" sz="2400" dirty="0" smtClean="0"/>
              <a:t>Conceptual Design Review</a:t>
            </a:r>
          </a:p>
          <a:p>
            <a:r>
              <a:rPr lang="en-US" sz="2400" dirty="0" smtClean="0"/>
              <a:t>Cost and Schedule Review</a:t>
            </a:r>
          </a:p>
          <a:p>
            <a:pPr marL="0" indent="0">
              <a:buFont typeface="Arial"/>
              <a:buNone/>
            </a:pPr>
            <a:r>
              <a:rPr lang="en-US" sz="2400" dirty="0" smtClean="0">
                <a:sym typeface="Wingdings" panose="05000000000000000000" pitchFamily="2" charset="2"/>
              </a:rPr>
              <a:t> 346 page report submitted: Recovery scope + CAP</a:t>
            </a:r>
            <a:endParaRPr lang="en-US" sz="2400" dirty="0"/>
          </a:p>
        </p:txBody>
      </p:sp>
      <p:sp>
        <p:nvSpPr>
          <p:cNvPr id="7" name="Rectangle 6"/>
          <p:cNvSpPr/>
          <p:nvPr/>
        </p:nvSpPr>
        <p:spPr>
          <a:xfrm>
            <a:off x="329039" y="3518122"/>
            <a:ext cx="7791044" cy="369332"/>
          </a:xfrm>
          <a:prstGeom prst="rect">
            <a:avLst/>
          </a:prstGeom>
          <a:solidFill>
            <a:srgbClr val="CCFFCC"/>
          </a:solidFill>
          <a:ln>
            <a:solidFill>
              <a:schemeClr val="tx1"/>
            </a:solidFill>
          </a:ln>
        </p:spPr>
        <p:txBody>
          <a:bodyPr wrap="none">
            <a:spAutoFit/>
          </a:bodyPr>
          <a:lstStyle/>
          <a:p>
            <a:r>
              <a:rPr lang="en-US" b="1" dirty="0"/>
              <a:t>Total of 47 external </a:t>
            </a:r>
            <a:r>
              <a:rPr lang="en-US" b="1" dirty="0" smtClean="0"/>
              <a:t>reviewers between Extent of Condition Reviews and DVVRs </a:t>
            </a:r>
            <a:endParaRPr lang="en-US" b="1" dirty="0"/>
          </a:p>
        </p:txBody>
      </p:sp>
    </p:spTree>
    <p:extLst>
      <p:ext uri="{BB962C8B-B14F-4D97-AF65-F5344CB8AC3E}">
        <p14:creationId xmlns:p14="http://schemas.microsoft.com/office/powerpoint/2010/main" val="106480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dirty="0" smtClean="0"/>
              <a:t>Notable </a:t>
            </a:r>
            <a:r>
              <a:rPr lang="en-US" dirty="0"/>
              <a:t>Outcome </a:t>
            </a:r>
            <a:r>
              <a:rPr lang="en-US" dirty="0" smtClean="0"/>
              <a:t>Report: Extent </a:t>
            </a:r>
            <a:r>
              <a:rPr lang="en-US" dirty="0"/>
              <a:t>of </a:t>
            </a:r>
            <a:r>
              <a:rPr lang="en-US" dirty="0" smtClean="0"/>
              <a:t>Condition</a:t>
            </a:r>
            <a:endParaRPr lang="en-US" dirty="0"/>
          </a:p>
        </p:txBody>
      </p:sp>
      <p:sp>
        <p:nvSpPr>
          <p:cNvPr id="3" name="Content Placeholder 2"/>
          <p:cNvSpPr>
            <a:spLocks noGrp="1"/>
          </p:cNvSpPr>
          <p:nvPr>
            <p:ph idx="1"/>
          </p:nvPr>
        </p:nvSpPr>
        <p:spPr>
          <a:xfrm>
            <a:off x="457200" y="856136"/>
            <a:ext cx="4364182" cy="5120766"/>
          </a:xfrm>
        </p:spPr>
        <p:txBody>
          <a:bodyPr>
            <a:normAutofit/>
          </a:bodyPr>
          <a:lstStyle/>
          <a:p>
            <a:r>
              <a:rPr lang="en-US" sz="2800" dirty="0"/>
              <a:t>Submitted to FES in </a:t>
            </a:r>
            <a:r>
              <a:rPr lang="en-US" sz="2800" dirty="0" smtClean="0"/>
              <a:t>September 2017</a:t>
            </a:r>
          </a:p>
          <a:p>
            <a:r>
              <a:rPr lang="en-US" sz="2800" dirty="0" smtClean="0"/>
              <a:t>Plan for returning NSTX-U to full performance with increased core reliability</a:t>
            </a:r>
          </a:p>
          <a:p>
            <a:pPr lvl="1"/>
            <a:r>
              <a:rPr lang="en-US" sz="2400" dirty="0" smtClean="0"/>
              <a:t>Includes cost and schedule estimates</a:t>
            </a:r>
          </a:p>
        </p:txBody>
      </p:sp>
      <p:sp>
        <p:nvSpPr>
          <p:cNvPr id="4" name="Subtitle 3"/>
          <p:cNvSpPr>
            <a:spLocks noGrp="1"/>
          </p:cNvSpPr>
          <p:nvPr>
            <p:ph type="subTitle" idx="13"/>
          </p:nvPr>
        </p:nvSpPr>
        <p:spPr/>
        <p:txBody>
          <a:bodyPr/>
          <a:lstStyle/>
          <a:p>
            <a:r>
              <a:rPr lang="en-US" dirty="0"/>
              <a:t>NSTX-U Recovery Progress</a:t>
            </a:r>
          </a:p>
        </p:txBody>
      </p:sp>
      <p:sp>
        <p:nvSpPr>
          <p:cNvPr id="5" name="Slide Number Placeholder 4"/>
          <p:cNvSpPr>
            <a:spLocks noGrp="1"/>
          </p:cNvSpPr>
          <p:nvPr>
            <p:ph type="sldNum" sz="quarter" idx="14"/>
          </p:nvPr>
        </p:nvSpPr>
        <p:spPr/>
        <p:txBody>
          <a:bodyPr/>
          <a:lstStyle/>
          <a:p>
            <a:fld id="{0B7D5411-241C-2046-8016-D10C1BB24565}" type="slidenum">
              <a:rPr lang="en-US" smtClean="0">
                <a:solidFill>
                  <a:srgbClr val="E47312"/>
                </a:solidFill>
              </a:rPr>
              <a:pPr/>
              <a:t>17</a:t>
            </a:fld>
            <a:endParaRPr lang="en-US" dirty="0">
              <a:solidFill>
                <a:srgbClr val="E47312"/>
              </a:solidFill>
            </a:endParaRPr>
          </a:p>
        </p:txBody>
      </p:sp>
      <p:pic>
        <p:nvPicPr>
          <p:cNvPr id="6" name="Picture 5" descr="Screen Shot 2017-10-10 at 5.21.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180" y="825705"/>
            <a:ext cx="4024449" cy="520659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1498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3529"/>
            <a:ext cx="7916714" cy="652841"/>
          </a:xfrm>
        </p:spPr>
        <p:txBody>
          <a:bodyPr/>
          <a:lstStyle/>
          <a:p>
            <a:r>
              <a:rPr lang="en-US" sz="3600" dirty="0"/>
              <a:t>6</a:t>
            </a:r>
            <a:r>
              <a:rPr lang="en-US" sz="3600" dirty="0" smtClean="0"/>
              <a:t> Major Scope Areas Define Recovery</a:t>
            </a:r>
            <a:endParaRPr lang="en-US" sz="3600" dirty="0"/>
          </a:p>
        </p:txBody>
      </p:sp>
      <p:sp>
        <p:nvSpPr>
          <p:cNvPr id="3" name="Content Placeholder 2"/>
          <p:cNvSpPr>
            <a:spLocks noGrp="1"/>
          </p:cNvSpPr>
          <p:nvPr>
            <p:ph idx="1"/>
          </p:nvPr>
        </p:nvSpPr>
        <p:spPr>
          <a:xfrm>
            <a:off x="152400" y="1905000"/>
            <a:ext cx="8839200" cy="4495800"/>
          </a:xfrm>
        </p:spPr>
        <p:txBody>
          <a:bodyPr>
            <a:noAutofit/>
          </a:bodyPr>
          <a:lstStyle/>
          <a:p>
            <a:pPr marL="342900" indent="-342900">
              <a:buFont typeface="+mj-lt"/>
              <a:buAutoNum type="arabicPeriod"/>
            </a:pPr>
            <a:r>
              <a:rPr lang="en-US" sz="2200" dirty="0" smtClean="0">
                <a:solidFill>
                  <a:srgbClr val="0000FF"/>
                </a:solidFill>
              </a:rPr>
              <a:t>Rebuild all six inner-PF coils with a mandrel-free design</a:t>
            </a:r>
          </a:p>
          <a:p>
            <a:pPr marL="342900" indent="-342900">
              <a:buFont typeface="+mj-lt"/>
              <a:buAutoNum type="arabicPeriod"/>
            </a:pPr>
            <a:r>
              <a:rPr lang="en-US" sz="2200" dirty="0" smtClean="0">
                <a:solidFill>
                  <a:srgbClr val="0000FF"/>
                </a:solidFill>
              </a:rPr>
              <a:t>Replace </a:t>
            </a:r>
            <a:r>
              <a:rPr lang="en-US" sz="2200" dirty="0">
                <a:solidFill>
                  <a:srgbClr val="0000FF"/>
                </a:solidFill>
              </a:rPr>
              <a:t>plasma facing components that cannot be qualified for the full range of mechanical and </a:t>
            </a:r>
            <a:r>
              <a:rPr lang="en-US" sz="2200" dirty="0" smtClean="0">
                <a:solidFill>
                  <a:srgbClr val="0000FF"/>
                </a:solidFill>
              </a:rPr>
              <a:t>projected thermal </a:t>
            </a:r>
            <a:r>
              <a:rPr lang="en-US" sz="2200" dirty="0">
                <a:solidFill>
                  <a:srgbClr val="0000FF"/>
                </a:solidFill>
              </a:rPr>
              <a:t>loads</a:t>
            </a:r>
          </a:p>
          <a:p>
            <a:pPr marL="342900" indent="-342900">
              <a:buFont typeface="+mj-lt"/>
              <a:buAutoNum type="arabicPeriod"/>
            </a:pPr>
            <a:r>
              <a:rPr lang="en-US" sz="2200" dirty="0" smtClean="0">
                <a:solidFill>
                  <a:srgbClr val="0000FF"/>
                </a:solidFill>
              </a:rPr>
              <a:t>Improve the “polar regions” (machine top and bottom)</a:t>
            </a:r>
          </a:p>
          <a:p>
            <a:pPr marL="342900" indent="-342900">
              <a:buFont typeface="+mj-lt"/>
              <a:buAutoNum type="arabicPeriod"/>
            </a:pPr>
            <a:r>
              <a:rPr lang="en-US" sz="2200" dirty="0" smtClean="0">
                <a:solidFill>
                  <a:srgbClr val="0000FF"/>
                </a:solidFill>
              </a:rPr>
              <a:t>Implement </a:t>
            </a:r>
            <a:r>
              <a:rPr lang="en-US" sz="2200" dirty="0">
                <a:solidFill>
                  <a:srgbClr val="0000FF"/>
                </a:solidFill>
              </a:rPr>
              <a:t>mechanical instrumentation to assess quality of mechanical models, trend machine </a:t>
            </a:r>
            <a:r>
              <a:rPr lang="en-US" sz="2200" dirty="0" smtClean="0">
                <a:solidFill>
                  <a:srgbClr val="0000FF"/>
                </a:solidFill>
              </a:rPr>
              <a:t>behavior</a:t>
            </a:r>
          </a:p>
          <a:p>
            <a:pPr marL="342900" indent="-342900">
              <a:buFont typeface="+mj-lt"/>
              <a:buAutoNum type="arabicPeriod"/>
            </a:pPr>
            <a:r>
              <a:rPr lang="en-US" sz="2200" dirty="0" smtClean="0">
                <a:solidFill>
                  <a:srgbClr val="FF0000"/>
                </a:solidFill>
              </a:rPr>
              <a:t>Eliminate the safety issues identified with the medium temperature water system used during </a:t>
            </a:r>
            <a:r>
              <a:rPr lang="en-US" sz="2200" dirty="0" err="1" smtClean="0">
                <a:solidFill>
                  <a:srgbClr val="FF0000"/>
                </a:solidFill>
              </a:rPr>
              <a:t>bakeout</a:t>
            </a:r>
            <a:r>
              <a:rPr lang="en-US" sz="2200" dirty="0" smtClean="0">
                <a:solidFill>
                  <a:srgbClr val="FF0000"/>
                </a:solidFill>
              </a:rPr>
              <a:t>, </a:t>
            </a:r>
            <a:r>
              <a:rPr lang="en-US" sz="2200" dirty="0" smtClean="0">
                <a:solidFill>
                  <a:srgbClr val="0000FF"/>
                </a:solidFill>
              </a:rPr>
              <a:t>improve He distribution system</a:t>
            </a:r>
          </a:p>
          <a:p>
            <a:pPr marL="342900" indent="-342900">
              <a:buFont typeface="+mj-lt"/>
              <a:buAutoNum type="arabicPeriod"/>
            </a:pPr>
            <a:r>
              <a:rPr lang="en-US" sz="2200" dirty="0" smtClean="0">
                <a:solidFill>
                  <a:srgbClr val="FF0000"/>
                </a:solidFill>
              </a:rPr>
              <a:t>Improve the neutron shielding of the test cell</a:t>
            </a:r>
            <a:endParaRPr lang="en-US" sz="2200" dirty="0">
              <a:solidFill>
                <a:srgbClr val="FF0000"/>
              </a:solidFill>
            </a:endParaRPr>
          </a:p>
        </p:txBody>
      </p:sp>
      <p:sp>
        <p:nvSpPr>
          <p:cNvPr id="4" name="TextBox 3"/>
          <p:cNvSpPr txBox="1"/>
          <p:nvPr/>
        </p:nvSpPr>
        <p:spPr>
          <a:xfrm>
            <a:off x="152400" y="1138537"/>
            <a:ext cx="8839200" cy="461665"/>
          </a:xfrm>
          <a:prstGeom prst="rect">
            <a:avLst/>
          </a:prstGeom>
          <a:solidFill>
            <a:schemeClr val="bg1">
              <a:lumMod val="85000"/>
            </a:schemeClr>
          </a:solidFill>
          <a:ln>
            <a:solidFill>
              <a:srgbClr val="000000"/>
            </a:solidFill>
          </a:ln>
        </p:spPr>
        <p:txBody>
          <a:bodyPr wrap="square" rtlCol="0">
            <a:spAutoFit/>
          </a:bodyPr>
          <a:lstStyle/>
          <a:p>
            <a:r>
              <a:rPr lang="en-US" sz="2400" b="1" dirty="0" smtClean="0">
                <a:solidFill>
                  <a:srgbClr val="0000FF"/>
                </a:solidFill>
              </a:rPr>
              <a:t>Improved Reliability  </a:t>
            </a:r>
            <a:r>
              <a:rPr lang="en-US" sz="2400" b="1" dirty="0" smtClean="0"/>
              <a:t>                         </a:t>
            </a:r>
            <a:r>
              <a:rPr lang="en-US" sz="2400" b="1" dirty="0" smtClean="0">
                <a:solidFill>
                  <a:srgbClr val="FF0000"/>
                </a:solidFill>
              </a:rPr>
              <a:t>Safety and Compliance</a:t>
            </a:r>
            <a:endParaRPr lang="en-US" sz="2400" b="1" dirty="0">
              <a:solidFill>
                <a:srgbClr val="FF0000"/>
              </a:solidFill>
            </a:endParaRPr>
          </a:p>
        </p:txBody>
      </p:sp>
    </p:spTree>
    <p:extLst>
      <p:ext uri="{BB962C8B-B14F-4D97-AF65-F5344CB8AC3E}">
        <p14:creationId xmlns:p14="http://schemas.microsoft.com/office/powerpoint/2010/main" val="2101257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112734"/>
            <a:ext cx="7916714" cy="765575"/>
          </a:xfrm>
        </p:spPr>
        <p:txBody>
          <a:bodyPr/>
          <a:lstStyle/>
          <a:p>
            <a:r>
              <a:rPr lang="en-US" sz="3200" dirty="0" smtClean="0"/>
              <a:t>New Inner PF Coils</a:t>
            </a:r>
            <a:r>
              <a:rPr lang="en-US" sz="2400" dirty="0" smtClean="0"/>
              <a:t/>
            </a:r>
            <a:br>
              <a:rPr lang="en-US" sz="2400" dirty="0" smtClean="0"/>
            </a:br>
            <a:r>
              <a:rPr lang="en-US" sz="2400" dirty="0" smtClean="0"/>
              <a:t>Designed to Improve Testability and Manufacturability</a:t>
            </a:r>
            <a:endParaRPr lang="en-US" sz="2400" dirty="0"/>
          </a:p>
        </p:txBody>
      </p:sp>
      <p:pic>
        <p:nvPicPr>
          <p:cNvPr id="5"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937001"/>
            <a:ext cx="1828800" cy="224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19800" y="3629650"/>
            <a:ext cx="2895600" cy="369332"/>
          </a:xfrm>
          <a:prstGeom prst="rect">
            <a:avLst/>
          </a:prstGeom>
          <a:solidFill>
            <a:srgbClr val="CCFFCC"/>
          </a:solidFill>
          <a:ln>
            <a:solidFill>
              <a:srgbClr val="FF6700"/>
            </a:solidFill>
          </a:ln>
        </p:spPr>
        <p:txBody>
          <a:bodyPr wrap="square" rtlCol="0">
            <a:spAutoFit/>
          </a:bodyPr>
          <a:lstStyle/>
          <a:p>
            <a:r>
              <a:rPr lang="en-US" dirty="0" smtClean="0"/>
              <a:t>Three Mandrel-Free Coils</a:t>
            </a:r>
            <a:endParaRPr lang="en-US" dirty="0"/>
          </a:p>
        </p:txBody>
      </p:sp>
      <p:cxnSp>
        <p:nvCxnSpPr>
          <p:cNvPr id="11" name="Straight Arrow Connector 10"/>
          <p:cNvCxnSpPr/>
          <p:nvPr/>
        </p:nvCxnSpPr>
        <p:spPr>
          <a:xfrm flipV="1">
            <a:off x="6516901" y="4989197"/>
            <a:ext cx="292229" cy="929003"/>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522260" y="5359400"/>
            <a:ext cx="97741" cy="558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848600" y="5359400"/>
            <a:ext cx="661414" cy="55880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0" y="990600"/>
            <a:ext cx="5943600" cy="5486400"/>
          </a:xfrm>
        </p:spPr>
        <p:txBody>
          <a:bodyPr>
            <a:noAutofit/>
          </a:bodyPr>
          <a:lstStyle/>
          <a:p>
            <a:r>
              <a:rPr lang="en-US" sz="2000" dirty="0" smtClean="0"/>
              <a:t>Previous coils fabricated on permanent mandrels</a:t>
            </a:r>
          </a:p>
          <a:p>
            <a:pPr lvl="1"/>
            <a:r>
              <a:rPr lang="en-US" sz="1600" dirty="0" smtClean="0"/>
              <a:t>Advantages:  Precision winding surface, VPI mold, intrinsic structural support</a:t>
            </a:r>
          </a:p>
          <a:p>
            <a:pPr lvl="1"/>
            <a:r>
              <a:rPr lang="en-US" sz="1600" dirty="0" smtClean="0"/>
              <a:t>Disadvantages: mandrel is passive conductor</a:t>
            </a:r>
          </a:p>
          <a:p>
            <a:pPr lvl="2"/>
            <a:r>
              <a:rPr lang="en-US" sz="1400" dirty="0" smtClean="0">
                <a:solidFill>
                  <a:srgbClr val="FF0000"/>
                </a:solidFill>
                <a:sym typeface="Wingdings" panose="05000000000000000000" pitchFamily="2" charset="2"/>
              </a:rPr>
              <a:t>I</a:t>
            </a:r>
            <a:r>
              <a:rPr lang="en-US" sz="1400" dirty="0" smtClean="0">
                <a:solidFill>
                  <a:srgbClr val="FF0000"/>
                </a:solidFill>
              </a:rPr>
              <a:t>mpacts turn-to-turn acceptance tests</a:t>
            </a:r>
          </a:p>
          <a:p>
            <a:pPr lvl="2"/>
            <a:r>
              <a:rPr lang="en-US" sz="1400" dirty="0">
                <a:solidFill>
                  <a:srgbClr val="FF0000"/>
                </a:solidFill>
              </a:rPr>
              <a:t>D</a:t>
            </a:r>
            <a:r>
              <a:rPr lang="en-US" sz="1400" dirty="0" smtClean="0">
                <a:solidFill>
                  <a:srgbClr val="FF0000"/>
                </a:solidFill>
              </a:rPr>
              <a:t>eemed unacceptable during extent of condition review</a:t>
            </a:r>
          </a:p>
          <a:p>
            <a:r>
              <a:rPr lang="en-US" sz="2000" dirty="0" smtClean="0"/>
              <a:t>New coils: removable mandrels</a:t>
            </a:r>
          </a:p>
          <a:p>
            <a:pPr lvl="1"/>
            <a:r>
              <a:rPr lang="en-US" sz="1600" dirty="0" smtClean="0"/>
              <a:t>Requires winding tooling</a:t>
            </a:r>
          </a:p>
          <a:p>
            <a:pPr lvl="1"/>
            <a:r>
              <a:rPr lang="en-US" sz="1600" dirty="0" smtClean="0">
                <a:solidFill>
                  <a:srgbClr val="FF0000"/>
                </a:solidFill>
              </a:rPr>
              <a:t>Major schedule impact:  </a:t>
            </a:r>
            <a:r>
              <a:rPr lang="en-US" sz="1600" dirty="0" smtClean="0"/>
              <a:t>had been intending to use permanent mandrels until mid-May 2017</a:t>
            </a:r>
          </a:p>
          <a:p>
            <a:r>
              <a:rPr lang="en-US" sz="2000" dirty="0" smtClean="0"/>
              <a:t>New coil design simplifies fabrication</a:t>
            </a:r>
          </a:p>
          <a:p>
            <a:pPr lvl="1"/>
            <a:r>
              <a:rPr lang="en-US" sz="1600" dirty="0" smtClean="0"/>
              <a:t>Pure spiral winding (no “joggles”)</a:t>
            </a:r>
          </a:p>
          <a:p>
            <a:pPr lvl="1"/>
            <a:r>
              <a:rPr lang="en-US" sz="1600" dirty="0"/>
              <a:t>S</a:t>
            </a:r>
            <a:r>
              <a:rPr lang="en-US" sz="1600" dirty="0" smtClean="0"/>
              <a:t>ingle continuous Cu extrusion (no joints)</a:t>
            </a:r>
          </a:p>
          <a:p>
            <a:pPr lvl="1"/>
            <a:r>
              <a:rPr lang="en-US" sz="1600" dirty="0" smtClean="0"/>
              <a:t>Softer copper (easier winding)</a:t>
            </a:r>
          </a:p>
        </p:txBody>
      </p:sp>
      <p:pic>
        <p:nvPicPr>
          <p:cNvPr id="4" name="Picture 3" descr="Screen Shot 2017-10-17 at 12.38.47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1013309"/>
            <a:ext cx="1883459" cy="2487092"/>
          </a:xfrm>
          <a:prstGeom prst="rect">
            <a:avLst/>
          </a:prstGeom>
        </p:spPr>
      </p:pic>
      <p:sp>
        <p:nvSpPr>
          <p:cNvPr id="29" name="TextBox 28"/>
          <p:cNvSpPr txBox="1"/>
          <p:nvPr/>
        </p:nvSpPr>
        <p:spPr>
          <a:xfrm>
            <a:off x="7467600" y="1447800"/>
            <a:ext cx="1600200" cy="923330"/>
          </a:xfrm>
          <a:prstGeom prst="rect">
            <a:avLst/>
          </a:prstGeom>
          <a:solidFill>
            <a:srgbClr val="CCFFCC"/>
          </a:solidFill>
          <a:ln>
            <a:solidFill>
              <a:srgbClr val="FF6700"/>
            </a:solidFill>
          </a:ln>
        </p:spPr>
        <p:txBody>
          <a:bodyPr wrap="square" rtlCol="0">
            <a:spAutoFit/>
          </a:bodyPr>
          <a:lstStyle/>
          <a:p>
            <a:pPr algn="ctr"/>
            <a:r>
              <a:rPr lang="en-US" dirty="0" smtClean="0"/>
              <a:t>Original PF1A Coil with Mandrel</a:t>
            </a:r>
            <a:endParaRPr lang="en-US" dirty="0"/>
          </a:p>
        </p:txBody>
      </p:sp>
      <p:sp>
        <p:nvSpPr>
          <p:cNvPr id="18" name="TextBox 17"/>
          <p:cNvSpPr txBox="1"/>
          <p:nvPr/>
        </p:nvSpPr>
        <p:spPr>
          <a:xfrm>
            <a:off x="6097800" y="5918200"/>
            <a:ext cx="838200" cy="338554"/>
          </a:xfrm>
          <a:prstGeom prst="rect">
            <a:avLst/>
          </a:prstGeom>
          <a:solidFill>
            <a:srgbClr val="CCFFCC"/>
          </a:solidFill>
          <a:ln>
            <a:solidFill>
              <a:schemeClr val="tx2"/>
            </a:solidFill>
          </a:ln>
        </p:spPr>
        <p:txBody>
          <a:bodyPr wrap="square" rtlCol="0">
            <a:spAutoFit/>
          </a:bodyPr>
          <a:lstStyle/>
          <a:p>
            <a:pPr algn="ctr"/>
            <a:r>
              <a:rPr lang="en-US" sz="1600" dirty="0" smtClean="0"/>
              <a:t>PF1A</a:t>
            </a:r>
            <a:endParaRPr lang="en-US" sz="1600" dirty="0"/>
          </a:p>
        </p:txBody>
      </p:sp>
      <p:sp>
        <p:nvSpPr>
          <p:cNvPr id="19" name="TextBox 18"/>
          <p:cNvSpPr txBox="1"/>
          <p:nvPr/>
        </p:nvSpPr>
        <p:spPr>
          <a:xfrm>
            <a:off x="7086601" y="5918200"/>
            <a:ext cx="871317" cy="338554"/>
          </a:xfrm>
          <a:prstGeom prst="rect">
            <a:avLst/>
          </a:prstGeom>
          <a:solidFill>
            <a:srgbClr val="CCFFCC"/>
          </a:solidFill>
          <a:ln>
            <a:solidFill>
              <a:schemeClr val="tx2"/>
            </a:solidFill>
          </a:ln>
        </p:spPr>
        <p:txBody>
          <a:bodyPr wrap="square" rtlCol="0">
            <a:spAutoFit/>
          </a:bodyPr>
          <a:lstStyle/>
          <a:p>
            <a:pPr algn="ctr"/>
            <a:r>
              <a:rPr lang="en-US" sz="1600" dirty="0" smtClean="0"/>
              <a:t>PF1B</a:t>
            </a:r>
            <a:endParaRPr lang="en-US" sz="1600" dirty="0"/>
          </a:p>
        </p:txBody>
      </p:sp>
      <p:sp>
        <p:nvSpPr>
          <p:cNvPr id="20" name="TextBox 19"/>
          <p:cNvSpPr txBox="1"/>
          <p:nvPr/>
        </p:nvSpPr>
        <p:spPr>
          <a:xfrm>
            <a:off x="8104626" y="5918200"/>
            <a:ext cx="810775" cy="338554"/>
          </a:xfrm>
          <a:prstGeom prst="rect">
            <a:avLst/>
          </a:prstGeom>
          <a:solidFill>
            <a:srgbClr val="CCFFCC"/>
          </a:solidFill>
          <a:ln>
            <a:solidFill>
              <a:schemeClr val="tx2"/>
            </a:solidFill>
          </a:ln>
        </p:spPr>
        <p:txBody>
          <a:bodyPr wrap="square" rtlCol="0">
            <a:spAutoFit/>
          </a:bodyPr>
          <a:lstStyle/>
          <a:p>
            <a:pPr algn="ctr"/>
            <a:r>
              <a:rPr lang="en-US" sz="1600" dirty="0" smtClean="0"/>
              <a:t>PF1C</a:t>
            </a:r>
            <a:endParaRPr lang="en-US" sz="1600" dirty="0"/>
          </a:p>
        </p:txBody>
      </p:sp>
    </p:spTree>
    <p:extLst>
      <p:ext uri="{BB962C8B-B14F-4D97-AF65-F5344CB8AC3E}">
        <p14:creationId xmlns:p14="http://schemas.microsoft.com/office/powerpoint/2010/main" val="2056022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Outline</a:t>
            </a:r>
            <a:endParaRPr lang="en-US" sz="4000" dirty="0"/>
          </a:p>
        </p:txBody>
      </p:sp>
      <p:sp>
        <p:nvSpPr>
          <p:cNvPr id="3" name="Content Placeholder 2"/>
          <p:cNvSpPr>
            <a:spLocks noGrp="1"/>
          </p:cNvSpPr>
          <p:nvPr>
            <p:ph idx="1"/>
          </p:nvPr>
        </p:nvSpPr>
        <p:spPr>
          <a:xfrm>
            <a:off x="457200" y="1549102"/>
            <a:ext cx="8229600" cy="3759795"/>
          </a:xfrm>
        </p:spPr>
        <p:txBody>
          <a:bodyPr>
            <a:normAutofit/>
          </a:bodyPr>
          <a:lstStyle/>
          <a:p>
            <a:r>
              <a:rPr lang="en-US" sz="4000" dirty="0" smtClean="0"/>
              <a:t>Motivations for NSTX-U</a:t>
            </a:r>
          </a:p>
          <a:p>
            <a:endParaRPr lang="en-US" sz="4000" dirty="0"/>
          </a:p>
          <a:p>
            <a:r>
              <a:rPr lang="en-US" sz="4000" dirty="0" smtClean="0"/>
              <a:t>Research Highlights</a:t>
            </a:r>
          </a:p>
          <a:p>
            <a:endParaRPr lang="en-US" sz="4000" dirty="0"/>
          </a:p>
          <a:p>
            <a:r>
              <a:rPr lang="en-US" sz="4000" dirty="0" smtClean="0"/>
              <a:t>Recovery Project Progress and Plans</a:t>
            </a:r>
            <a:endParaRPr lang="en-US" sz="4000" dirty="0"/>
          </a:p>
        </p:txBody>
      </p:sp>
      <p:sp>
        <p:nvSpPr>
          <p:cNvPr id="4" name="Subtitle 3"/>
          <p:cNvSpPr>
            <a:spLocks noGrp="1"/>
          </p:cNvSpPr>
          <p:nvPr>
            <p:ph type="subTitle" idx="13"/>
          </p:nvPr>
        </p:nvSpPr>
        <p:spPr/>
        <p:txBody>
          <a:bodyPr/>
          <a:lstStyle/>
          <a:p>
            <a:r>
              <a:rPr lang="en-US" dirty="0" smtClean="0"/>
              <a:t>Introduction</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a:t>
            </a:fld>
            <a:endParaRPr lang="en-US" dirty="0"/>
          </a:p>
        </p:txBody>
      </p:sp>
    </p:spTree>
    <p:extLst>
      <p:ext uri="{BB962C8B-B14F-4D97-AF65-F5344CB8AC3E}">
        <p14:creationId xmlns:p14="http://schemas.microsoft.com/office/powerpoint/2010/main" val="2307677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1"/>
                </a:solidFill>
              </a:rPr>
              <a:t>New Inner PF </a:t>
            </a:r>
            <a:r>
              <a:rPr lang="en-US" sz="3200" dirty="0" smtClean="0">
                <a:solidFill>
                  <a:schemeClr val="tx1"/>
                </a:solidFill>
              </a:rPr>
              <a:t>Coils</a:t>
            </a:r>
            <a:r>
              <a:rPr lang="en-US" sz="3600" dirty="0" smtClean="0">
                <a:solidFill>
                  <a:schemeClr val="tx1"/>
                </a:solidFill>
              </a:rPr>
              <a:t/>
            </a:r>
            <a:br>
              <a:rPr lang="en-US" sz="3600" dirty="0" smtClean="0">
                <a:solidFill>
                  <a:schemeClr val="tx1"/>
                </a:solidFill>
              </a:rPr>
            </a:br>
            <a:r>
              <a:rPr lang="en-US" sz="2400" dirty="0" smtClean="0">
                <a:solidFill>
                  <a:schemeClr val="tx1"/>
                </a:solidFill>
              </a:rPr>
              <a:t>Fabrication Strategy Devised to Ensure Quality</a:t>
            </a:r>
            <a:endParaRPr lang="en-US" sz="3200" dirty="0">
              <a:solidFill>
                <a:schemeClr val="tx1"/>
              </a:solidFill>
            </a:endParaRPr>
          </a:p>
        </p:txBody>
      </p:sp>
      <p:sp>
        <p:nvSpPr>
          <p:cNvPr id="3" name="Content Placeholder 2"/>
          <p:cNvSpPr>
            <a:spLocks noGrp="1"/>
          </p:cNvSpPr>
          <p:nvPr>
            <p:ph idx="1"/>
          </p:nvPr>
        </p:nvSpPr>
        <p:spPr>
          <a:xfrm>
            <a:off x="-1" y="1066800"/>
            <a:ext cx="5334001" cy="5410200"/>
          </a:xfrm>
          <a:ln>
            <a:noFill/>
          </a:ln>
        </p:spPr>
        <p:txBody>
          <a:bodyPr>
            <a:noAutofit/>
          </a:bodyPr>
          <a:lstStyle/>
          <a:p>
            <a:r>
              <a:rPr lang="en-US" sz="2000" dirty="0"/>
              <a:t>A</a:t>
            </a:r>
            <a:r>
              <a:rPr lang="en-US" sz="2000" dirty="0" smtClean="0"/>
              <a:t>ddress quality concerns:  All coil manufacturers must first successfully produce a prototype PF1A coil</a:t>
            </a:r>
          </a:p>
          <a:p>
            <a:pPr lvl="1"/>
            <a:r>
              <a:rPr lang="en-US" sz="1600" dirty="0" smtClean="0"/>
              <a:t>Quality will be assessed by:</a:t>
            </a:r>
          </a:p>
          <a:p>
            <a:pPr lvl="2"/>
            <a:r>
              <a:rPr lang="en-US" sz="1600" dirty="0"/>
              <a:t>O</a:t>
            </a:r>
            <a:r>
              <a:rPr lang="en-US" sz="1600" dirty="0" smtClean="0"/>
              <a:t>n-site surveillance</a:t>
            </a:r>
          </a:p>
          <a:p>
            <a:pPr lvl="2"/>
            <a:r>
              <a:rPr lang="en-US" sz="1600" dirty="0"/>
              <a:t>H</a:t>
            </a:r>
            <a:r>
              <a:rPr lang="en-US" sz="1600" dirty="0" smtClean="0"/>
              <a:t>igh-pot and turn-to-turn testing</a:t>
            </a:r>
          </a:p>
          <a:p>
            <a:pPr lvl="2"/>
            <a:r>
              <a:rPr lang="en-US" sz="1600" dirty="0" smtClean="0"/>
              <a:t>Destructive testing (sectioning)</a:t>
            </a:r>
          </a:p>
          <a:p>
            <a:r>
              <a:rPr lang="en-US" sz="2000" dirty="0" smtClean="0"/>
              <a:t>Will use </a:t>
            </a:r>
            <a:r>
              <a:rPr lang="en-US" sz="2000" dirty="0"/>
              <a:t>4</a:t>
            </a:r>
            <a:r>
              <a:rPr lang="en-US" sz="2000" dirty="0" smtClean="0"/>
              <a:t> manufacturers</a:t>
            </a:r>
          </a:p>
          <a:p>
            <a:pPr lvl="1"/>
            <a:r>
              <a:rPr lang="en-US" sz="1600" dirty="0" smtClean="0"/>
              <a:t>Three industrial + PPPL</a:t>
            </a:r>
          </a:p>
          <a:p>
            <a:pPr lvl="1"/>
            <a:r>
              <a:rPr lang="en-US" sz="1600" dirty="0"/>
              <a:t>W</a:t>
            </a:r>
            <a:r>
              <a:rPr lang="en-US" sz="1600" dirty="0" smtClean="0"/>
              <a:t>ill have on-site surveillance for industrial suppliers</a:t>
            </a:r>
          </a:p>
          <a:p>
            <a:r>
              <a:rPr lang="en-US" sz="2000" dirty="0" smtClean="0"/>
              <a:t>All production coils will be tested to full current and full I</a:t>
            </a:r>
            <a:r>
              <a:rPr lang="en-US" sz="2000" baseline="30000" dirty="0" smtClean="0"/>
              <a:t>2</a:t>
            </a:r>
            <a:r>
              <a:rPr lang="en-US" sz="2000" dirty="0" smtClean="0"/>
              <a:t>t on a custom test-stand before installation on NSTX-U</a:t>
            </a:r>
          </a:p>
          <a:p>
            <a:endParaRPr lang="en-US" sz="2000" dirty="0"/>
          </a:p>
        </p:txBody>
      </p:sp>
      <p:pic>
        <p:nvPicPr>
          <p:cNvPr id="5" name="P1030102.jpeg"/>
          <p:cNvPicPr>
            <a:picLocks/>
          </p:cNvPicPr>
          <p:nvPr/>
        </p:nvPicPr>
        <p:blipFill>
          <a:blip r:embed="rId2">
            <a:extLst/>
          </a:blip>
          <a:stretch>
            <a:fillRect/>
          </a:stretch>
        </p:blipFill>
        <p:spPr>
          <a:xfrm>
            <a:off x="5498592" y="1371601"/>
            <a:ext cx="2731008" cy="2758703"/>
          </a:xfrm>
          <a:prstGeom prst="rect">
            <a:avLst/>
          </a:prstGeom>
          <a:ln w="12700">
            <a:miter lim="400000"/>
          </a:ln>
        </p:spPr>
      </p:pic>
      <p:pic>
        <p:nvPicPr>
          <p:cNvPr id="6" name="image2.jpeg"/>
          <p:cNvPicPr>
            <a:picLocks/>
          </p:cNvPicPr>
          <p:nvPr/>
        </p:nvPicPr>
        <p:blipFill rotWithShape="1">
          <a:blip r:embed="rId3">
            <a:extLst/>
          </a:blip>
          <a:srcRect l="7281" t="5613" r="5000" b="2325"/>
          <a:stretch/>
        </p:blipFill>
        <p:spPr>
          <a:xfrm>
            <a:off x="5230992" y="3759637"/>
            <a:ext cx="3303409" cy="2717364"/>
          </a:xfrm>
          <a:prstGeom prst="rect">
            <a:avLst/>
          </a:prstGeom>
          <a:ln w="12700">
            <a:miter lim="400000"/>
          </a:ln>
        </p:spPr>
      </p:pic>
      <p:sp>
        <p:nvSpPr>
          <p:cNvPr id="7" name="TextBox 6"/>
          <p:cNvSpPr txBox="1"/>
          <p:nvPr/>
        </p:nvSpPr>
        <p:spPr>
          <a:xfrm>
            <a:off x="5257800" y="1066800"/>
            <a:ext cx="3352800" cy="369332"/>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dirty="0" smtClean="0"/>
              <a:t>Portable Clean Room at PPPL</a:t>
            </a:r>
            <a:endParaRPr lang="en-US" dirty="0"/>
          </a:p>
        </p:txBody>
      </p:sp>
      <p:sp>
        <p:nvSpPr>
          <p:cNvPr id="8" name="TextBox 7"/>
          <p:cNvSpPr txBox="1"/>
          <p:nvPr/>
        </p:nvSpPr>
        <p:spPr>
          <a:xfrm>
            <a:off x="7467600" y="5461001"/>
            <a:ext cx="1524000" cy="646331"/>
          </a:xfrm>
          <a:prstGeom prst="rect">
            <a:avLst/>
          </a:prstGeom>
          <a:solidFill>
            <a:schemeClr val="accent1">
              <a:lumMod val="20000"/>
              <a:lumOff val="80000"/>
            </a:schemeClr>
          </a:solidFill>
          <a:ln>
            <a:solidFill>
              <a:schemeClr val="tx2"/>
            </a:solidFill>
          </a:ln>
        </p:spPr>
        <p:txBody>
          <a:bodyPr wrap="square" rtlCol="0">
            <a:spAutoFit/>
          </a:bodyPr>
          <a:lstStyle/>
          <a:p>
            <a:pPr algn="ctr"/>
            <a:r>
              <a:rPr lang="en-US" dirty="0" smtClean="0"/>
              <a:t>Winding line at PPPL</a:t>
            </a:r>
            <a:endParaRPr lang="en-US" dirty="0"/>
          </a:p>
        </p:txBody>
      </p:sp>
    </p:spTree>
    <p:extLst>
      <p:ext uri="{BB962C8B-B14F-4D97-AF65-F5344CB8AC3E}">
        <p14:creationId xmlns:p14="http://schemas.microsoft.com/office/powerpoint/2010/main" val="4243242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92200"/>
            <a:ext cx="4267200" cy="2133600"/>
          </a:xfrm>
        </p:spPr>
        <p:txBody>
          <a:bodyPr>
            <a:noAutofit/>
          </a:bodyPr>
          <a:lstStyle/>
          <a:p>
            <a:pPr>
              <a:lnSpc>
                <a:spcPct val="90000"/>
              </a:lnSpc>
            </a:pPr>
            <a:r>
              <a:rPr lang="en-US" sz="2000" dirty="0" smtClean="0"/>
              <a:t>Two significant issues found with as-installed PFC designs</a:t>
            </a:r>
          </a:p>
          <a:p>
            <a:pPr lvl="1">
              <a:lnSpc>
                <a:spcPct val="90000"/>
              </a:lnSpc>
            </a:pPr>
            <a:r>
              <a:rPr lang="en-US" sz="1800" dirty="0" smtClean="0"/>
              <a:t>Halo loads not fully accounted for in initial tile </a:t>
            </a:r>
            <a:r>
              <a:rPr lang="en-US" sz="1800" dirty="0" err="1" smtClean="0"/>
              <a:t>fixturing</a:t>
            </a:r>
            <a:r>
              <a:rPr lang="en-US" sz="1800" dirty="0" smtClean="0"/>
              <a:t> design</a:t>
            </a:r>
          </a:p>
          <a:p>
            <a:pPr lvl="1">
              <a:lnSpc>
                <a:spcPct val="90000"/>
              </a:lnSpc>
            </a:pPr>
            <a:r>
              <a:rPr lang="en-US" sz="1800" dirty="0" smtClean="0"/>
              <a:t>Narrower SOL width now projected</a:t>
            </a:r>
          </a:p>
        </p:txBody>
      </p:sp>
      <p:sp>
        <p:nvSpPr>
          <p:cNvPr id="3" name="Title 2"/>
          <p:cNvSpPr>
            <a:spLocks noGrp="1"/>
          </p:cNvSpPr>
          <p:nvPr>
            <p:ph type="title"/>
          </p:nvPr>
        </p:nvSpPr>
        <p:spPr/>
        <p:txBody>
          <a:bodyPr/>
          <a:lstStyle/>
          <a:p>
            <a:r>
              <a:rPr lang="en-US" sz="3600" dirty="0" smtClean="0">
                <a:solidFill>
                  <a:schemeClr val="tx1"/>
                </a:solidFill>
              </a:rPr>
              <a:t>Improved PFC Designs</a:t>
            </a:r>
            <a:endParaRPr lang="en-US" sz="3600" dirty="0">
              <a:solidFill>
                <a:schemeClr val="tx1"/>
              </a:solidFill>
            </a:endParaRPr>
          </a:p>
        </p:txBody>
      </p:sp>
      <p:sp>
        <p:nvSpPr>
          <p:cNvPr id="4" name="Content Placeholder 1"/>
          <p:cNvSpPr txBox="1">
            <a:spLocks/>
          </p:cNvSpPr>
          <p:nvPr/>
        </p:nvSpPr>
        <p:spPr bwMode="auto">
          <a:xfrm>
            <a:off x="4495800" y="990600"/>
            <a:ext cx="464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buFont typeface="Arial" charset="0"/>
              <a:buNone/>
            </a:pPr>
            <a:r>
              <a:rPr lang="en-US" sz="3400" b="1" u="sng" dirty="0" smtClean="0"/>
              <a:t>Path Forward</a:t>
            </a:r>
          </a:p>
          <a:p>
            <a:pPr>
              <a:lnSpc>
                <a:spcPct val="110000"/>
              </a:lnSpc>
            </a:pPr>
            <a:r>
              <a:rPr lang="en-US" dirty="0" smtClean="0"/>
              <a:t>Halo loads revisited based on NSTX, NSTX-U, MAST, other tokamak data</a:t>
            </a:r>
          </a:p>
          <a:p>
            <a:pPr>
              <a:lnSpc>
                <a:spcPct val="110000"/>
              </a:lnSpc>
            </a:pPr>
            <a:r>
              <a:rPr lang="en-US" dirty="0" smtClean="0"/>
              <a:t>5 year plan research objectives + most recent SOL width models </a:t>
            </a:r>
            <a:r>
              <a:rPr lang="en-US" dirty="0" smtClean="0">
                <a:sym typeface="Wingdings" panose="05000000000000000000" pitchFamily="2" charset="2"/>
              </a:rPr>
              <a:t> u</a:t>
            </a:r>
            <a:r>
              <a:rPr lang="en-US" dirty="0" smtClean="0"/>
              <a:t>pdated heat flux specs</a:t>
            </a:r>
          </a:p>
          <a:p>
            <a:pPr>
              <a:lnSpc>
                <a:spcPct val="110000"/>
              </a:lnSpc>
            </a:pPr>
            <a:r>
              <a:rPr lang="en-US" dirty="0" smtClean="0"/>
              <a:t>Divide tile scope into 2 regions:</a:t>
            </a:r>
          </a:p>
          <a:p>
            <a:pPr lvl="1">
              <a:lnSpc>
                <a:spcPct val="110000"/>
              </a:lnSpc>
            </a:pPr>
            <a:r>
              <a:rPr lang="en-US" sz="2600" dirty="0" smtClean="0"/>
              <a:t>“Targeted Improvement” to chamfers, fixture scheme, material</a:t>
            </a:r>
          </a:p>
          <a:p>
            <a:pPr lvl="1">
              <a:lnSpc>
                <a:spcPct val="110000"/>
              </a:lnSpc>
            </a:pPr>
            <a:r>
              <a:rPr lang="en-US" sz="2600" dirty="0" smtClean="0"/>
              <a:t>“Full Redesign” to enhance thermal performance </a:t>
            </a:r>
            <a:r>
              <a:rPr lang="en-US" sz="2600" dirty="0" smtClean="0">
                <a:sym typeface="Wingdings" panose="05000000000000000000" pitchFamily="2" charset="2"/>
              </a:rPr>
              <a:t></a:t>
            </a:r>
            <a:r>
              <a:rPr lang="en-US" sz="2600" dirty="0" smtClean="0"/>
              <a:t> </a:t>
            </a:r>
            <a:r>
              <a:rPr lang="en-US" sz="2600" b="1" dirty="0" smtClean="0">
                <a:solidFill>
                  <a:srgbClr val="FF0000"/>
                </a:solidFill>
              </a:rPr>
              <a:t>castellated tiles</a:t>
            </a:r>
          </a:p>
          <a:p>
            <a:pPr>
              <a:lnSpc>
                <a:spcPct val="110000"/>
              </a:lnSpc>
            </a:pPr>
            <a:r>
              <a:rPr lang="en-US" dirty="0" smtClean="0"/>
              <a:t>All tiles will be designed to withstand B</a:t>
            </a:r>
            <a:r>
              <a:rPr lang="en-US" baseline="-25000" dirty="0" smtClean="0"/>
              <a:t>T</a:t>
            </a:r>
            <a:r>
              <a:rPr lang="en-US" dirty="0" smtClean="0"/>
              <a:t>= 1.0 T, I</a:t>
            </a:r>
            <a:r>
              <a:rPr lang="en-US" baseline="-25000" dirty="0" smtClean="0"/>
              <a:t>P</a:t>
            </a:r>
            <a:r>
              <a:rPr lang="en-US" dirty="0" smtClean="0"/>
              <a:t>=2.0 MA disruptions</a:t>
            </a:r>
          </a:p>
        </p:txBody>
      </p:sp>
      <p:pic>
        <p:nvPicPr>
          <p:cNvPr id="5" name="Picture 4"/>
          <p:cNvPicPr>
            <a:picLocks/>
          </p:cNvPicPr>
          <p:nvPr/>
        </p:nvPicPr>
        <p:blipFill>
          <a:blip r:embed="rId2"/>
          <a:stretch>
            <a:fillRect/>
          </a:stretch>
        </p:blipFill>
        <p:spPr>
          <a:xfrm>
            <a:off x="914400" y="3133002"/>
            <a:ext cx="2686050" cy="3343999"/>
          </a:xfrm>
          <a:prstGeom prst="rect">
            <a:avLst/>
          </a:prstGeom>
        </p:spPr>
      </p:pic>
      <p:cxnSp>
        <p:nvCxnSpPr>
          <p:cNvPr id="7" name="Straight Arrow Connector 6"/>
          <p:cNvCxnSpPr>
            <a:cxnSpLocks/>
          </p:cNvCxnSpPr>
          <p:nvPr/>
        </p:nvCxnSpPr>
        <p:spPr>
          <a:xfrm flipV="1">
            <a:off x="2187166" y="4406900"/>
            <a:ext cx="723900" cy="7112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a:spLocks/>
          </p:cNvSpPr>
          <p:nvPr/>
        </p:nvSpPr>
        <p:spPr>
          <a:xfrm>
            <a:off x="1371600" y="3628301"/>
            <a:ext cx="1676400" cy="646331"/>
          </a:xfrm>
          <a:prstGeom prst="rect">
            <a:avLst/>
          </a:prstGeom>
          <a:noFill/>
        </p:spPr>
        <p:txBody>
          <a:bodyPr wrap="square" rtlCol="0">
            <a:spAutoFit/>
          </a:bodyPr>
          <a:lstStyle/>
          <a:p>
            <a:pPr algn="ctr"/>
            <a:r>
              <a:rPr lang="en-US" dirty="0" smtClean="0">
                <a:solidFill>
                  <a:schemeClr val="tx2">
                    <a:lumMod val="40000"/>
                    <a:lumOff val="60000"/>
                  </a:schemeClr>
                </a:solidFill>
              </a:rPr>
              <a:t>Targeted Improvements</a:t>
            </a:r>
            <a:endParaRPr lang="en-US" dirty="0">
              <a:solidFill>
                <a:schemeClr val="tx2">
                  <a:lumMod val="40000"/>
                  <a:lumOff val="60000"/>
                </a:schemeClr>
              </a:solidFill>
            </a:endParaRPr>
          </a:p>
        </p:txBody>
      </p:sp>
      <p:cxnSp>
        <p:nvCxnSpPr>
          <p:cNvPr id="9" name="Straight Arrow Connector 8"/>
          <p:cNvCxnSpPr>
            <a:cxnSpLocks/>
          </p:cNvCxnSpPr>
          <p:nvPr/>
        </p:nvCxnSpPr>
        <p:spPr>
          <a:xfrm flipH="1" flipV="1">
            <a:off x="1295400" y="4123600"/>
            <a:ext cx="228600" cy="762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1295400" y="3133000"/>
            <a:ext cx="0" cy="990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V="1">
            <a:off x="1866900" y="5118101"/>
            <a:ext cx="342900" cy="34290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cxnSpLocks/>
          </p:cNvCxnSpPr>
          <p:nvPr/>
        </p:nvCxnSpPr>
        <p:spPr>
          <a:xfrm flipV="1">
            <a:off x="1523812" y="5461000"/>
            <a:ext cx="304989" cy="10160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cxnSpLocks/>
          </p:cNvCxnSpPr>
          <p:nvPr/>
        </p:nvCxnSpPr>
        <p:spPr>
          <a:xfrm flipV="1">
            <a:off x="1524000" y="4885600"/>
            <a:ext cx="0" cy="99060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a:spLocks/>
          </p:cNvSpPr>
          <p:nvPr/>
        </p:nvSpPr>
        <p:spPr>
          <a:xfrm>
            <a:off x="1657350" y="5257801"/>
            <a:ext cx="1238250" cy="646331"/>
          </a:xfrm>
          <a:prstGeom prst="rect">
            <a:avLst/>
          </a:prstGeom>
          <a:noFill/>
        </p:spPr>
        <p:txBody>
          <a:bodyPr wrap="square" rtlCol="0">
            <a:spAutoFit/>
          </a:bodyPr>
          <a:lstStyle/>
          <a:p>
            <a:pPr algn="ctr"/>
            <a:r>
              <a:rPr lang="en-US" dirty="0" smtClean="0">
                <a:solidFill>
                  <a:srgbClr val="FFFF00"/>
                </a:solidFill>
              </a:rPr>
              <a:t>Full Redesign</a:t>
            </a:r>
            <a:endParaRPr lang="en-US" dirty="0">
              <a:solidFill>
                <a:srgbClr val="FFFF00"/>
              </a:solidFill>
            </a:endParaRPr>
          </a:p>
        </p:txBody>
      </p:sp>
    </p:spTree>
    <p:extLst>
      <p:ext uri="{BB962C8B-B14F-4D97-AF65-F5344CB8AC3E}">
        <p14:creationId xmlns:p14="http://schemas.microsoft.com/office/powerpoint/2010/main" val="3072888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Improving Design of Polar Regions </a:t>
            </a:r>
            <a:br>
              <a:rPr lang="en-US" sz="3200" dirty="0" smtClean="0">
                <a:solidFill>
                  <a:schemeClr val="tx1"/>
                </a:solidFill>
              </a:rPr>
            </a:br>
            <a:r>
              <a:rPr lang="en-US" sz="2400" dirty="0" smtClean="0">
                <a:solidFill>
                  <a:schemeClr val="tx1"/>
                </a:solidFill>
              </a:rPr>
              <a:t>to Ensure High Performance and Reliability</a:t>
            </a:r>
            <a:endParaRPr lang="en-US" sz="2400" dirty="0">
              <a:solidFill>
                <a:schemeClr val="tx1"/>
              </a:solidFill>
            </a:endParaRPr>
          </a:p>
        </p:txBody>
      </p:sp>
      <p:sp>
        <p:nvSpPr>
          <p:cNvPr id="7" name="Shape 126"/>
          <p:cNvSpPr txBox="1"/>
          <p:nvPr/>
        </p:nvSpPr>
        <p:spPr>
          <a:xfrm>
            <a:off x="5029200" y="1092201"/>
            <a:ext cx="3962400" cy="1534809"/>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pPr lvl="0" algn="ctr">
              <a:lnSpc>
                <a:spcPct val="90000"/>
              </a:lnSpc>
              <a:spcBef>
                <a:spcPts val="0"/>
              </a:spcBef>
              <a:buNone/>
            </a:pPr>
            <a:r>
              <a:rPr lang="en-US" dirty="0" smtClean="0"/>
              <a:t>Tile gap between inner and outer vessels only large enough to accommodate thermal and mechanical motion, fit-up tolerances</a:t>
            </a:r>
            <a:endParaRPr lang="en-US" dirty="0"/>
          </a:p>
        </p:txBody>
      </p:sp>
      <p:sp>
        <p:nvSpPr>
          <p:cNvPr id="11" name="Content Placeholder 2"/>
          <p:cNvSpPr>
            <a:spLocks noGrp="1"/>
          </p:cNvSpPr>
          <p:nvPr>
            <p:ph idx="1"/>
          </p:nvPr>
        </p:nvSpPr>
        <p:spPr>
          <a:xfrm>
            <a:off x="0" y="1066800"/>
            <a:ext cx="5029200" cy="4089400"/>
          </a:xfrm>
        </p:spPr>
        <p:txBody>
          <a:bodyPr>
            <a:noAutofit/>
          </a:bodyPr>
          <a:lstStyle/>
          <a:p>
            <a:r>
              <a:rPr lang="en-US" sz="2000" dirty="0" smtClean="0"/>
              <a:t>Issues identified</a:t>
            </a:r>
          </a:p>
          <a:p>
            <a:pPr marL="454025" lvl="1" indent="-220663">
              <a:buFont typeface="+mj-lt"/>
              <a:buAutoNum type="arabicPeriod"/>
            </a:pPr>
            <a:r>
              <a:rPr lang="en-US" sz="1800" dirty="0" smtClean="0"/>
              <a:t>PF1B coil limited </a:t>
            </a:r>
            <a:r>
              <a:rPr lang="en-US" sz="1800" dirty="0" err="1" smtClean="0"/>
              <a:t>divertor</a:t>
            </a:r>
            <a:r>
              <a:rPr lang="en-US" sz="1800" dirty="0"/>
              <a:t> </a:t>
            </a:r>
            <a:r>
              <a:rPr lang="en-US" sz="1800" dirty="0" err="1" smtClean="0"/>
              <a:t>bakeout</a:t>
            </a:r>
            <a:r>
              <a:rPr lang="en-US" sz="1800" dirty="0"/>
              <a:t> </a:t>
            </a:r>
            <a:r>
              <a:rPr lang="en-US" sz="1800" dirty="0" smtClean="0"/>
              <a:t>temperature</a:t>
            </a:r>
          </a:p>
          <a:p>
            <a:pPr marL="454025" lvl="1" indent="-220663">
              <a:buFont typeface="+mj-lt"/>
              <a:buAutoNum type="arabicPeriod"/>
            </a:pPr>
            <a:r>
              <a:rPr lang="en-US" sz="1800" dirty="0" smtClean="0"/>
              <a:t>2 large </a:t>
            </a:r>
            <a:r>
              <a:rPr lang="en-US" sz="1800" dirty="0"/>
              <a:t>ceramic insulators </a:t>
            </a:r>
            <a:r>
              <a:rPr lang="en-US" sz="1800" dirty="0" smtClean="0"/>
              <a:t>potential vacuum risk </a:t>
            </a:r>
          </a:p>
          <a:p>
            <a:pPr marL="454025" lvl="1" indent="-220663">
              <a:buFont typeface="+mj-lt"/>
              <a:buAutoNum type="arabicPeriod"/>
            </a:pPr>
            <a:r>
              <a:rPr lang="en-US" sz="1800" dirty="0" smtClean="0"/>
              <a:t>Use of single O-rings </a:t>
            </a:r>
            <a:r>
              <a:rPr lang="en-US" sz="1800" dirty="0" smtClean="0">
                <a:sym typeface="Wingdings" panose="05000000000000000000" pitchFamily="2" charset="2"/>
              </a:rPr>
              <a:t></a:t>
            </a:r>
            <a:r>
              <a:rPr lang="en-US" sz="1800" dirty="0" smtClean="0"/>
              <a:t> potential for leaks</a:t>
            </a:r>
          </a:p>
          <a:p>
            <a:pPr marL="454025" lvl="1" indent="-220663">
              <a:buFont typeface="+mj-lt"/>
              <a:buAutoNum type="arabicPeriod"/>
            </a:pPr>
            <a:r>
              <a:rPr lang="en-US" sz="1800" dirty="0"/>
              <a:t>P</a:t>
            </a:r>
            <a:r>
              <a:rPr lang="en-US" sz="1800" dirty="0" smtClean="0"/>
              <a:t>lasma can sometimes impinge on PF1C can</a:t>
            </a:r>
          </a:p>
          <a:p>
            <a:r>
              <a:rPr lang="en-US" sz="2000" dirty="0" smtClean="0"/>
              <a:t>Solutions</a:t>
            </a:r>
          </a:p>
          <a:p>
            <a:pPr lvl="1">
              <a:buFont typeface="+mj-lt"/>
              <a:buAutoNum type="arabicPeriod"/>
            </a:pPr>
            <a:r>
              <a:rPr lang="en-US" sz="1800" dirty="0" smtClean="0"/>
              <a:t>PF1B supported by slings </a:t>
            </a:r>
            <a:r>
              <a:rPr lang="en-US" sz="1800" dirty="0" smtClean="0">
                <a:sym typeface="Wingdings" panose="05000000000000000000" pitchFamily="2" charset="2"/>
              </a:rPr>
              <a:t> </a:t>
            </a:r>
            <a:r>
              <a:rPr lang="en-US" sz="1800" dirty="0" smtClean="0"/>
              <a:t>thermally isolated </a:t>
            </a:r>
          </a:p>
          <a:p>
            <a:pPr lvl="1">
              <a:buFont typeface="+mj-lt"/>
              <a:buAutoNum type="arabicPeriod"/>
            </a:pPr>
            <a:r>
              <a:rPr lang="en-US" sz="1800" dirty="0"/>
              <a:t>Lower ceramic insulator </a:t>
            </a:r>
            <a:r>
              <a:rPr lang="en-US" sz="1800" dirty="0" smtClean="0"/>
              <a:t>eliminated</a:t>
            </a:r>
          </a:p>
          <a:p>
            <a:pPr lvl="1">
              <a:buFont typeface="+mj-lt"/>
              <a:buAutoNum type="arabicPeriod"/>
            </a:pPr>
            <a:r>
              <a:rPr lang="en-US" sz="1800" dirty="0" smtClean="0"/>
              <a:t>Double O-rings with pumped interspaces</a:t>
            </a:r>
          </a:p>
          <a:p>
            <a:pPr lvl="1">
              <a:buFont typeface="+mj-lt"/>
              <a:buAutoNum type="arabicPeriod"/>
            </a:pPr>
            <a:r>
              <a:rPr lang="en-US" sz="1800" dirty="0" smtClean="0"/>
              <a:t>Tiles will bridge the CHI gap</a:t>
            </a:r>
          </a:p>
          <a:p>
            <a:endParaRPr lang="en-US" sz="2000" dirty="0"/>
          </a:p>
        </p:txBody>
      </p:sp>
      <p:pic>
        <p:nvPicPr>
          <p:cNvPr id="4" name="Picture 3" descr="201710w1_02_Row 1 &amp; 2 Castillated thus far_1.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257801" y="3429001"/>
            <a:ext cx="3341190" cy="1928574"/>
          </a:xfrm>
          <a:prstGeom prst="rect">
            <a:avLst/>
          </a:prstGeom>
        </p:spPr>
      </p:pic>
      <p:sp>
        <p:nvSpPr>
          <p:cNvPr id="5" name="TextBox 4"/>
          <p:cNvSpPr txBox="1">
            <a:spLocks/>
          </p:cNvSpPr>
          <p:nvPr/>
        </p:nvSpPr>
        <p:spPr>
          <a:xfrm>
            <a:off x="5661661" y="2819401"/>
            <a:ext cx="1508760" cy="523220"/>
          </a:xfrm>
          <a:prstGeom prst="rect">
            <a:avLst/>
          </a:prstGeom>
          <a:solidFill>
            <a:srgbClr val="FDEADA"/>
          </a:solidFill>
          <a:ln w="28575" cmpd="sng">
            <a:solidFill>
              <a:schemeClr val="tx2">
                <a:lumMod val="40000"/>
                <a:lumOff val="60000"/>
              </a:schemeClr>
            </a:solidFill>
          </a:ln>
        </p:spPr>
        <p:txBody>
          <a:bodyPr wrap="square" rtlCol="0">
            <a:spAutoFit/>
          </a:bodyPr>
          <a:lstStyle/>
          <a:p>
            <a:pPr algn="ctr"/>
            <a:r>
              <a:rPr lang="en-US" sz="1400" dirty="0" smtClean="0"/>
              <a:t>Castellated Outboard Tile</a:t>
            </a:r>
            <a:endParaRPr lang="en-US" sz="1400" dirty="0"/>
          </a:p>
        </p:txBody>
      </p:sp>
      <p:sp>
        <p:nvSpPr>
          <p:cNvPr id="8" name="TextBox 7"/>
          <p:cNvSpPr txBox="1">
            <a:spLocks/>
          </p:cNvSpPr>
          <p:nvPr/>
        </p:nvSpPr>
        <p:spPr>
          <a:xfrm>
            <a:off x="7338061" y="2819401"/>
            <a:ext cx="1424940" cy="523220"/>
          </a:xfrm>
          <a:prstGeom prst="rect">
            <a:avLst/>
          </a:prstGeom>
          <a:solidFill>
            <a:srgbClr val="FDEADA"/>
          </a:solidFill>
          <a:ln w="28575" cmpd="sng">
            <a:solidFill>
              <a:srgbClr val="8EB4E3"/>
            </a:solidFill>
          </a:ln>
        </p:spPr>
        <p:txBody>
          <a:bodyPr wrap="square" rtlCol="0">
            <a:spAutoFit/>
          </a:bodyPr>
          <a:lstStyle/>
          <a:p>
            <a:pPr algn="ctr"/>
            <a:r>
              <a:rPr lang="en-US" sz="1400" dirty="0" smtClean="0"/>
              <a:t>Castellated Inboard Tile</a:t>
            </a:r>
            <a:endParaRPr lang="en-US" sz="1400" dirty="0"/>
          </a:p>
        </p:txBody>
      </p:sp>
      <p:cxnSp>
        <p:nvCxnSpPr>
          <p:cNvPr id="13" name="Straight Arrow Connector 12"/>
          <p:cNvCxnSpPr>
            <a:cxnSpLocks/>
          </p:cNvCxnSpPr>
          <p:nvPr/>
        </p:nvCxnSpPr>
        <p:spPr>
          <a:xfrm>
            <a:off x="6416042" y="3429001"/>
            <a:ext cx="167641" cy="722948"/>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a:stCxn id="8" idx="2"/>
          </p:cNvCxnSpPr>
          <p:nvPr/>
        </p:nvCxnSpPr>
        <p:spPr>
          <a:xfrm flipH="1">
            <a:off x="7924099" y="3342621"/>
            <a:ext cx="126432" cy="1344393"/>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a:stCxn id="25" idx="0"/>
          </p:cNvCxnSpPr>
          <p:nvPr/>
        </p:nvCxnSpPr>
        <p:spPr>
          <a:xfrm flipV="1">
            <a:off x="7099547" y="5067692"/>
            <a:ext cx="141747" cy="709057"/>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a:spLocks/>
          </p:cNvSpPr>
          <p:nvPr/>
        </p:nvSpPr>
        <p:spPr>
          <a:xfrm>
            <a:off x="6355819" y="5776749"/>
            <a:ext cx="1487455" cy="307777"/>
          </a:xfrm>
          <a:prstGeom prst="rect">
            <a:avLst/>
          </a:prstGeom>
          <a:solidFill>
            <a:srgbClr val="FDEADA"/>
          </a:solidFill>
          <a:ln w="28575" cmpd="sng">
            <a:solidFill>
              <a:srgbClr val="8EB4E3"/>
            </a:solidFill>
          </a:ln>
        </p:spPr>
        <p:txBody>
          <a:bodyPr wrap="square" rtlCol="0">
            <a:spAutoFit/>
          </a:bodyPr>
          <a:lstStyle/>
          <a:p>
            <a:pPr algn="ctr"/>
            <a:r>
              <a:rPr lang="en-US" sz="1400" dirty="0" smtClean="0"/>
              <a:t>Closed CHI Gap</a:t>
            </a:r>
            <a:endParaRPr lang="en-US" sz="1400" dirty="0"/>
          </a:p>
        </p:txBody>
      </p:sp>
      <p:sp>
        <p:nvSpPr>
          <p:cNvPr id="27" name="Rectangle 26"/>
          <p:cNvSpPr/>
          <p:nvPr/>
        </p:nvSpPr>
        <p:spPr>
          <a:xfrm>
            <a:off x="5328675" y="5067692"/>
            <a:ext cx="685799" cy="285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hape 126"/>
          <p:cNvSpPr txBox="1"/>
          <p:nvPr/>
        </p:nvSpPr>
        <p:spPr>
          <a:xfrm>
            <a:off x="1752600" y="5156200"/>
            <a:ext cx="4343400" cy="1320800"/>
          </a:xfrm>
          <a:prstGeom prst="rect">
            <a:avLst/>
          </a:prstGeom>
          <a:solidFill>
            <a:srgbClr val="FDEADA"/>
          </a:solidFill>
          <a:ln w="28575" cap="flat" cmpd="sng">
            <a:solidFill>
              <a:srgbClr val="FAC090"/>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b="1" u="sng" dirty="0" smtClean="0"/>
              <a:t>Research / Programmatic Impact: </a:t>
            </a:r>
          </a:p>
          <a:p>
            <a:pPr lvl="0" algn="ctr">
              <a:spcBef>
                <a:spcPts val="0"/>
              </a:spcBef>
              <a:buNone/>
            </a:pPr>
            <a:r>
              <a:rPr lang="en-US" sz="2000" dirty="0" smtClean="0"/>
              <a:t>Coaxial Helicity Injection (CHI) </a:t>
            </a:r>
          </a:p>
          <a:p>
            <a:pPr lvl="0" algn="ctr">
              <a:spcBef>
                <a:spcPts val="0"/>
              </a:spcBef>
              <a:buNone/>
            </a:pPr>
            <a:r>
              <a:rPr lang="en-US" dirty="0" smtClean="0"/>
              <a:t>as previously implemented is now excluded</a:t>
            </a:r>
            <a:endParaRPr lang="en-US" dirty="0"/>
          </a:p>
        </p:txBody>
      </p:sp>
    </p:spTree>
    <p:extLst>
      <p:ext uri="{BB962C8B-B14F-4D97-AF65-F5344CB8AC3E}">
        <p14:creationId xmlns:p14="http://schemas.microsoft.com/office/powerpoint/2010/main" val="3278159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148" y="1117948"/>
            <a:ext cx="8991600" cy="4622103"/>
          </a:xfrm>
        </p:spPr>
        <p:txBody>
          <a:bodyPr>
            <a:noAutofit/>
          </a:bodyPr>
          <a:lstStyle/>
          <a:p>
            <a:pPr>
              <a:lnSpc>
                <a:spcPct val="95000"/>
              </a:lnSpc>
            </a:pPr>
            <a:r>
              <a:rPr lang="en-US" sz="2400" dirty="0" smtClean="0"/>
              <a:t>Reviews have determined what </a:t>
            </a:r>
            <a:r>
              <a:rPr lang="en-US" sz="2400" dirty="0"/>
              <a:t>needs to be </a:t>
            </a:r>
            <a:r>
              <a:rPr lang="en-US" sz="2400" dirty="0" smtClean="0"/>
              <a:t>repaired / replaced</a:t>
            </a:r>
            <a:endParaRPr lang="en-US" sz="2400" dirty="0"/>
          </a:p>
          <a:p>
            <a:pPr>
              <a:lnSpc>
                <a:spcPct val="95000"/>
              </a:lnSpc>
            </a:pPr>
            <a:r>
              <a:rPr lang="en-US" sz="2400" dirty="0" smtClean="0"/>
              <a:t>Developed new designs to repair and improve components</a:t>
            </a:r>
            <a:endParaRPr lang="en-US" sz="2400" dirty="0"/>
          </a:p>
          <a:p>
            <a:pPr>
              <a:lnSpc>
                <a:spcPct val="95000"/>
              </a:lnSpc>
            </a:pPr>
            <a:r>
              <a:rPr lang="en-US" sz="2400" dirty="0" smtClean="0"/>
              <a:t>Improving cost and schedule estimates</a:t>
            </a:r>
          </a:p>
          <a:p>
            <a:pPr lvl="1">
              <a:lnSpc>
                <a:spcPct val="95000"/>
              </a:lnSpc>
            </a:pPr>
            <a:r>
              <a:rPr lang="en-US" sz="2000" dirty="0" smtClean="0"/>
              <a:t>Following </a:t>
            </a:r>
            <a:r>
              <a:rPr lang="en-US" sz="2000" dirty="0"/>
              <a:t>DOE O413.3B Program and Project Management </a:t>
            </a:r>
            <a:r>
              <a:rPr lang="en-US" sz="2000" dirty="0" smtClean="0"/>
              <a:t>guidelines</a:t>
            </a:r>
            <a:endParaRPr lang="en-US" sz="2000" dirty="0"/>
          </a:p>
          <a:p>
            <a:pPr lvl="1">
              <a:lnSpc>
                <a:spcPct val="95000"/>
              </a:lnSpc>
            </a:pPr>
            <a:r>
              <a:rPr lang="en-US" sz="2000" dirty="0" smtClean="0"/>
              <a:t>FY2017 / present NSTX-U operations budget </a:t>
            </a:r>
            <a:r>
              <a:rPr lang="en-US" sz="2000" dirty="0" smtClean="0">
                <a:sym typeface="Symbol"/>
              </a:rPr>
              <a:t> </a:t>
            </a:r>
            <a:r>
              <a:rPr lang="en-US" sz="2000" dirty="0" smtClean="0"/>
              <a:t>sufficient to fund Recovery</a:t>
            </a:r>
          </a:p>
          <a:p>
            <a:pPr lvl="2">
              <a:lnSpc>
                <a:spcPct val="95000"/>
              </a:lnSpc>
            </a:pPr>
            <a:r>
              <a:rPr lang="en-US" sz="1600" dirty="0"/>
              <a:t>Cost </a:t>
            </a:r>
            <a:r>
              <a:rPr lang="en-US" sz="1600" dirty="0" smtClean="0"/>
              <a:t>&amp; </a:t>
            </a:r>
            <a:r>
              <a:rPr lang="en-US" sz="1600" dirty="0"/>
              <a:t>Schedule Review </a:t>
            </a:r>
            <a:r>
              <a:rPr lang="en-US" sz="1600" dirty="0" smtClean="0"/>
              <a:t>estimated “Recovery” costs:  $48M base</a:t>
            </a:r>
            <a:r>
              <a:rPr lang="en-US" sz="1600" dirty="0"/>
              <a:t> </a:t>
            </a:r>
            <a:r>
              <a:rPr lang="en-US" sz="1600" dirty="0" smtClean="0"/>
              <a:t>+ $15M contingency</a:t>
            </a:r>
          </a:p>
          <a:p>
            <a:pPr lvl="2">
              <a:lnSpc>
                <a:spcPct val="95000"/>
              </a:lnSpc>
            </a:pPr>
            <a:r>
              <a:rPr lang="en-US" sz="1600" dirty="0" smtClean="0"/>
              <a:t>Normal/planned outage costs for “Maintenance </a:t>
            </a:r>
            <a:r>
              <a:rPr lang="en-US" sz="1600" dirty="0"/>
              <a:t>and Run </a:t>
            </a:r>
            <a:r>
              <a:rPr lang="en-US" sz="1600" dirty="0" smtClean="0"/>
              <a:t>Preparation”:  $34M + $4M cont.  </a:t>
            </a:r>
          </a:p>
          <a:p>
            <a:pPr lvl="1">
              <a:lnSpc>
                <a:spcPct val="95000"/>
              </a:lnSpc>
            </a:pPr>
            <a:r>
              <a:rPr lang="en-US" sz="2000" dirty="0" smtClean="0"/>
              <a:t>New PF1 coils are critical path, followed by PFCs</a:t>
            </a:r>
          </a:p>
          <a:p>
            <a:pPr lvl="1">
              <a:lnSpc>
                <a:spcPct val="95000"/>
              </a:lnSpc>
            </a:pPr>
            <a:r>
              <a:rPr lang="en-US" sz="2000" dirty="0"/>
              <a:t>Resume </a:t>
            </a:r>
            <a:r>
              <a:rPr lang="en-US" sz="2000" dirty="0" smtClean="0"/>
              <a:t>operations between fall </a:t>
            </a:r>
            <a:r>
              <a:rPr lang="en-US" sz="2000" dirty="0"/>
              <a:t>2019 and summer </a:t>
            </a:r>
            <a:r>
              <a:rPr lang="en-US" sz="2000" dirty="0" smtClean="0"/>
              <a:t>2020</a:t>
            </a:r>
          </a:p>
          <a:p>
            <a:pPr>
              <a:lnSpc>
                <a:spcPct val="95000"/>
              </a:lnSpc>
            </a:pPr>
            <a:r>
              <a:rPr lang="en-US" sz="2400" dirty="0" smtClean="0">
                <a:solidFill>
                  <a:srgbClr val="C00000"/>
                </a:solidFill>
              </a:rPr>
              <a:t>Recovery will significantly enhance NSTX-U reliability &amp; safety, provide highest-performance </a:t>
            </a:r>
            <a:r>
              <a:rPr lang="en-US" sz="2400" dirty="0">
                <a:solidFill>
                  <a:srgbClr val="C00000"/>
                </a:solidFill>
              </a:rPr>
              <a:t>ST </a:t>
            </a:r>
            <a:r>
              <a:rPr lang="en-US" sz="2400" dirty="0" smtClean="0">
                <a:solidFill>
                  <a:srgbClr val="C00000"/>
                </a:solidFill>
              </a:rPr>
              <a:t>device as a robust user facility</a:t>
            </a:r>
            <a:endParaRPr lang="en-US" sz="2400" dirty="0">
              <a:solidFill>
                <a:srgbClr val="C00000"/>
              </a:solidFill>
            </a:endParaRPr>
          </a:p>
          <a:p>
            <a:pPr>
              <a:lnSpc>
                <a:spcPct val="95000"/>
              </a:lnSpc>
            </a:pPr>
            <a:endParaRPr lang="en-US" sz="2400" dirty="0"/>
          </a:p>
        </p:txBody>
      </p:sp>
      <p:sp>
        <p:nvSpPr>
          <p:cNvPr id="3" name="Title 2"/>
          <p:cNvSpPr>
            <a:spLocks noGrp="1"/>
          </p:cNvSpPr>
          <p:nvPr>
            <p:ph type="title"/>
          </p:nvPr>
        </p:nvSpPr>
        <p:spPr/>
        <p:txBody>
          <a:bodyPr/>
          <a:lstStyle/>
          <a:p>
            <a:r>
              <a:rPr lang="en-US" dirty="0" smtClean="0">
                <a:solidFill>
                  <a:schemeClr val="tx1"/>
                </a:solidFill>
              </a:rPr>
              <a:t>Recovery Progress – Interim Summary</a:t>
            </a:r>
            <a:endParaRPr lang="en-US" dirty="0">
              <a:solidFill>
                <a:schemeClr val="tx1"/>
              </a:solidFill>
            </a:endParaRPr>
          </a:p>
        </p:txBody>
      </p:sp>
    </p:spTree>
    <p:extLst>
      <p:ext uri="{BB962C8B-B14F-4D97-AF65-F5344CB8AC3E}">
        <p14:creationId xmlns:p14="http://schemas.microsoft.com/office/powerpoint/2010/main" val="1218594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Recovery </a:t>
            </a:r>
            <a:r>
              <a:rPr lang="en-US" dirty="0" smtClean="0"/>
              <a:t>Plans </a:t>
            </a:r>
            <a:br>
              <a:rPr lang="en-US" dirty="0" smtClean="0"/>
            </a:br>
            <a:r>
              <a:rPr lang="en-US" sz="4000" dirty="0" smtClean="0"/>
              <a:t>FY2018 Notables, Risks, Mitigation</a:t>
            </a:r>
            <a:endParaRPr lang="en-US" dirty="0"/>
          </a:p>
        </p:txBody>
      </p:sp>
      <p:sp>
        <p:nvSpPr>
          <p:cNvPr id="5" name="Subtitle 4"/>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050670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PF1ABC Coil FDRs Objective 2.1</a:t>
            </a:r>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25</a:t>
            </a:fld>
            <a:endParaRPr lang="en-US" dirty="0"/>
          </a:p>
        </p:txBody>
      </p:sp>
      <p:sp>
        <p:nvSpPr>
          <p:cNvPr id="11" name="Content Placeholder 2">
            <a:extLst>
              <a:ext uri="{FF2B5EF4-FFF2-40B4-BE49-F238E27FC236}">
                <a16:creationId xmlns="" xmlns:a16="http://schemas.microsoft.com/office/drawing/2014/main" id="{01EC10E3-013D-455A-A82A-76B95A78C018}"/>
              </a:ext>
            </a:extLst>
          </p:cNvPr>
          <p:cNvSpPr>
            <a:spLocks noGrp="1"/>
          </p:cNvSpPr>
          <p:nvPr>
            <p:ph idx="1"/>
          </p:nvPr>
        </p:nvSpPr>
        <p:spPr>
          <a:xfrm>
            <a:off x="152400" y="829872"/>
            <a:ext cx="8839200" cy="5257800"/>
          </a:xfrm>
        </p:spPr>
        <p:txBody>
          <a:bodyPr>
            <a:normAutofit fontScale="92500" lnSpcReduction="10000"/>
          </a:bodyPr>
          <a:lstStyle/>
          <a:p>
            <a:r>
              <a:rPr lang="en-US" sz="3200" dirty="0"/>
              <a:t>FES: For the NSTX-U recovery project, complete final design reviews for six inner poloidal magnetic field coils (viz., PF1A-upper, PF1A-lower, PF1B-upper, PF1B-lower, PF1C-upper, and PF1C-lower) by </a:t>
            </a:r>
            <a:br>
              <a:rPr lang="en-US" sz="3200" dirty="0"/>
            </a:br>
            <a:r>
              <a:rPr lang="en-US" sz="3200" b="1" u="sng" dirty="0">
                <a:effectLst>
                  <a:outerShdw blurRad="38100" dist="38100" dir="2700000" algn="tl">
                    <a:srgbClr val="000000">
                      <a:alpha val="43137"/>
                    </a:srgbClr>
                  </a:outerShdw>
                </a:effectLst>
              </a:rPr>
              <a:t>March 31, 2018</a:t>
            </a:r>
            <a:r>
              <a:rPr lang="en-US" sz="3200" dirty="0"/>
              <a:t>. (Objective 2.1)</a:t>
            </a:r>
          </a:p>
          <a:p>
            <a:r>
              <a:rPr lang="en-US" sz="3200" b="1" dirty="0">
                <a:solidFill>
                  <a:schemeClr val="accent3"/>
                </a:solidFill>
              </a:rPr>
              <a:t>Risk: </a:t>
            </a:r>
            <a:r>
              <a:rPr lang="en-US" sz="3200" dirty="0"/>
              <a:t>Late change in coil design delays design review(s)</a:t>
            </a:r>
          </a:p>
          <a:p>
            <a:r>
              <a:rPr lang="en-US" sz="3200" b="1" dirty="0">
                <a:solidFill>
                  <a:schemeClr val="accent4"/>
                </a:solidFill>
              </a:rPr>
              <a:t>Mitigation: </a:t>
            </a:r>
            <a:r>
              <a:rPr lang="en-US" sz="3200" dirty="0"/>
              <a:t>Preliminary Design Review (PDR) scheduled for mid-November. Ensure this is a rigorous and robust process to ensure the design is solid before approaching Final Design Review (FDR)- limiting need to change design.</a:t>
            </a:r>
          </a:p>
        </p:txBody>
      </p:sp>
    </p:spTree>
    <p:extLst>
      <p:ext uri="{BB962C8B-B14F-4D97-AF65-F5344CB8AC3E}">
        <p14:creationId xmlns:p14="http://schemas.microsoft.com/office/powerpoint/2010/main" val="1503008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Fabricate Prototype/Test Objective 2.2</a:t>
            </a:r>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26</a:t>
            </a:fld>
            <a:endParaRPr lang="en-US" dirty="0"/>
          </a:p>
        </p:txBody>
      </p:sp>
      <p:sp>
        <p:nvSpPr>
          <p:cNvPr id="6" name="Content Placeholder 2">
            <a:extLst>
              <a:ext uri="{FF2B5EF4-FFF2-40B4-BE49-F238E27FC236}">
                <a16:creationId xmlns="" xmlns:a16="http://schemas.microsoft.com/office/drawing/2014/main" id="{F758621B-06B1-46CB-8AF3-AABCEA330688}"/>
              </a:ext>
            </a:extLst>
          </p:cNvPr>
          <p:cNvSpPr>
            <a:spLocks noGrp="1"/>
          </p:cNvSpPr>
          <p:nvPr>
            <p:ph idx="1"/>
          </p:nvPr>
        </p:nvSpPr>
        <p:spPr>
          <a:xfrm>
            <a:off x="152400" y="838185"/>
            <a:ext cx="8839200" cy="5257800"/>
          </a:xfrm>
        </p:spPr>
        <p:txBody>
          <a:bodyPr>
            <a:normAutofit/>
          </a:bodyPr>
          <a:lstStyle/>
          <a:p>
            <a:r>
              <a:rPr lang="en-US" sz="3200" dirty="0"/>
              <a:t>FES: For the NSTX-U recovery project, build at least one prototype PF1A inner poloidal magnetic field coil. Qualify the coil by operating it at both the maximum required current and at maximum joule heating. Verify the quality of the coil's insulation system through electrical testing followed by destructive sectioning and inspection. Submit a final report documenting the results by </a:t>
            </a:r>
            <a:r>
              <a:rPr lang="en-US" sz="3200" b="1" u="sng" dirty="0">
                <a:effectLst>
                  <a:outerShdw blurRad="38100" dist="38100" dir="2700000" algn="tl">
                    <a:srgbClr val="000000">
                      <a:alpha val="43137"/>
                    </a:srgbClr>
                  </a:outerShdw>
                </a:effectLst>
              </a:rPr>
              <a:t>July 15, 2018</a:t>
            </a:r>
            <a:r>
              <a:rPr lang="en-US" sz="3200" dirty="0"/>
              <a:t>. (Objective 2.2)</a:t>
            </a:r>
          </a:p>
        </p:txBody>
      </p:sp>
    </p:spTree>
    <p:extLst>
      <p:ext uri="{BB962C8B-B14F-4D97-AF65-F5344CB8AC3E}">
        <p14:creationId xmlns:p14="http://schemas.microsoft.com/office/powerpoint/2010/main" val="148387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Fabricate Prototype/Test Objective 2.2 </a:t>
            </a:r>
            <a:r>
              <a:rPr lang="en-US" sz="1400" dirty="0"/>
              <a:t>continued</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27</a:t>
            </a:fld>
            <a:endParaRPr lang="en-US" dirty="0"/>
          </a:p>
        </p:txBody>
      </p:sp>
      <p:sp>
        <p:nvSpPr>
          <p:cNvPr id="6" name="Content Placeholder 2">
            <a:extLst>
              <a:ext uri="{FF2B5EF4-FFF2-40B4-BE49-F238E27FC236}">
                <a16:creationId xmlns="" xmlns:a16="http://schemas.microsoft.com/office/drawing/2014/main" id="{EC22AADD-533E-4604-9CCD-BC48CF6E61D1}"/>
              </a:ext>
            </a:extLst>
          </p:cNvPr>
          <p:cNvSpPr>
            <a:spLocks noGrp="1"/>
          </p:cNvSpPr>
          <p:nvPr>
            <p:ph idx="1"/>
          </p:nvPr>
        </p:nvSpPr>
        <p:spPr>
          <a:xfrm>
            <a:off x="152400" y="680238"/>
            <a:ext cx="8839200" cy="5487788"/>
          </a:xfrm>
        </p:spPr>
        <p:txBody>
          <a:bodyPr>
            <a:normAutofit/>
          </a:bodyPr>
          <a:lstStyle/>
          <a:p>
            <a:r>
              <a:rPr lang="en-US" sz="2800" b="1" dirty="0">
                <a:solidFill>
                  <a:schemeClr val="accent3"/>
                </a:solidFill>
              </a:rPr>
              <a:t>Risk: </a:t>
            </a:r>
          </a:p>
          <a:p>
            <a:pPr marL="868680" lvl="1" indent="-457200">
              <a:buFont typeface="+mj-lt"/>
              <a:buAutoNum type="arabicPeriod"/>
            </a:pPr>
            <a:r>
              <a:rPr lang="en-US" sz="2400" dirty="0"/>
              <a:t>Coil is not qualified as a result of testing – fails test</a:t>
            </a:r>
          </a:p>
          <a:p>
            <a:pPr marL="868680" lvl="1" indent="-457200">
              <a:buFont typeface="+mj-lt"/>
              <a:buAutoNum type="arabicPeriod"/>
            </a:pPr>
            <a:r>
              <a:rPr lang="en-US" sz="2400" dirty="0"/>
              <a:t>Coil prototype fabrication schedule does not support completion by need date </a:t>
            </a:r>
          </a:p>
          <a:p>
            <a:r>
              <a:rPr lang="en-US" sz="2800" b="1" dirty="0">
                <a:solidFill>
                  <a:schemeClr val="accent4"/>
                </a:solidFill>
              </a:rPr>
              <a:t>Mitigation:</a:t>
            </a:r>
          </a:p>
          <a:p>
            <a:pPr marL="868680" lvl="1" indent="-457200">
              <a:buFont typeface="+mj-lt"/>
              <a:buAutoNum type="arabicPeriod"/>
            </a:pPr>
            <a:r>
              <a:rPr lang="en-US" sz="2400" dirty="0"/>
              <a:t>If first prototype is not qualified, test the second prototype fabricated……or third….or fourth</a:t>
            </a:r>
          </a:p>
          <a:p>
            <a:pPr marL="868680" lvl="1" indent="-457200">
              <a:buFont typeface="+mj-lt"/>
              <a:buAutoNum type="arabicPeriod"/>
            </a:pPr>
            <a:r>
              <a:rPr lang="en-US" sz="2400" dirty="0"/>
              <a:t>PPPL Coil prototype winding scheduled to </a:t>
            </a:r>
            <a:r>
              <a:rPr lang="en-US" sz="2400" dirty="0" smtClean="0"/>
              <a:t>begin </a:t>
            </a:r>
            <a:r>
              <a:rPr lang="en-US" sz="2400" dirty="0"/>
              <a:t>in early November with completion in January. Evaluation through mid-March – this leaves 4 months of float to complete testing/section/documentation. If PPPL coil fails, all three vendor prototype schedules will leave time for testing</a:t>
            </a:r>
            <a:r>
              <a:rPr lang="en-US" sz="2400" dirty="0" smtClean="0"/>
              <a:t>.</a:t>
            </a:r>
          </a:p>
          <a:p>
            <a:pPr marL="868680" lvl="1" indent="-457200">
              <a:buFont typeface="+mj-lt"/>
              <a:buAutoNum type="arabicPeriod"/>
            </a:pPr>
            <a:r>
              <a:rPr lang="en-US" sz="2400" dirty="0" smtClean="0"/>
              <a:t>Training for vendor coil fab oversight (discussions initiated)</a:t>
            </a:r>
            <a:endParaRPr lang="en-US" sz="2400" dirty="0"/>
          </a:p>
          <a:p>
            <a:endParaRPr lang="en-US" sz="2800" dirty="0"/>
          </a:p>
        </p:txBody>
      </p:sp>
    </p:spTree>
    <p:extLst>
      <p:ext uri="{BB962C8B-B14F-4D97-AF65-F5344CB8AC3E}">
        <p14:creationId xmlns:p14="http://schemas.microsoft.com/office/powerpoint/2010/main" val="2625661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PF Coils Objective 2.2</a:t>
            </a:r>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28</a:t>
            </a:fld>
            <a:endParaRPr lang="en-US" dirty="0"/>
          </a:p>
        </p:txBody>
      </p:sp>
      <p:sp>
        <p:nvSpPr>
          <p:cNvPr id="6" name="Content Placeholder 2">
            <a:extLst>
              <a:ext uri="{FF2B5EF4-FFF2-40B4-BE49-F238E27FC236}">
                <a16:creationId xmlns="" xmlns:a16="http://schemas.microsoft.com/office/drawing/2014/main" id="{E069D7CD-19E3-407B-81D0-8B9163C62E76}"/>
              </a:ext>
            </a:extLst>
          </p:cNvPr>
          <p:cNvSpPr>
            <a:spLocks noGrp="1"/>
          </p:cNvSpPr>
          <p:nvPr>
            <p:ph idx="1"/>
          </p:nvPr>
        </p:nvSpPr>
        <p:spPr>
          <a:xfrm>
            <a:off x="152400" y="1295400"/>
            <a:ext cx="8839200" cy="5257800"/>
          </a:xfrm>
        </p:spPr>
        <p:txBody>
          <a:bodyPr>
            <a:normAutofit/>
          </a:bodyPr>
          <a:lstStyle/>
          <a:p>
            <a:r>
              <a:rPr lang="en-US" sz="3200" dirty="0"/>
              <a:t>FES: For the NSTX-U recovery project, build and test at least one of each type of production inner poloidal magnetic field coil (viz., PF1A, PF1B, and PF1C). Qualify a PF1A coil by operating it at both the maximum required current and at maximum joule heating by </a:t>
            </a:r>
            <a:r>
              <a:rPr lang="en-US" sz="3200" b="1" u="sng" dirty="0">
                <a:effectLst>
                  <a:outerShdw blurRad="38100" dist="38100" dir="2700000" algn="tl">
                    <a:srgbClr val="000000">
                      <a:alpha val="43137"/>
                    </a:srgbClr>
                  </a:outerShdw>
                </a:effectLst>
              </a:rPr>
              <a:t>September 30, 2018</a:t>
            </a:r>
            <a:r>
              <a:rPr lang="en-US" sz="3200" dirty="0"/>
              <a:t>. (Objective 2.2)</a:t>
            </a:r>
          </a:p>
        </p:txBody>
      </p:sp>
    </p:spTree>
    <p:extLst>
      <p:ext uri="{BB962C8B-B14F-4D97-AF65-F5344CB8AC3E}">
        <p14:creationId xmlns:p14="http://schemas.microsoft.com/office/powerpoint/2010/main" val="735160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PF Coils Objective 2.2</a:t>
            </a:r>
            <a:br>
              <a:rPr lang="en-US" dirty="0"/>
            </a:br>
            <a:r>
              <a:rPr lang="en-US" sz="1400" dirty="0"/>
              <a:t>Continued</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29</a:t>
            </a:fld>
            <a:endParaRPr lang="en-US" dirty="0"/>
          </a:p>
        </p:txBody>
      </p:sp>
      <p:sp>
        <p:nvSpPr>
          <p:cNvPr id="6" name="Content Placeholder 2">
            <a:extLst>
              <a:ext uri="{FF2B5EF4-FFF2-40B4-BE49-F238E27FC236}">
                <a16:creationId xmlns="" xmlns:a16="http://schemas.microsoft.com/office/drawing/2014/main" id="{ED6DED0F-22CA-4047-A36B-85033E3DC79D}"/>
              </a:ext>
            </a:extLst>
          </p:cNvPr>
          <p:cNvSpPr>
            <a:spLocks noGrp="1"/>
          </p:cNvSpPr>
          <p:nvPr>
            <p:ph idx="1"/>
          </p:nvPr>
        </p:nvSpPr>
        <p:spPr>
          <a:xfrm>
            <a:off x="152400" y="838185"/>
            <a:ext cx="8839200" cy="5257800"/>
          </a:xfrm>
        </p:spPr>
        <p:txBody>
          <a:bodyPr>
            <a:normAutofit fontScale="92500" lnSpcReduction="20000"/>
          </a:bodyPr>
          <a:lstStyle/>
          <a:p>
            <a:r>
              <a:rPr lang="en-US" b="1" dirty="0">
                <a:solidFill>
                  <a:schemeClr val="accent3"/>
                </a:solidFill>
              </a:rPr>
              <a:t>Risk: </a:t>
            </a:r>
          </a:p>
          <a:p>
            <a:pPr marL="868680" lvl="1" indent="-457200">
              <a:buFont typeface="+mj-lt"/>
              <a:buAutoNum type="arabicPeriod"/>
            </a:pPr>
            <a:r>
              <a:rPr lang="en-US" dirty="0"/>
              <a:t>Fabrication dates from vendors do not support completion in-time for September 30, 2018 test date.</a:t>
            </a:r>
          </a:p>
          <a:p>
            <a:pPr marL="868680" lvl="1" indent="-457200">
              <a:buFont typeface="+mj-lt"/>
              <a:buAutoNum type="arabicPeriod"/>
            </a:pPr>
            <a:r>
              <a:rPr lang="en-US" dirty="0"/>
              <a:t>Coil fails electrical test</a:t>
            </a:r>
          </a:p>
          <a:p>
            <a:r>
              <a:rPr lang="en-US" b="1" dirty="0">
                <a:solidFill>
                  <a:schemeClr val="accent4"/>
                </a:solidFill>
              </a:rPr>
              <a:t>Mitigation: </a:t>
            </a:r>
          </a:p>
          <a:p>
            <a:pPr marL="868680" lvl="1" indent="-457200">
              <a:buFont typeface="+mj-lt"/>
              <a:buAutoNum type="arabicPeriod"/>
            </a:pPr>
            <a:r>
              <a:rPr lang="en-US" dirty="0"/>
              <a:t>Award tooling/Manufacturing Process Outline development at completion of FDR, then award production coil fabrication once prototype is evaluated. May need to start winding production coils immediately after winding (before VPI/ evaluation) vendor prototype to support this completion date.</a:t>
            </a:r>
          </a:p>
          <a:p>
            <a:pPr marL="868680" lvl="1" indent="-457200">
              <a:buFont typeface="+mj-lt"/>
              <a:buAutoNum type="arabicPeriod"/>
            </a:pPr>
            <a:r>
              <a:rPr lang="en-US" dirty="0"/>
              <a:t>Either accept risk or consider having other vendors fabricate production coils in </a:t>
            </a:r>
            <a:r>
              <a:rPr lang="en-US" dirty="0" smtClean="0"/>
              <a:t>parallel + effective vendor oversight </a:t>
            </a:r>
            <a:endParaRPr lang="en-US" dirty="0"/>
          </a:p>
          <a:p>
            <a:endParaRPr lang="en-US" dirty="0"/>
          </a:p>
        </p:txBody>
      </p:sp>
    </p:spTree>
    <p:extLst>
      <p:ext uri="{BB962C8B-B14F-4D97-AF65-F5344CB8AC3E}">
        <p14:creationId xmlns:p14="http://schemas.microsoft.com/office/powerpoint/2010/main" val="144877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87681"/>
            <a:ext cx="7916714" cy="744052"/>
          </a:xfrm>
        </p:spPr>
        <p:txBody>
          <a:bodyPr/>
          <a:lstStyle/>
          <a:p>
            <a:r>
              <a:rPr lang="en-US" dirty="0">
                <a:cs typeface="Arial" panose="020B0604020202020204" pitchFamily="34" charset="0"/>
              </a:rPr>
              <a:t>NSTX-U Will </a:t>
            </a:r>
            <a:r>
              <a:rPr lang="en-US" dirty="0" smtClean="0">
                <a:cs typeface="Arial" panose="020B0604020202020204" pitchFamily="34" charset="0"/>
              </a:rPr>
              <a:t>Address Critical </a:t>
            </a:r>
            <a:r>
              <a:rPr lang="en-US" dirty="0">
                <a:cs typeface="Arial" panose="020B0604020202020204" pitchFamily="34" charset="0"/>
              </a:rPr>
              <a:t>Scientific Issues</a:t>
            </a:r>
            <a:endParaRPr lang="en-US" dirty="0"/>
          </a:p>
        </p:txBody>
      </p:sp>
      <p:sp>
        <p:nvSpPr>
          <p:cNvPr id="3" name="Content Placeholder 2"/>
          <p:cNvSpPr>
            <a:spLocks noGrp="1"/>
          </p:cNvSpPr>
          <p:nvPr>
            <p:ph idx="1"/>
          </p:nvPr>
        </p:nvSpPr>
        <p:spPr>
          <a:xfrm>
            <a:off x="162838" y="964503"/>
            <a:ext cx="8830850" cy="4985359"/>
          </a:xfrm>
        </p:spPr>
        <p:txBody>
          <a:bodyPr>
            <a:normAutofit/>
          </a:bodyPr>
          <a:lstStyle/>
          <a:p>
            <a:pPr marL="342900" lvl="1">
              <a:buFont typeface="Lucida Grande"/>
              <a:buChar char="•"/>
            </a:pPr>
            <a:r>
              <a:rPr lang="en-US" sz="3200" dirty="0"/>
              <a:t>Understanding plasma confinement in a spherical torus at temperatures closer to fusion reactor</a:t>
            </a:r>
          </a:p>
          <a:p>
            <a:pPr marL="342900" lvl="1">
              <a:buFont typeface="Lucida Grande"/>
              <a:buChar char="•"/>
            </a:pPr>
            <a:r>
              <a:rPr lang="en-US" sz="3200" dirty="0"/>
              <a:t>Increased understanding of (electron) turbulence </a:t>
            </a:r>
          </a:p>
          <a:p>
            <a:pPr marL="708660" lvl="2" indent="-285750">
              <a:buFont typeface="Lucida Grande"/>
              <a:buChar char="•"/>
            </a:pPr>
            <a:r>
              <a:rPr lang="en-US" sz="2800" dirty="0"/>
              <a:t>Critical for any magnetic confinement experiment</a:t>
            </a:r>
          </a:p>
          <a:p>
            <a:pPr marL="342900" lvl="1">
              <a:buFont typeface="Lucida Grande"/>
              <a:buChar char="•"/>
            </a:pPr>
            <a:r>
              <a:rPr lang="en-US" sz="3200" dirty="0"/>
              <a:t>Increased understanding of how to predict confinement of fast-ions from fusion reactions</a:t>
            </a:r>
          </a:p>
          <a:p>
            <a:pPr marL="708660" lvl="2" indent="-285750">
              <a:buFont typeface="Lucida Grande"/>
              <a:buChar char="•"/>
            </a:pPr>
            <a:r>
              <a:rPr lang="en-US" sz="2800" dirty="0"/>
              <a:t>Critical for all future burning plasma experiments</a:t>
            </a:r>
          </a:p>
          <a:p>
            <a:pPr marL="342900" lvl="1">
              <a:buFont typeface="Lucida Grande"/>
              <a:buChar char="•"/>
            </a:pPr>
            <a:r>
              <a:rPr lang="en-US" sz="3200" dirty="0"/>
              <a:t>Study liquid metals to increase energy confinement and protect walls (longer-term</a:t>
            </a:r>
            <a:r>
              <a:rPr lang="en-US" sz="3200" dirty="0" smtClean="0"/>
              <a:t>)</a:t>
            </a:r>
            <a:endParaRPr lang="en-US" sz="3200" dirty="0"/>
          </a:p>
        </p:txBody>
      </p:sp>
      <p:sp>
        <p:nvSpPr>
          <p:cNvPr id="4" name="Subtitle 3"/>
          <p:cNvSpPr>
            <a:spLocks noGrp="1"/>
          </p:cNvSpPr>
          <p:nvPr>
            <p:ph type="subTitle" idx="13"/>
          </p:nvPr>
        </p:nvSpPr>
        <p:spPr/>
        <p:txBody>
          <a:bodyPr/>
          <a:lstStyle/>
          <a:p>
            <a:r>
              <a:rPr lang="en-US" dirty="0" smtClean="0"/>
              <a:t>NSTX-U Motivation</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a:t>
            </a:fld>
            <a:endParaRPr lang="en-US" dirty="0"/>
          </a:p>
        </p:txBody>
      </p:sp>
    </p:spTree>
    <p:extLst>
      <p:ext uri="{BB962C8B-B14F-4D97-AF65-F5344CB8AC3E}">
        <p14:creationId xmlns:p14="http://schemas.microsoft.com/office/powerpoint/2010/main" val="4059173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Project Objective 4.2</a:t>
            </a:r>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30</a:t>
            </a:fld>
            <a:endParaRPr lang="en-US" dirty="0"/>
          </a:p>
        </p:txBody>
      </p:sp>
      <p:sp>
        <p:nvSpPr>
          <p:cNvPr id="7" name="Content Placeholder 2">
            <a:extLst>
              <a:ext uri="{FF2B5EF4-FFF2-40B4-BE49-F238E27FC236}">
                <a16:creationId xmlns="" xmlns:a16="http://schemas.microsoft.com/office/drawing/2014/main" id="{B5201C7C-F10E-4159-ACF9-D6013AFB5589}"/>
              </a:ext>
            </a:extLst>
          </p:cNvPr>
          <p:cNvSpPr txBox="1">
            <a:spLocks/>
          </p:cNvSpPr>
          <p:nvPr/>
        </p:nvSpPr>
        <p:spPr>
          <a:xfrm>
            <a:off x="152400" y="846713"/>
            <a:ext cx="8839200" cy="52578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lumMod val="75000"/>
                  </a:schemeClr>
                </a:solidFill>
              </a:rPr>
              <a:t>SC/FES: The University, in concert with PPPL leadership, shall ensure that the necessary support is provided for efficient and effective management of the NSTX-U Recovery effort, </a:t>
            </a:r>
            <a:r>
              <a:rPr lang="en-US" b="1" dirty="0" smtClean="0">
                <a:solidFill>
                  <a:schemeClr val="bg1">
                    <a:lumMod val="75000"/>
                  </a:schemeClr>
                </a:solidFill>
              </a:rPr>
              <a:t>such that this </a:t>
            </a:r>
            <a:r>
              <a:rPr lang="en-US" b="1" dirty="0" smtClean="0"/>
              <a:t>project can be ready to be baselined by </a:t>
            </a:r>
            <a:r>
              <a:rPr lang="en-US" b="1" u="sng" dirty="0" smtClean="0">
                <a:effectLst>
                  <a:outerShdw blurRad="38100" dist="38100" dir="2700000" algn="tl">
                    <a:srgbClr val="000000">
                      <a:alpha val="43137"/>
                    </a:srgbClr>
                  </a:outerShdw>
                </a:effectLst>
              </a:rPr>
              <a:t>April 30, 2018</a:t>
            </a:r>
            <a:r>
              <a:rPr lang="en-US" b="1" dirty="0" smtClean="0"/>
              <a:t>. (Objective 4.2)</a:t>
            </a:r>
          </a:p>
          <a:p>
            <a:r>
              <a:rPr lang="en-US" b="1" dirty="0" smtClean="0">
                <a:solidFill>
                  <a:schemeClr val="accent4"/>
                </a:solidFill>
              </a:rPr>
              <a:t>Risk: </a:t>
            </a:r>
            <a:r>
              <a:rPr lang="en-US" dirty="0" smtClean="0"/>
              <a:t>Difficulty bringing-on leadership to support the project</a:t>
            </a:r>
          </a:p>
          <a:p>
            <a:r>
              <a:rPr lang="en-US" b="1" dirty="0" smtClean="0">
                <a:solidFill>
                  <a:schemeClr val="accent3"/>
                </a:solidFill>
              </a:rPr>
              <a:t>Mitigation: </a:t>
            </a:r>
            <a:r>
              <a:rPr lang="en-US" dirty="0" smtClean="0"/>
              <a:t>Project/Lab leadership continue effort to bring on an experienced/qualified Project Manager</a:t>
            </a:r>
          </a:p>
          <a:p>
            <a:pPr lvl="1"/>
            <a:r>
              <a:rPr lang="en-US" dirty="0" smtClean="0"/>
              <a:t>Project Manager interviews </a:t>
            </a:r>
            <a:r>
              <a:rPr lang="en-US" dirty="0" smtClean="0"/>
              <a:t>initiated</a:t>
            </a:r>
            <a:endParaRPr lang="en-US" dirty="0" smtClean="0"/>
          </a:p>
          <a:p>
            <a:endParaRPr lang="en-US" dirty="0">
              <a:solidFill>
                <a:schemeClr val="accent3"/>
              </a:solidFill>
            </a:endParaRPr>
          </a:p>
        </p:txBody>
      </p:sp>
    </p:spTree>
    <p:extLst>
      <p:ext uri="{BB962C8B-B14F-4D97-AF65-F5344CB8AC3E}">
        <p14:creationId xmlns:p14="http://schemas.microsoft.com/office/powerpoint/2010/main" val="2641413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Initiated weekly </a:t>
            </a:r>
            <a:r>
              <a:rPr lang="en-US" dirty="0" smtClean="0"/>
              <a:t>coil management meeting</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31</a:t>
            </a:fld>
            <a:endParaRPr lang="en-US" dirty="0"/>
          </a:p>
        </p:txBody>
      </p:sp>
      <p:sp>
        <p:nvSpPr>
          <p:cNvPr id="6" name="Content Placeholder 2"/>
          <p:cNvSpPr txBox="1">
            <a:spLocks/>
          </p:cNvSpPr>
          <p:nvPr/>
        </p:nvSpPr>
        <p:spPr>
          <a:xfrm>
            <a:off x="152400" y="738447"/>
            <a:ext cx="8839200" cy="5257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Identifying means to accelerate coil fab without sacrificing quality</a:t>
            </a:r>
          </a:p>
          <a:p>
            <a:r>
              <a:rPr lang="en-US" sz="2400" dirty="0" smtClean="0"/>
              <a:t>Dedicating P&amp;C </a:t>
            </a:r>
            <a:r>
              <a:rPr lang="en-US" sz="2400" dirty="0" smtClean="0"/>
              <a:t>resources only to coils </a:t>
            </a:r>
            <a:r>
              <a:rPr lang="en-US" sz="2400" dirty="0" smtClean="0">
                <a:sym typeface="Wingdings" panose="05000000000000000000" pitchFamily="2" charset="2"/>
              </a:rPr>
              <a:t></a:t>
            </a:r>
            <a:r>
              <a:rPr lang="en-US" sz="2400" dirty="0" smtClean="0"/>
              <a:t> visualize work-flow</a:t>
            </a:r>
          </a:p>
        </p:txBody>
      </p:sp>
      <p:graphicFrame>
        <p:nvGraphicFramePr>
          <p:cNvPr id="7" name="Object 6"/>
          <p:cNvGraphicFramePr>
            <a:graphicFrameLocks noChangeAspect="1"/>
          </p:cNvGraphicFramePr>
          <p:nvPr>
            <p:extLst>
              <p:ext uri="{D42A27DB-BD31-4B8C-83A1-F6EECF244321}">
                <p14:modId xmlns:p14="http://schemas.microsoft.com/office/powerpoint/2010/main" val="3800850005"/>
              </p:ext>
            </p:extLst>
          </p:nvPr>
        </p:nvGraphicFramePr>
        <p:xfrm>
          <a:off x="1105198" y="1581723"/>
          <a:ext cx="7222789" cy="4588933"/>
        </p:xfrm>
        <a:graphic>
          <a:graphicData uri="http://schemas.openxmlformats.org/presentationml/2006/ole">
            <mc:AlternateContent xmlns:mc="http://schemas.openxmlformats.org/markup-compatibility/2006">
              <mc:Choice xmlns:v="urn:schemas-microsoft-com:vml" Requires="v">
                <p:oleObj spid="_x0000_s1066" r:id="rId3" imgW="15026685" imgH="9540132" progId="Visio.Drawing.11">
                  <p:embed/>
                </p:oleObj>
              </mc:Choice>
              <mc:Fallback>
                <p:oleObj r:id="rId3" imgW="15026685" imgH="954013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198" y="1581723"/>
                        <a:ext cx="7222789" cy="4588933"/>
                      </a:xfrm>
                      <a:prstGeom prst="rect">
                        <a:avLst/>
                      </a:prstGeom>
                      <a:noFill/>
                    </p:spPr>
                  </p:pic>
                </p:oleObj>
              </mc:Fallback>
            </mc:AlternateContent>
          </a:graphicData>
        </a:graphic>
      </p:graphicFrame>
    </p:spTree>
    <p:extLst>
      <p:ext uri="{BB962C8B-B14F-4D97-AF65-F5344CB8AC3E}">
        <p14:creationId xmlns:p14="http://schemas.microsoft.com/office/powerpoint/2010/main" val="37834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777373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NSTX-U Research and Recovery Summary</a:t>
            </a:r>
            <a:endParaRPr lang="en-US" dirty="0"/>
          </a:p>
        </p:txBody>
      </p:sp>
      <p:sp>
        <p:nvSpPr>
          <p:cNvPr id="3" name="Content Placeholder 2"/>
          <p:cNvSpPr>
            <a:spLocks noGrp="1"/>
          </p:cNvSpPr>
          <p:nvPr>
            <p:ph idx="1"/>
          </p:nvPr>
        </p:nvSpPr>
        <p:spPr/>
        <p:txBody>
          <a:bodyPr/>
          <a:lstStyle/>
          <a:p>
            <a:r>
              <a:rPr lang="en-US" dirty="0" smtClean="0"/>
              <a:t>Making important scientific contributions through NSTX/NSTX-U analysis, collaborations</a:t>
            </a:r>
          </a:p>
          <a:p>
            <a:endParaRPr lang="en-US" dirty="0" smtClean="0"/>
          </a:p>
          <a:p>
            <a:r>
              <a:rPr lang="en-US" dirty="0" smtClean="0"/>
              <a:t>Recovery scope, cost, schedule well defined – (much more to be done)</a:t>
            </a:r>
          </a:p>
          <a:p>
            <a:endParaRPr lang="en-US" dirty="0"/>
          </a:p>
          <a:p>
            <a:r>
              <a:rPr lang="en-US" dirty="0" smtClean="0"/>
              <a:t>FY2018 will be critical year for new PF1 coil construction and demonstrating improved engineering outcomes</a:t>
            </a:r>
            <a:endParaRPr lang="en-US" dirty="0"/>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33</a:t>
            </a:fld>
            <a:endParaRPr lang="en-US" dirty="0"/>
          </a:p>
        </p:txBody>
      </p:sp>
    </p:spTree>
    <p:extLst>
      <p:ext uri="{BB962C8B-B14F-4D97-AF65-F5344CB8AC3E}">
        <p14:creationId xmlns:p14="http://schemas.microsoft.com/office/powerpoint/2010/main" val="316203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9"/>
            <a:ext cx="9143999" cy="652841"/>
          </a:xfrm>
        </p:spPr>
        <p:txBody>
          <a:bodyPr/>
          <a:lstStyle/>
          <a:p>
            <a:r>
              <a:rPr lang="en-US" u="sng" dirty="0" smtClean="0"/>
              <a:t>Recovery:</a:t>
            </a:r>
            <a:r>
              <a:rPr lang="en-US" dirty="0" smtClean="0"/>
              <a:t> Repair Device, Improve Core Reliability</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solidFill>
                  <a:srgbClr val="E47312"/>
                </a:solidFill>
              </a:rPr>
              <a:pPr/>
              <a:t>34</a:t>
            </a:fld>
            <a:endParaRPr lang="en-US" dirty="0">
              <a:solidFill>
                <a:srgbClr val="E47312"/>
              </a:solidFill>
            </a:endParaRPr>
          </a:p>
        </p:txBody>
      </p:sp>
      <p:sp>
        <p:nvSpPr>
          <p:cNvPr id="15" name="Content Placeholder 2"/>
          <p:cNvSpPr>
            <a:spLocks noGrp="1"/>
          </p:cNvSpPr>
          <p:nvPr>
            <p:ph idx="1"/>
          </p:nvPr>
        </p:nvSpPr>
        <p:spPr>
          <a:xfrm>
            <a:off x="0" y="810480"/>
            <a:ext cx="6096000" cy="5294033"/>
          </a:xfrm>
        </p:spPr>
        <p:txBody>
          <a:bodyPr>
            <a:normAutofit fontScale="55000" lnSpcReduction="20000"/>
          </a:bodyPr>
          <a:lstStyle/>
          <a:p>
            <a:pPr marL="165100" indent="-165100">
              <a:lnSpc>
                <a:spcPct val="95000"/>
              </a:lnSpc>
            </a:pPr>
            <a:r>
              <a:rPr lang="en-US" sz="4400" dirty="0" smtClean="0"/>
              <a:t>Magnets ($7.9M)</a:t>
            </a:r>
          </a:p>
          <a:p>
            <a:pPr marL="462280" lvl="1" indent="-165100">
              <a:lnSpc>
                <a:spcPct val="95000"/>
              </a:lnSpc>
            </a:pPr>
            <a:r>
              <a:rPr lang="en-US" sz="3300" dirty="0" smtClean="0"/>
              <a:t>Designs w/ improved manufacturability and testability</a:t>
            </a:r>
          </a:p>
          <a:p>
            <a:pPr marL="107633" indent="-174625">
              <a:lnSpc>
                <a:spcPct val="95000"/>
              </a:lnSpc>
            </a:pPr>
            <a:r>
              <a:rPr lang="en-US" sz="4400" dirty="0" smtClean="0"/>
              <a:t>Plasma Facing Components ($11.5M)</a:t>
            </a:r>
          </a:p>
          <a:p>
            <a:pPr marL="404813" lvl="1" indent="-174625">
              <a:lnSpc>
                <a:spcPct val="95000"/>
              </a:lnSpc>
            </a:pPr>
            <a:r>
              <a:rPr lang="en-US" sz="3300" dirty="0" smtClean="0"/>
              <a:t>Implementing tiles that can handle 2 MA, 1 T disruptions, w/ substantially higher heat flux handling capability</a:t>
            </a:r>
          </a:p>
          <a:p>
            <a:pPr marL="107633" indent="-174625">
              <a:lnSpc>
                <a:spcPct val="95000"/>
              </a:lnSpc>
            </a:pPr>
            <a:r>
              <a:rPr lang="en-US" sz="4400" dirty="0" smtClean="0"/>
              <a:t>Polar Region ($3.1M)</a:t>
            </a:r>
          </a:p>
          <a:p>
            <a:pPr marL="404813" lvl="1" indent="-174625">
              <a:lnSpc>
                <a:spcPct val="95000"/>
              </a:lnSpc>
            </a:pPr>
            <a:r>
              <a:rPr lang="en-US" sz="3300" dirty="0" smtClean="0"/>
              <a:t>Improved coil supports w/ thermal isolation from the vessel, improve vacuum via double O-rings </a:t>
            </a:r>
          </a:p>
          <a:p>
            <a:pPr marL="107633" indent="-174625">
              <a:lnSpc>
                <a:spcPct val="95000"/>
              </a:lnSpc>
            </a:pPr>
            <a:r>
              <a:rPr lang="en-US" sz="4400" dirty="0" smtClean="0"/>
              <a:t>Machine Instrumentation ($1.5M)</a:t>
            </a:r>
          </a:p>
          <a:p>
            <a:pPr marL="404813" lvl="1" indent="-174625">
              <a:lnSpc>
                <a:spcPct val="95000"/>
              </a:lnSpc>
            </a:pPr>
            <a:r>
              <a:rPr lang="en-US" sz="3300" dirty="0" smtClean="0"/>
              <a:t>Ability to compare measured displacements to design models (ANSYS),  trend behavior as loads are increased</a:t>
            </a:r>
            <a:endParaRPr lang="en-US" sz="3300" dirty="0"/>
          </a:p>
          <a:p>
            <a:pPr marL="107633" indent="-174625">
              <a:lnSpc>
                <a:spcPct val="95000"/>
              </a:lnSpc>
            </a:pPr>
            <a:r>
              <a:rPr lang="en-US" sz="4400" dirty="0" smtClean="0"/>
              <a:t>NTC Shielding ($2M)</a:t>
            </a:r>
          </a:p>
          <a:p>
            <a:pPr marL="404813" lvl="1" indent="-174625">
              <a:lnSpc>
                <a:spcPct val="95000"/>
              </a:lnSpc>
            </a:pPr>
            <a:r>
              <a:rPr lang="en-US" sz="3300" dirty="0" smtClean="0"/>
              <a:t>Improved shielding to support full power operations</a:t>
            </a:r>
            <a:endParaRPr lang="en-US" sz="3300" dirty="0"/>
          </a:p>
          <a:p>
            <a:pPr marL="107633" indent="-174625">
              <a:lnSpc>
                <a:spcPct val="95000"/>
              </a:lnSpc>
            </a:pPr>
            <a:r>
              <a:rPr lang="en-US" sz="4400" dirty="0" err="1" smtClean="0"/>
              <a:t>Bakeout</a:t>
            </a:r>
            <a:r>
              <a:rPr lang="en-US" sz="4400" dirty="0" smtClean="0"/>
              <a:t> ($1.8M)</a:t>
            </a:r>
          </a:p>
          <a:p>
            <a:pPr marL="404813" lvl="1" indent="-174625">
              <a:lnSpc>
                <a:spcPct val="95000"/>
              </a:lnSpc>
            </a:pPr>
            <a:r>
              <a:rPr lang="en-US" sz="3300" dirty="0" smtClean="0"/>
              <a:t>Improved </a:t>
            </a:r>
            <a:r>
              <a:rPr lang="en-US" sz="3300" dirty="0" err="1" smtClean="0"/>
              <a:t>bakeout</a:t>
            </a:r>
            <a:r>
              <a:rPr lang="en-US" sz="3300" dirty="0" smtClean="0"/>
              <a:t> </a:t>
            </a:r>
            <a:r>
              <a:rPr lang="en-US" sz="3300" dirty="0" err="1" smtClean="0"/>
              <a:t>feedthroughs</a:t>
            </a:r>
            <a:r>
              <a:rPr lang="en-US" sz="3300" dirty="0" smtClean="0"/>
              <a:t>, improved He flow control, mitigation of safety issues with hot water system.</a:t>
            </a:r>
          </a:p>
          <a:p>
            <a:pPr marL="107633" indent="-174625">
              <a:lnSpc>
                <a:spcPct val="95000"/>
              </a:lnSpc>
            </a:pPr>
            <a:r>
              <a:rPr lang="en-US" sz="4400" dirty="0" smtClean="0"/>
              <a:t>Machine Reassembly ($2.3M)</a:t>
            </a:r>
          </a:p>
          <a:p>
            <a:pPr marL="107633" indent="-174625">
              <a:lnSpc>
                <a:spcPct val="95000"/>
              </a:lnSpc>
            </a:pPr>
            <a:r>
              <a:rPr lang="en-US" sz="4400" dirty="0" smtClean="0"/>
              <a:t>Project Management ($7.3M)</a:t>
            </a:r>
          </a:p>
          <a:p>
            <a:pPr marL="107633" indent="-174625">
              <a:lnSpc>
                <a:spcPct val="95000"/>
              </a:lnSpc>
            </a:pPr>
            <a:endParaRPr lang="en-US" dirty="0" smtClean="0"/>
          </a:p>
          <a:p>
            <a:pPr>
              <a:lnSpc>
                <a:spcPct val="95000"/>
              </a:lnSpc>
            </a:pP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3974152682"/>
              </p:ext>
            </p:extLst>
          </p:nvPr>
        </p:nvGraphicFramePr>
        <p:xfrm>
          <a:off x="6096000" y="1073700"/>
          <a:ext cx="2971800" cy="4389120"/>
        </p:xfrm>
        <a:graphic>
          <a:graphicData uri="http://schemas.openxmlformats.org/drawingml/2006/table">
            <a:tbl>
              <a:tblPr firstRow="1" bandRow="1">
                <a:tableStyleId>{5C22544A-7EE6-4342-B048-85BDC9FD1C3A}</a:tableStyleId>
              </a:tblPr>
              <a:tblGrid>
                <a:gridCol w="2156012"/>
                <a:gridCol w="815788"/>
              </a:tblGrid>
              <a:tr h="609600">
                <a:tc gridSpan="2">
                  <a:txBody>
                    <a:bodyPr/>
                    <a:lstStyle/>
                    <a:p>
                      <a:pPr algn="ctr"/>
                      <a:r>
                        <a:rPr lang="en-US" dirty="0" smtClean="0">
                          <a:solidFill>
                            <a:schemeClr val="tx1"/>
                          </a:solidFill>
                        </a:rPr>
                        <a:t>Costs August 2017 – September 2019</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609600">
                <a:tc>
                  <a:txBody>
                    <a:bodyPr/>
                    <a:lstStyle/>
                    <a:p>
                      <a:r>
                        <a:rPr lang="en-US" b="1" dirty="0" smtClean="0">
                          <a:solidFill>
                            <a:schemeClr val="tx1"/>
                          </a:solidFill>
                        </a:rPr>
                        <a:t>Scope</a:t>
                      </a:r>
                      <a:endParaRPr lang="en-US"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r>
                        <a:rPr lang="en-US" b="1" dirty="0" smtClean="0">
                          <a:solidFill>
                            <a:schemeClr val="tx1"/>
                          </a:solidFill>
                        </a:rPr>
                        <a:t>Cost ($M)</a:t>
                      </a:r>
                      <a:endParaRPr lang="en-US"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609600">
                <a:tc>
                  <a:txBody>
                    <a:bodyPr/>
                    <a:lstStyle/>
                    <a:p>
                      <a:r>
                        <a:rPr lang="en-US" dirty="0" smtClean="0">
                          <a:solidFill>
                            <a:schemeClr val="tx1"/>
                          </a:solidFill>
                        </a:rPr>
                        <a:t>Scope described on left</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dirty="0" smtClean="0">
                          <a:solidFill>
                            <a:schemeClr val="tx1"/>
                          </a:solidFill>
                        </a:rPr>
                        <a:t>37.4</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09600">
                <a:tc>
                  <a:txBody>
                    <a:bodyPr/>
                    <a:lstStyle/>
                    <a:p>
                      <a:r>
                        <a:rPr lang="en-US" dirty="0" smtClean="0">
                          <a:solidFill>
                            <a:schemeClr val="tx1"/>
                          </a:solidFill>
                        </a:rPr>
                        <a:t>Additional Recovery Scope</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dirty="0" smtClean="0">
                          <a:solidFill>
                            <a:schemeClr val="tx1"/>
                          </a:solidFill>
                        </a:rPr>
                        <a:t>10.8</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09600">
                <a:tc>
                  <a:txBody>
                    <a:bodyPr/>
                    <a:lstStyle/>
                    <a:p>
                      <a:r>
                        <a:rPr lang="en-US" dirty="0" smtClean="0">
                          <a:solidFill>
                            <a:schemeClr val="tx1"/>
                          </a:solidFill>
                        </a:rPr>
                        <a:t>Total Estimated Cost</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dirty="0" smtClean="0">
                          <a:solidFill>
                            <a:schemeClr val="tx1"/>
                          </a:solidFill>
                        </a:rPr>
                        <a:t>48.2</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09600">
                <a:tc>
                  <a:txBody>
                    <a:bodyPr/>
                    <a:lstStyle/>
                    <a:p>
                      <a:r>
                        <a:rPr lang="en-US" dirty="0" smtClean="0">
                          <a:solidFill>
                            <a:schemeClr val="tx1"/>
                          </a:solidFill>
                        </a:rPr>
                        <a:t>Contingency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dirty="0" smtClean="0">
                          <a:solidFill>
                            <a:schemeClr val="tx1"/>
                          </a:solidFill>
                        </a:rPr>
                        <a:t>14.5</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09600">
                <a:tc>
                  <a:txBody>
                    <a:bodyPr/>
                    <a:lstStyle/>
                    <a:p>
                      <a:r>
                        <a:rPr lang="en-US" dirty="0" smtClean="0">
                          <a:solidFill>
                            <a:schemeClr val="tx1"/>
                          </a:solidFill>
                        </a:rPr>
                        <a:t>Total Recovery</a:t>
                      </a:r>
                      <a:r>
                        <a:rPr lang="en-US" baseline="0" dirty="0" smtClean="0">
                          <a:solidFill>
                            <a:schemeClr val="tx1"/>
                          </a:solidFill>
                        </a:rPr>
                        <a:t> Cost</a:t>
                      </a:r>
                      <a:endParaRPr lang="en-US" dirty="0" smtClean="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dirty="0" smtClean="0">
                          <a:solidFill>
                            <a:schemeClr val="tx1"/>
                          </a:solidFill>
                        </a:rPr>
                        <a:t>62.7</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449477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Maintenance and Run Preparation </a:t>
            </a:r>
            <a:r>
              <a:rPr lang="en-US" dirty="0" smtClean="0"/>
              <a:t>Scope</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solidFill>
                  <a:srgbClr val="E47312"/>
                </a:solidFill>
              </a:rPr>
              <a:pPr/>
              <a:t>35</a:t>
            </a:fld>
            <a:endParaRPr lang="en-US" dirty="0">
              <a:solidFill>
                <a:srgbClr val="E47312"/>
              </a:solidFill>
            </a:endParaRPr>
          </a:p>
        </p:txBody>
      </p:sp>
      <p:sp>
        <p:nvSpPr>
          <p:cNvPr id="6" name="Content Placeholder 2"/>
          <p:cNvSpPr txBox="1">
            <a:spLocks/>
          </p:cNvSpPr>
          <p:nvPr/>
        </p:nvSpPr>
        <p:spPr>
          <a:xfrm>
            <a:off x="0" y="796636"/>
            <a:ext cx="5105400" cy="556260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Neutral Beam Maintenance ($6.1M)</a:t>
            </a:r>
          </a:p>
          <a:p>
            <a:pPr lvl="1"/>
            <a:r>
              <a:rPr lang="en-US" dirty="0" smtClean="0"/>
              <a:t>Reliable beam restart </a:t>
            </a:r>
            <a:r>
              <a:rPr lang="en-US" dirty="0" smtClean="0">
                <a:sym typeface="Wingdings"/>
              </a:rPr>
              <a:t> </a:t>
            </a:r>
            <a:r>
              <a:rPr lang="en-US" dirty="0" smtClean="0"/>
              <a:t>Refurbish three ion sources, more molybdenum shielding in the NB#2 duct, refrigerator maintenance, replacement of </a:t>
            </a:r>
            <a:r>
              <a:rPr lang="en-US" dirty="0" err="1" smtClean="0"/>
              <a:t>EoL</a:t>
            </a:r>
            <a:r>
              <a:rPr lang="en-US" dirty="0" smtClean="0"/>
              <a:t> telemetry, calorimeter repairs,…</a:t>
            </a:r>
          </a:p>
          <a:p>
            <a:r>
              <a:rPr lang="en-US" dirty="0" smtClean="0"/>
              <a:t>Central Instrumentation and Control ($1.4M)</a:t>
            </a:r>
          </a:p>
          <a:p>
            <a:pPr lvl="1"/>
            <a:r>
              <a:rPr lang="en-US" dirty="0" smtClean="0"/>
              <a:t>Improved reliability </a:t>
            </a:r>
            <a:r>
              <a:rPr lang="en-US" dirty="0" smtClean="0">
                <a:sym typeface="Wingdings"/>
              </a:rPr>
              <a:t> </a:t>
            </a:r>
            <a:r>
              <a:rPr lang="en-US" dirty="0" smtClean="0"/>
              <a:t>Data link improvements, EPICS modernization, Network Segregation</a:t>
            </a:r>
          </a:p>
          <a:p>
            <a:r>
              <a:rPr lang="en-US" dirty="0" smtClean="0"/>
              <a:t>Power Systems ($1.1M)</a:t>
            </a:r>
          </a:p>
          <a:p>
            <a:pPr lvl="1"/>
            <a:r>
              <a:rPr lang="en-US" dirty="0" smtClean="0"/>
              <a:t>Maintenance to ensure smooth startup</a:t>
            </a:r>
          </a:p>
          <a:p>
            <a:r>
              <a:rPr lang="en-US" dirty="0" smtClean="0"/>
              <a:t>Operations</a:t>
            </a:r>
          </a:p>
          <a:p>
            <a:pPr lvl="1"/>
            <a:r>
              <a:rPr lang="en-US" dirty="0" smtClean="0"/>
              <a:t>energy + allocations ($6.9M), </a:t>
            </a:r>
          </a:p>
          <a:p>
            <a:pPr lvl="1"/>
            <a:r>
              <a:rPr lang="en-US" dirty="0" smtClean="0"/>
              <a:t>continued data serving, necessary maintenance, supervision ($7.8M)</a:t>
            </a:r>
          </a:p>
          <a:p>
            <a:pPr lvl="1"/>
            <a:r>
              <a:rPr lang="en-US" dirty="0" smtClean="0"/>
              <a:t>machine commissioning ($5.4).</a:t>
            </a:r>
          </a:p>
        </p:txBody>
      </p:sp>
      <p:graphicFrame>
        <p:nvGraphicFramePr>
          <p:cNvPr id="7" name="Table 6"/>
          <p:cNvGraphicFramePr>
            <a:graphicFrameLocks noGrp="1"/>
          </p:cNvGraphicFramePr>
          <p:nvPr>
            <p:extLst>
              <p:ext uri="{D42A27DB-BD31-4B8C-83A1-F6EECF244321}">
                <p14:modId xmlns:p14="http://schemas.microsoft.com/office/powerpoint/2010/main" val="1590375074"/>
              </p:ext>
            </p:extLst>
          </p:nvPr>
        </p:nvGraphicFramePr>
        <p:xfrm>
          <a:off x="5257800" y="796636"/>
          <a:ext cx="3810000" cy="3694950"/>
        </p:xfrm>
        <a:graphic>
          <a:graphicData uri="http://schemas.openxmlformats.org/drawingml/2006/table">
            <a:tbl>
              <a:tblPr firstRow="1" bandRow="1">
                <a:tableStyleId>{5C22544A-7EE6-4342-B048-85BDC9FD1C3A}</a:tableStyleId>
              </a:tblPr>
              <a:tblGrid>
                <a:gridCol w="2913529"/>
                <a:gridCol w="896471"/>
              </a:tblGrid>
              <a:tr h="482958">
                <a:tc gridSpan="2">
                  <a:txBody>
                    <a:bodyPr/>
                    <a:lstStyle/>
                    <a:p>
                      <a:pPr algn="ctr"/>
                      <a:r>
                        <a:rPr lang="en-US" dirty="0" smtClean="0">
                          <a:solidFill>
                            <a:schemeClr val="tx1"/>
                          </a:solidFill>
                        </a:rPr>
                        <a:t>Costs August 2017 – September 2019</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507106">
                <a:tc>
                  <a:txBody>
                    <a:bodyPr/>
                    <a:lstStyle/>
                    <a:p>
                      <a:r>
                        <a:rPr lang="en-US" b="1" dirty="0" smtClean="0">
                          <a:solidFill>
                            <a:schemeClr val="tx1"/>
                          </a:solidFill>
                        </a:rPr>
                        <a:t>Scope</a:t>
                      </a:r>
                      <a:endParaRPr lang="en-US"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r>
                        <a:rPr lang="en-US" b="1" dirty="0" smtClean="0">
                          <a:solidFill>
                            <a:schemeClr val="tx1"/>
                          </a:solidFill>
                        </a:rPr>
                        <a:t>Cost ($M)</a:t>
                      </a:r>
                      <a:endParaRPr lang="en-US"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482958">
                <a:tc>
                  <a:txBody>
                    <a:bodyPr/>
                    <a:lstStyle/>
                    <a:p>
                      <a:r>
                        <a:rPr lang="en-US" dirty="0" smtClean="0">
                          <a:solidFill>
                            <a:schemeClr val="tx1"/>
                          </a:solidFill>
                        </a:rPr>
                        <a:t>Scope described on left</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dirty="0" smtClean="0">
                          <a:solidFill>
                            <a:schemeClr val="tx1"/>
                          </a:solidFill>
                        </a:rPr>
                        <a:t>28.7</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507106">
                <a:tc>
                  <a:txBody>
                    <a:bodyPr/>
                    <a:lstStyle/>
                    <a:p>
                      <a:r>
                        <a:rPr lang="en-US" dirty="0" smtClean="0">
                          <a:solidFill>
                            <a:schemeClr val="tx1"/>
                          </a:solidFill>
                        </a:rPr>
                        <a:t>Additional Maintenance and Run Preparation Scope</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dirty="0" smtClean="0">
                          <a:solidFill>
                            <a:schemeClr val="tx1"/>
                          </a:solidFill>
                        </a:rPr>
                        <a:t>5.8</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482958">
                <a:tc>
                  <a:txBody>
                    <a:bodyPr/>
                    <a:lstStyle/>
                    <a:p>
                      <a:r>
                        <a:rPr lang="en-US" dirty="0" smtClean="0">
                          <a:solidFill>
                            <a:schemeClr val="tx1"/>
                          </a:solidFill>
                        </a:rPr>
                        <a:t>Total Estimated Cost</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dirty="0" smtClean="0">
                          <a:solidFill>
                            <a:schemeClr val="tx1"/>
                          </a:solidFill>
                        </a:rPr>
                        <a:t>34.5</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482958">
                <a:tc>
                  <a:txBody>
                    <a:bodyPr/>
                    <a:lstStyle/>
                    <a:p>
                      <a:r>
                        <a:rPr lang="en-US" dirty="0" smtClean="0">
                          <a:solidFill>
                            <a:schemeClr val="tx1"/>
                          </a:solidFill>
                        </a:rPr>
                        <a:t>Contingency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dirty="0" smtClean="0">
                          <a:solidFill>
                            <a:schemeClr val="tx1"/>
                          </a:solidFill>
                        </a:rPr>
                        <a:t>3.6</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482958">
                <a:tc>
                  <a:txBody>
                    <a:bodyPr/>
                    <a:lstStyle/>
                    <a:p>
                      <a:r>
                        <a:rPr lang="en-US" dirty="0" smtClean="0">
                          <a:solidFill>
                            <a:schemeClr val="tx1"/>
                          </a:solidFill>
                        </a:rPr>
                        <a:t>Total </a:t>
                      </a:r>
                      <a:r>
                        <a:rPr lang="en-US" baseline="0" dirty="0" smtClean="0">
                          <a:solidFill>
                            <a:schemeClr val="tx1"/>
                          </a:solidFill>
                        </a:rPr>
                        <a:t>Cost</a:t>
                      </a:r>
                      <a:endParaRPr lang="en-US" dirty="0" smtClean="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r>
                        <a:rPr lang="en-US" dirty="0" smtClean="0">
                          <a:solidFill>
                            <a:schemeClr val="tx1"/>
                          </a:solidFill>
                        </a:rPr>
                        <a:t>38.1</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sp>
        <p:nvSpPr>
          <p:cNvPr id="8" name="TextBox 7"/>
          <p:cNvSpPr txBox="1"/>
          <p:nvPr/>
        </p:nvSpPr>
        <p:spPr>
          <a:xfrm>
            <a:off x="5257800" y="4684222"/>
            <a:ext cx="3810000" cy="1323439"/>
          </a:xfrm>
          <a:prstGeom prst="rect">
            <a:avLst/>
          </a:prstGeom>
          <a:solidFill>
            <a:schemeClr val="accent1">
              <a:lumMod val="20000"/>
              <a:lumOff val="80000"/>
            </a:schemeClr>
          </a:solidFill>
          <a:ln>
            <a:solidFill>
              <a:srgbClr val="0000FF"/>
            </a:solidFill>
          </a:ln>
        </p:spPr>
        <p:txBody>
          <a:bodyPr wrap="square" rtlCol="0">
            <a:spAutoFit/>
          </a:bodyPr>
          <a:lstStyle/>
          <a:p>
            <a:r>
              <a:rPr lang="en-US" sz="2000" dirty="0" smtClean="0">
                <a:solidFill>
                  <a:prstClr val="black"/>
                </a:solidFill>
              </a:rPr>
              <a:t>Note: Does not presently include a significant component of HHFW maintenance/upgrade except on the antenna</a:t>
            </a:r>
            <a:endParaRPr lang="en-US" sz="2000" dirty="0">
              <a:solidFill>
                <a:prstClr val="black"/>
              </a:solidFill>
            </a:endParaRPr>
          </a:p>
        </p:txBody>
      </p:sp>
    </p:spTree>
    <p:extLst>
      <p:ext uri="{BB962C8B-B14F-4D97-AF65-F5344CB8AC3E}">
        <p14:creationId xmlns:p14="http://schemas.microsoft.com/office/powerpoint/2010/main" val="3092974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1.0 - Mission Accomplishment</a:t>
            </a:r>
          </a:p>
        </p:txBody>
      </p:sp>
      <p:sp>
        <p:nvSpPr>
          <p:cNvPr id="4" name="Subtitle 3"/>
          <p:cNvSpPr>
            <a:spLocks noGrp="1"/>
          </p:cNvSpPr>
          <p:nvPr>
            <p:ph type="subTitle" idx="13"/>
          </p:nvPr>
        </p:nvSpPr>
        <p:spPr/>
        <p:txBody>
          <a:bodyPr/>
          <a:lstStyle/>
          <a:p>
            <a:r>
              <a:rPr lang="en-US" dirty="0" smtClean="0"/>
              <a:t>NSTX-U Research</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36</a:t>
            </a:fld>
            <a:endParaRPr lang="en-US" dirty="0"/>
          </a:p>
        </p:txBody>
      </p:sp>
      <p:sp>
        <p:nvSpPr>
          <p:cNvPr id="3" name="Content Placeholder 2"/>
          <p:cNvSpPr>
            <a:spLocks noGrp="1"/>
          </p:cNvSpPr>
          <p:nvPr>
            <p:ph idx="1"/>
          </p:nvPr>
        </p:nvSpPr>
        <p:spPr/>
        <p:txBody>
          <a:bodyPr/>
          <a:lstStyle/>
          <a:p>
            <a:pPr lvl="0"/>
            <a:r>
              <a:rPr lang="en-US" b="1" dirty="0"/>
              <a:t>FES: </a:t>
            </a:r>
            <a:r>
              <a:rPr lang="en-US" dirty="0"/>
              <a:t>Provide leadership, coordination, and support to the FES joint research target (JRT) with the goal of testing predictive models of fast-ion transport by multiple Alfven </a:t>
            </a:r>
            <a:r>
              <a:rPr lang="en-US" dirty="0" err="1"/>
              <a:t>eigenmodes</a:t>
            </a:r>
            <a:r>
              <a:rPr lang="en-US" dirty="0"/>
              <a:t>.  (Objective 1.2)</a:t>
            </a:r>
          </a:p>
        </p:txBody>
      </p:sp>
    </p:spTree>
    <p:extLst>
      <p:ext uri="{BB962C8B-B14F-4D97-AF65-F5344CB8AC3E}">
        <p14:creationId xmlns:p14="http://schemas.microsoft.com/office/powerpoint/2010/main" val="3497370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to achieve Notable</a:t>
            </a:r>
          </a:p>
        </p:txBody>
      </p:sp>
      <p:sp>
        <p:nvSpPr>
          <p:cNvPr id="4" name="Subtitle 3"/>
          <p:cNvSpPr>
            <a:spLocks noGrp="1"/>
          </p:cNvSpPr>
          <p:nvPr>
            <p:ph type="subTitle" idx="13"/>
          </p:nvPr>
        </p:nvSpPr>
        <p:spPr/>
        <p:txBody>
          <a:bodyPr/>
          <a:lstStyle/>
          <a:p>
            <a:r>
              <a:rPr lang="en-US" dirty="0" smtClean="0"/>
              <a:t>NSTX-U Research</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37</a:t>
            </a:fld>
            <a:endParaRPr lang="en-US" dirty="0"/>
          </a:p>
        </p:txBody>
      </p:sp>
      <p:sp>
        <p:nvSpPr>
          <p:cNvPr id="6" name="Content Placeholder 2"/>
          <p:cNvSpPr>
            <a:spLocks noGrp="1"/>
          </p:cNvSpPr>
          <p:nvPr>
            <p:ph idx="1"/>
          </p:nvPr>
        </p:nvSpPr>
        <p:spPr>
          <a:xfrm>
            <a:off x="58191" y="806004"/>
            <a:ext cx="8991600" cy="5245666"/>
          </a:xfrm>
        </p:spPr>
        <p:txBody>
          <a:bodyPr>
            <a:normAutofit fontScale="70000" lnSpcReduction="20000"/>
          </a:bodyPr>
          <a:lstStyle/>
          <a:p>
            <a:r>
              <a:rPr lang="en-US" sz="4000" dirty="0" smtClean="0"/>
              <a:t>PPPL Leader identified in FY2017 – Mario </a:t>
            </a:r>
            <a:r>
              <a:rPr lang="en-US" sz="4000" dirty="0" err="1"/>
              <a:t>Podestà</a:t>
            </a:r>
            <a:r>
              <a:rPr lang="en-US" sz="4000" dirty="0"/>
              <a:t> </a:t>
            </a:r>
            <a:endParaRPr lang="en-US" sz="4000" dirty="0" smtClean="0"/>
          </a:p>
          <a:p>
            <a:r>
              <a:rPr lang="en-US" sz="4000" dirty="0" smtClean="0"/>
              <a:t>Coordinating committee:</a:t>
            </a:r>
          </a:p>
          <a:p>
            <a:pPr lvl="1"/>
            <a:r>
              <a:rPr lang="en-US" sz="2600" dirty="0" smtClean="0"/>
              <a:t>M</a:t>
            </a:r>
            <a:r>
              <a:rPr lang="en-US" sz="2600" dirty="0"/>
              <a:t>. </a:t>
            </a:r>
            <a:r>
              <a:rPr lang="en-US" sz="2600" dirty="0" err="1"/>
              <a:t>Podestà</a:t>
            </a:r>
            <a:r>
              <a:rPr lang="en-US" sz="2600" dirty="0"/>
              <a:t>, N. </a:t>
            </a:r>
            <a:r>
              <a:rPr lang="en-US" sz="2600" dirty="0" err="1"/>
              <a:t>Gorelenkov</a:t>
            </a:r>
            <a:r>
              <a:rPr lang="en-US" sz="2600" dirty="0"/>
              <a:t> – NSTX-U/PPPL</a:t>
            </a:r>
          </a:p>
          <a:p>
            <a:pPr lvl="1"/>
            <a:r>
              <a:rPr lang="en-US" sz="2600" dirty="0"/>
              <a:t>W. </a:t>
            </a:r>
            <a:r>
              <a:rPr lang="en-US" sz="2600" dirty="0" err="1"/>
              <a:t>Heidbrink</a:t>
            </a:r>
            <a:r>
              <a:rPr lang="en-US" sz="2600" dirty="0"/>
              <a:t>, C. Collins – DIII-D/GA</a:t>
            </a:r>
          </a:p>
          <a:p>
            <a:pPr lvl="1"/>
            <a:r>
              <a:rPr lang="en-US" sz="2600" dirty="0"/>
              <a:t>Y. Lin – MFE/MIT</a:t>
            </a:r>
          </a:p>
          <a:p>
            <a:r>
              <a:rPr lang="en-US" sz="3800" dirty="0" smtClean="0"/>
              <a:t>Milestones submitted and accepted by FES last week</a:t>
            </a:r>
          </a:p>
          <a:p>
            <a:pPr lvl="1"/>
            <a:r>
              <a:rPr lang="en-US" sz="2600" b="1" dirty="0" smtClean="0"/>
              <a:t>Q1:  </a:t>
            </a:r>
            <a:r>
              <a:rPr lang="en-US" sz="2600" dirty="0" smtClean="0"/>
              <a:t>Review </a:t>
            </a:r>
            <a:r>
              <a:rPr lang="en-US" sz="2600" dirty="0"/>
              <a:t>previous modeling activities on NSTX/NSTX-U and DIII-D data to identify </a:t>
            </a:r>
            <a:r>
              <a:rPr lang="en-US" sz="2600" dirty="0" smtClean="0"/>
              <a:t>candidate predictive </a:t>
            </a:r>
            <a:r>
              <a:rPr lang="en-US" sz="2600" dirty="0"/>
              <a:t>models. Discuss and develop a detailed analysis plan for existing data. </a:t>
            </a:r>
            <a:r>
              <a:rPr lang="en-US" sz="2600" dirty="0" smtClean="0"/>
              <a:t>Discuss potential </a:t>
            </a:r>
            <a:r>
              <a:rPr lang="en-US" sz="2600" dirty="0"/>
              <a:t>collaborative experiments on DIII-D during FY-18.</a:t>
            </a:r>
          </a:p>
          <a:p>
            <a:pPr lvl="1"/>
            <a:r>
              <a:rPr lang="en-US" sz="2600" b="1" dirty="0" smtClean="0"/>
              <a:t>Q2:  </a:t>
            </a:r>
            <a:r>
              <a:rPr lang="en-US" sz="2600" dirty="0" smtClean="0"/>
              <a:t>Begin </a:t>
            </a:r>
            <a:r>
              <a:rPr lang="en-US" sz="2600" dirty="0"/>
              <a:t>analysis and modeling activities for NSTX/NSTX-U and DIII-D data identified during </a:t>
            </a:r>
            <a:r>
              <a:rPr lang="en-US" sz="2600" dirty="0" smtClean="0"/>
              <a:t>Q1.  Complete </a:t>
            </a:r>
            <a:r>
              <a:rPr lang="en-US" sz="2600" dirty="0"/>
              <a:t>a plan for collaborative experiments on DIII-D, including </a:t>
            </a:r>
            <a:r>
              <a:rPr lang="en-US" sz="2600" dirty="0" smtClean="0"/>
              <a:t>specific measurements </a:t>
            </a:r>
            <a:r>
              <a:rPr lang="en-US" sz="2600" dirty="0"/>
              <a:t>that are required to support the modeling and validation activities.</a:t>
            </a:r>
          </a:p>
          <a:p>
            <a:pPr lvl="1"/>
            <a:r>
              <a:rPr lang="en-US" sz="2600" b="1" dirty="0" smtClean="0"/>
              <a:t>Q3:  </a:t>
            </a:r>
            <a:r>
              <a:rPr lang="en-US" sz="2600" dirty="0" smtClean="0"/>
              <a:t>Conduct </a:t>
            </a:r>
            <a:r>
              <a:rPr lang="en-US" sz="2600" dirty="0"/>
              <a:t>collaborative experiments on DIII-D according to the plan developed in </a:t>
            </a:r>
            <a:r>
              <a:rPr lang="en-US" sz="2600" dirty="0" smtClean="0"/>
              <a:t>Q1 and Q2. </a:t>
            </a:r>
            <a:r>
              <a:rPr lang="en-US" sz="2600" dirty="0"/>
              <a:t>Complete analysis of previous NSTX/NSTX-U and DIII-D data and present a </a:t>
            </a:r>
            <a:r>
              <a:rPr lang="en-US" sz="2600" dirty="0" smtClean="0"/>
              <a:t>draft progress </a:t>
            </a:r>
            <a:r>
              <a:rPr lang="en-US" sz="2600" dirty="0"/>
              <a:t>report. Begin analysis of completed collaborative experiments on DIII-D.</a:t>
            </a:r>
          </a:p>
          <a:p>
            <a:pPr lvl="1"/>
            <a:r>
              <a:rPr lang="en-US" sz="2600" b="1" dirty="0" smtClean="0"/>
              <a:t>Q4:  </a:t>
            </a:r>
            <a:r>
              <a:rPr lang="en-US" sz="2600" dirty="0" smtClean="0"/>
              <a:t>Consolidate </a:t>
            </a:r>
            <a:r>
              <a:rPr lang="en-US" sz="2600" dirty="0"/>
              <a:t>results from the analysis of NSTX/NSTX-U and DIII-D data, including results </a:t>
            </a:r>
            <a:r>
              <a:rPr lang="en-US" sz="2600" dirty="0" smtClean="0"/>
              <a:t>from collaborative </a:t>
            </a:r>
            <a:r>
              <a:rPr lang="en-US" sz="2600" dirty="0"/>
              <a:t>experiments from FY-18. Prepare a joint report documenting the progress </a:t>
            </a:r>
            <a:r>
              <a:rPr lang="en-US" sz="2600" dirty="0" smtClean="0"/>
              <a:t>made toward </a:t>
            </a:r>
            <a:r>
              <a:rPr lang="en-US" sz="2600" dirty="0"/>
              <a:t>the JRT goals. Identify open issues and provide guidance for future work based on </a:t>
            </a:r>
            <a:r>
              <a:rPr lang="en-US" sz="2600" dirty="0" smtClean="0"/>
              <a:t>the JRT </a:t>
            </a:r>
            <a:r>
              <a:rPr lang="en-US" sz="2600" dirty="0"/>
              <a:t>results</a:t>
            </a:r>
            <a:r>
              <a:rPr lang="en-US" sz="2600" dirty="0" smtClean="0"/>
              <a:t>.</a:t>
            </a:r>
            <a:endParaRPr lang="en-US" sz="2600" dirty="0"/>
          </a:p>
        </p:txBody>
      </p:sp>
    </p:spTree>
    <p:extLst>
      <p:ext uri="{BB962C8B-B14F-4D97-AF65-F5344CB8AC3E}">
        <p14:creationId xmlns:p14="http://schemas.microsoft.com/office/powerpoint/2010/main" val="2558682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JRT Risks</a:t>
            </a:r>
            <a:r>
              <a:rPr lang="en-US" dirty="0"/>
              <a:t>, </a:t>
            </a:r>
            <a:r>
              <a:rPr lang="en-US" dirty="0" smtClean="0"/>
              <a:t>Communication Plan</a:t>
            </a:r>
            <a:endParaRPr lang="en-US" dirty="0"/>
          </a:p>
        </p:txBody>
      </p:sp>
      <p:sp>
        <p:nvSpPr>
          <p:cNvPr id="4" name="Subtitle 3"/>
          <p:cNvSpPr>
            <a:spLocks noGrp="1"/>
          </p:cNvSpPr>
          <p:nvPr>
            <p:ph type="subTitle" idx="13"/>
          </p:nvPr>
        </p:nvSpPr>
        <p:spPr/>
        <p:txBody>
          <a:bodyPr/>
          <a:lstStyle/>
          <a:p>
            <a:r>
              <a:rPr lang="en-US" dirty="0" smtClean="0"/>
              <a:t>NSTX-U Research</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38</a:t>
            </a:fld>
            <a:endParaRPr lang="en-US" dirty="0"/>
          </a:p>
        </p:txBody>
      </p:sp>
      <p:sp>
        <p:nvSpPr>
          <p:cNvPr id="6" name="Content Placeholder 2"/>
          <p:cNvSpPr>
            <a:spLocks noGrp="1"/>
          </p:cNvSpPr>
          <p:nvPr>
            <p:ph idx="1"/>
          </p:nvPr>
        </p:nvSpPr>
        <p:spPr/>
        <p:txBody>
          <a:bodyPr>
            <a:noAutofit/>
          </a:bodyPr>
          <a:lstStyle/>
          <a:p>
            <a:r>
              <a:rPr lang="en-US" sz="2800" dirty="0" smtClean="0"/>
              <a:t>Risks:</a:t>
            </a:r>
          </a:p>
          <a:p>
            <a:pPr lvl="1"/>
            <a:r>
              <a:rPr lang="en-US" sz="2400" dirty="0" smtClean="0"/>
              <a:t>DIII-D cannot provide new data</a:t>
            </a:r>
          </a:p>
          <a:p>
            <a:pPr lvl="2"/>
            <a:r>
              <a:rPr lang="en-US" sz="2000" dirty="0" smtClean="0"/>
              <a:t>Mitigation:  use prior data (already doing for NSTX/NSTX-U)</a:t>
            </a:r>
          </a:p>
          <a:p>
            <a:pPr lvl="1"/>
            <a:r>
              <a:rPr lang="en-US" sz="2400" dirty="0" smtClean="0"/>
              <a:t>Mario is experienced at running JRTs (low risk leader)</a:t>
            </a:r>
          </a:p>
          <a:p>
            <a:r>
              <a:rPr lang="en-US" sz="2800" dirty="0" smtClean="0"/>
              <a:t>Tracking:  NSTX-U will have quarterly reviews of research milestone progress, and this JRT will be included, and I&amp;T will also assist in management and data contributions.</a:t>
            </a:r>
          </a:p>
          <a:p>
            <a:r>
              <a:rPr lang="en-US" sz="2800" dirty="0"/>
              <a:t>Communication:</a:t>
            </a:r>
          </a:p>
          <a:p>
            <a:pPr lvl="1"/>
            <a:r>
              <a:rPr lang="en-US" sz="2400" dirty="0"/>
              <a:t>Reports submitted quarterly to FES + final </a:t>
            </a:r>
            <a:r>
              <a:rPr lang="en-US" sz="2400" dirty="0" smtClean="0"/>
              <a:t>report</a:t>
            </a:r>
            <a:endParaRPr lang="en-US" sz="2400" dirty="0"/>
          </a:p>
        </p:txBody>
      </p:sp>
    </p:spTree>
    <p:extLst>
      <p:ext uri="{BB962C8B-B14F-4D97-AF65-F5344CB8AC3E}">
        <p14:creationId xmlns:p14="http://schemas.microsoft.com/office/powerpoint/2010/main" val="2968316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FY2018 NSTX-U Research Milestones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R(18-1): Develop and benchmark reduced heat flux and thermo-mechanical models for PFC monitoring</a:t>
            </a:r>
            <a:endParaRPr lang="en-US" dirty="0"/>
          </a:p>
          <a:p>
            <a:r>
              <a:rPr lang="en-US" b="1" dirty="0" smtClean="0"/>
              <a:t>R(18-2</a:t>
            </a:r>
            <a:r>
              <a:rPr lang="en-US" b="1" dirty="0"/>
              <a:t>):  Develop simulation framework for spherical tokamak breakdown and current ramp-up</a:t>
            </a:r>
            <a:endParaRPr lang="en-US" dirty="0"/>
          </a:p>
          <a:p>
            <a:r>
              <a:rPr lang="en-US" b="1" dirty="0"/>
              <a:t> R(18-3): Validate and further develop reduced transport models for electron thermal transport in ST plasmas</a:t>
            </a:r>
            <a:endParaRPr lang="en-US" dirty="0"/>
          </a:p>
          <a:p>
            <a:r>
              <a:rPr lang="en-US" b="1" dirty="0" smtClean="0"/>
              <a:t>R(18-4</a:t>
            </a:r>
            <a:r>
              <a:rPr lang="en-US" b="1" dirty="0"/>
              <a:t>): Optimize energetic particle distribution function for improved plasma performance</a:t>
            </a:r>
            <a:endParaRPr lang="en-US" dirty="0"/>
          </a:p>
          <a:p>
            <a:endParaRPr lang="en-US" dirty="0" smtClean="0"/>
          </a:p>
          <a:p>
            <a:r>
              <a:rPr lang="en-US" dirty="0" smtClean="0"/>
              <a:t>Will track with quarterly meetings for status/plan</a:t>
            </a:r>
            <a:r>
              <a:rPr lang="en-US" dirty="0"/>
              <a:t/>
            </a:r>
            <a:br>
              <a:rPr lang="en-US" dirty="0"/>
            </a:br>
            <a:endParaRPr lang="en-US" dirty="0"/>
          </a:p>
        </p:txBody>
      </p:sp>
      <p:sp>
        <p:nvSpPr>
          <p:cNvPr id="4" name="Subtitle 3"/>
          <p:cNvSpPr>
            <a:spLocks noGrp="1"/>
          </p:cNvSpPr>
          <p:nvPr>
            <p:ph type="subTitle" idx="13"/>
          </p:nvPr>
        </p:nvSpPr>
        <p:spPr/>
        <p:txBody>
          <a:bodyPr/>
          <a:lstStyle/>
          <a:p>
            <a:r>
              <a:rPr lang="en-US" dirty="0" smtClean="0"/>
              <a:t>NSTX-U Research</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39</a:t>
            </a:fld>
            <a:endParaRPr lang="en-US" dirty="0"/>
          </a:p>
        </p:txBody>
      </p:sp>
    </p:spTree>
    <p:extLst>
      <p:ext uri="{BB962C8B-B14F-4D97-AF65-F5344CB8AC3E}">
        <p14:creationId xmlns:p14="http://schemas.microsoft.com/office/powerpoint/2010/main" val="326165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34049"/>
            <a:ext cx="7916714" cy="652841"/>
          </a:xfrm>
        </p:spPr>
        <p:txBody>
          <a:bodyPr/>
          <a:lstStyle/>
          <a:p>
            <a:r>
              <a:rPr lang="en-US" sz="3600" dirty="0"/>
              <a:t>NSTX-U will be highest performance </a:t>
            </a:r>
            <a:r>
              <a:rPr lang="en-US" sz="3600" dirty="0" smtClean="0"/>
              <a:t>ST</a:t>
            </a:r>
            <a:endParaRPr lang="en-US" sz="3600" dirty="0"/>
          </a:p>
        </p:txBody>
      </p:sp>
      <p:sp>
        <p:nvSpPr>
          <p:cNvPr id="4" name="Subtitle 3"/>
          <p:cNvSpPr>
            <a:spLocks noGrp="1"/>
          </p:cNvSpPr>
          <p:nvPr>
            <p:ph type="subTitle" idx="13"/>
          </p:nvPr>
        </p:nvSpPr>
        <p:spPr/>
        <p:txBody>
          <a:bodyPr/>
          <a:lstStyle/>
          <a:p>
            <a:r>
              <a:rPr lang="en-US" dirty="0"/>
              <a:t>NSTX-U Motivation</a:t>
            </a:r>
          </a:p>
        </p:txBody>
      </p:sp>
      <p:sp>
        <p:nvSpPr>
          <p:cNvPr id="5" name="Slide Number Placeholder 4"/>
          <p:cNvSpPr>
            <a:spLocks noGrp="1"/>
          </p:cNvSpPr>
          <p:nvPr>
            <p:ph type="sldNum" sz="quarter" idx="14"/>
          </p:nvPr>
        </p:nvSpPr>
        <p:spPr/>
        <p:txBody>
          <a:bodyPr/>
          <a:lstStyle/>
          <a:p>
            <a:fld id="{0B7D5411-241C-2046-8016-D10C1BB24565}" type="slidenum">
              <a:rPr lang="en-US" smtClean="0"/>
              <a:t>4</a:t>
            </a:fld>
            <a:endParaRPr lang="en-US" dirty="0"/>
          </a:p>
        </p:txBody>
      </p:sp>
      <p:sp>
        <p:nvSpPr>
          <p:cNvPr id="6" name="object 3"/>
          <p:cNvSpPr/>
          <p:nvPr/>
        </p:nvSpPr>
        <p:spPr>
          <a:xfrm>
            <a:off x="685800" y="995588"/>
            <a:ext cx="3584731" cy="3748645"/>
          </a:xfrm>
          <a:prstGeom prst="rect">
            <a:avLst/>
          </a:prstGeom>
          <a:blipFill>
            <a:blip r:embed="rId2" cstate="print"/>
            <a:stretch>
              <a:fillRect/>
            </a:stretch>
          </a:blipFill>
        </p:spPr>
        <p:txBody>
          <a:bodyPr wrap="square" lIns="0" tIns="0" rIns="0" bIns="0" rtlCol="0"/>
          <a:lstStyle/>
          <a:p>
            <a:endParaRPr/>
          </a:p>
        </p:txBody>
      </p:sp>
      <p:sp>
        <p:nvSpPr>
          <p:cNvPr id="7" name="object 4"/>
          <p:cNvSpPr/>
          <p:nvPr/>
        </p:nvSpPr>
        <p:spPr>
          <a:xfrm>
            <a:off x="5006110" y="994000"/>
            <a:ext cx="3604489" cy="3735387"/>
          </a:xfrm>
          <a:prstGeom prst="rect">
            <a:avLst/>
          </a:prstGeom>
          <a:blipFill>
            <a:blip r:embed="rId3" cstate="print"/>
            <a:stretch>
              <a:fillRect/>
            </a:stretch>
          </a:blipFill>
        </p:spPr>
        <p:txBody>
          <a:bodyPr wrap="square" lIns="0" tIns="0" rIns="0" bIns="0" rtlCol="0"/>
          <a:lstStyle/>
          <a:p>
            <a:endParaRPr/>
          </a:p>
        </p:txBody>
      </p:sp>
      <p:sp>
        <p:nvSpPr>
          <p:cNvPr id="8" name="object 5"/>
          <p:cNvSpPr/>
          <p:nvPr/>
        </p:nvSpPr>
        <p:spPr>
          <a:xfrm>
            <a:off x="1655701" y="1073341"/>
            <a:ext cx="909319" cy="1343660"/>
          </a:xfrm>
          <a:custGeom>
            <a:avLst/>
            <a:gdLst/>
            <a:ahLst/>
            <a:cxnLst/>
            <a:rect l="l" t="t" r="r" b="b"/>
            <a:pathLst>
              <a:path w="909319" h="1343660">
                <a:moveTo>
                  <a:pt x="178104" y="0"/>
                </a:moveTo>
                <a:lnTo>
                  <a:pt x="0" y="102552"/>
                </a:lnTo>
                <a:lnTo>
                  <a:pt x="641591" y="1216812"/>
                </a:lnTo>
                <a:lnTo>
                  <a:pt x="552538" y="1268082"/>
                </a:lnTo>
                <a:lnTo>
                  <a:pt x="833196" y="1343634"/>
                </a:lnTo>
                <a:lnTo>
                  <a:pt x="894943" y="1114259"/>
                </a:lnTo>
                <a:lnTo>
                  <a:pt x="819696" y="1114259"/>
                </a:lnTo>
                <a:lnTo>
                  <a:pt x="178104" y="0"/>
                </a:lnTo>
                <a:close/>
              </a:path>
              <a:path w="909319" h="1343660">
                <a:moveTo>
                  <a:pt x="908748" y="1062977"/>
                </a:moveTo>
                <a:lnTo>
                  <a:pt x="819696" y="1114259"/>
                </a:lnTo>
                <a:lnTo>
                  <a:pt x="894943" y="1114259"/>
                </a:lnTo>
                <a:lnTo>
                  <a:pt x="908748" y="1062977"/>
                </a:lnTo>
                <a:close/>
              </a:path>
            </a:pathLst>
          </a:custGeom>
          <a:solidFill>
            <a:srgbClr val="FFFF00"/>
          </a:solidFill>
        </p:spPr>
        <p:txBody>
          <a:bodyPr wrap="square" lIns="0" tIns="0" rIns="0" bIns="0" rtlCol="0"/>
          <a:lstStyle/>
          <a:p>
            <a:endParaRPr/>
          </a:p>
        </p:txBody>
      </p:sp>
      <p:sp>
        <p:nvSpPr>
          <p:cNvPr id="9" name="object 6"/>
          <p:cNvSpPr/>
          <p:nvPr/>
        </p:nvSpPr>
        <p:spPr>
          <a:xfrm>
            <a:off x="1655701" y="1073341"/>
            <a:ext cx="909319" cy="1343660"/>
          </a:xfrm>
          <a:custGeom>
            <a:avLst/>
            <a:gdLst/>
            <a:ahLst/>
            <a:cxnLst/>
            <a:rect l="l" t="t" r="r" b="b"/>
            <a:pathLst>
              <a:path w="909319" h="1343660">
                <a:moveTo>
                  <a:pt x="178104" y="0"/>
                </a:moveTo>
                <a:lnTo>
                  <a:pt x="819696" y="1114259"/>
                </a:lnTo>
                <a:lnTo>
                  <a:pt x="908748" y="1062977"/>
                </a:lnTo>
                <a:lnTo>
                  <a:pt x="833196" y="1343634"/>
                </a:lnTo>
                <a:lnTo>
                  <a:pt x="552538" y="1268082"/>
                </a:lnTo>
                <a:lnTo>
                  <a:pt x="641591" y="1216812"/>
                </a:lnTo>
                <a:lnTo>
                  <a:pt x="0" y="102552"/>
                </a:lnTo>
                <a:lnTo>
                  <a:pt x="178104" y="0"/>
                </a:lnTo>
                <a:close/>
              </a:path>
            </a:pathLst>
          </a:custGeom>
          <a:ln w="25400">
            <a:solidFill>
              <a:srgbClr val="000000"/>
            </a:solidFill>
          </a:ln>
        </p:spPr>
        <p:txBody>
          <a:bodyPr wrap="square" lIns="0" tIns="0" rIns="0" bIns="0" rtlCol="0"/>
          <a:lstStyle/>
          <a:p>
            <a:endParaRPr/>
          </a:p>
        </p:txBody>
      </p:sp>
      <p:sp>
        <p:nvSpPr>
          <p:cNvPr id="10" name="object 8"/>
          <p:cNvSpPr/>
          <p:nvPr/>
        </p:nvSpPr>
        <p:spPr>
          <a:xfrm>
            <a:off x="6442660" y="1081089"/>
            <a:ext cx="608330" cy="734060"/>
          </a:xfrm>
          <a:custGeom>
            <a:avLst/>
            <a:gdLst/>
            <a:ahLst/>
            <a:cxnLst/>
            <a:rect l="l" t="t" r="r" b="b"/>
            <a:pathLst>
              <a:path w="608329" h="734060">
                <a:moveTo>
                  <a:pt x="0" y="447763"/>
                </a:moveTo>
                <a:lnTo>
                  <a:pt x="50164" y="734047"/>
                </a:lnTo>
                <a:lnTo>
                  <a:pt x="336461" y="683882"/>
                </a:lnTo>
                <a:lnTo>
                  <a:pt x="252336" y="624852"/>
                </a:lnTo>
                <a:lnTo>
                  <a:pt x="335186" y="506793"/>
                </a:lnTo>
                <a:lnTo>
                  <a:pt x="84112" y="506793"/>
                </a:lnTo>
                <a:lnTo>
                  <a:pt x="0" y="447763"/>
                </a:lnTo>
                <a:close/>
              </a:path>
              <a:path w="608329" h="734060">
                <a:moveTo>
                  <a:pt x="439762" y="0"/>
                </a:moveTo>
                <a:lnTo>
                  <a:pt x="84112" y="506793"/>
                </a:lnTo>
                <a:lnTo>
                  <a:pt x="335186" y="506793"/>
                </a:lnTo>
                <a:lnTo>
                  <a:pt x="607987" y="118059"/>
                </a:lnTo>
                <a:lnTo>
                  <a:pt x="439762" y="0"/>
                </a:lnTo>
                <a:close/>
              </a:path>
            </a:pathLst>
          </a:custGeom>
          <a:solidFill>
            <a:srgbClr val="FFFF00"/>
          </a:solidFill>
        </p:spPr>
        <p:txBody>
          <a:bodyPr wrap="square" lIns="0" tIns="0" rIns="0" bIns="0" rtlCol="0"/>
          <a:lstStyle/>
          <a:p>
            <a:endParaRPr/>
          </a:p>
        </p:txBody>
      </p:sp>
      <p:sp>
        <p:nvSpPr>
          <p:cNvPr id="11" name="object 9"/>
          <p:cNvSpPr/>
          <p:nvPr/>
        </p:nvSpPr>
        <p:spPr>
          <a:xfrm>
            <a:off x="6442660" y="1081090"/>
            <a:ext cx="608330" cy="734060"/>
          </a:xfrm>
          <a:custGeom>
            <a:avLst/>
            <a:gdLst/>
            <a:ahLst/>
            <a:cxnLst/>
            <a:rect l="l" t="t" r="r" b="b"/>
            <a:pathLst>
              <a:path w="608329" h="734060">
                <a:moveTo>
                  <a:pt x="607987" y="118059"/>
                </a:moveTo>
                <a:lnTo>
                  <a:pt x="252336" y="624852"/>
                </a:lnTo>
                <a:lnTo>
                  <a:pt x="336461" y="683882"/>
                </a:lnTo>
                <a:lnTo>
                  <a:pt x="50164" y="734047"/>
                </a:lnTo>
                <a:lnTo>
                  <a:pt x="0" y="447763"/>
                </a:lnTo>
                <a:lnTo>
                  <a:pt x="84112" y="506793"/>
                </a:lnTo>
                <a:lnTo>
                  <a:pt x="439762" y="0"/>
                </a:lnTo>
                <a:lnTo>
                  <a:pt x="607987" y="118059"/>
                </a:lnTo>
                <a:close/>
              </a:path>
            </a:pathLst>
          </a:custGeom>
          <a:ln w="25399">
            <a:solidFill>
              <a:srgbClr val="000000"/>
            </a:solidFill>
          </a:ln>
        </p:spPr>
        <p:txBody>
          <a:bodyPr wrap="square" lIns="0" tIns="0" rIns="0" bIns="0" rtlCol="0"/>
          <a:lstStyle/>
          <a:p>
            <a:endParaRPr/>
          </a:p>
        </p:txBody>
      </p:sp>
      <p:sp>
        <p:nvSpPr>
          <p:cNvPr id="12" name="object 11"/>
          <p:cNvSpPr txBox="1"/>
          <p:nvPr/>
        </p:nvSpPr>
        <p:spPr>
          <a:xfrm>
            <a:off x="4191000" y="766988"/>
            <a:ext cx="4953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7" dirty="0" smtClean="0">
                <a:solidFill>
                  <a:srgbClr val="336699"/>
                </a:solidFill>
                <a:latin typeface="Arial Narrow"/>
                <a:cs typeface="Arial Narrow"/>
              </a:rPr>
              <a:t>2</a:t>
            </a:r>
            <a:r>
              <a:rPr sz="2800" b="1" spc="-7" dirty="0">
                <a:solidFill>
                  <a:srgbClr val="336699"/>
                </a:solidFill>
                <a:latin typeface="Arial Narrow"/>
                <a:cs typeface="Arial Narrow"/>
              </a:rPr>
              <a:t>. </a:t>
            </a:r>
            <a:r>
              <a:rPr sz="2800" b="1" spc="-37" dirty="0" smtClean="0">
                <a:solidFill>
                  <a:srgbClr val="336699"/>
                </a:solidFill>
                <a:latin typeface="Arial Narrow"/>
                <a:cs typeface="Arial Narrow"/>
              </a:rPr>
              <a:t>Tangential</a:t>
            </a:r>
            <a:r>
              <a:rPr lang="en-US" sz="2800" b="1" spc="-37" dirty="0">
                <a:solidFill>
                  <a:srgbClr val="336699"/>
                </a:solidFill>
                <a:latin typeface="Arial Narrow"/>
                <a:cs typeface="Arial Narrow"/>
              </a:rPr>
              <a:t> </a:t>
            </a:r>
            <a:r>
              <a:rPr lang="en-US" sz="2800" b="1" spc="-37" dirty="0" smtClean="0">
                <a:solidFill>
                  <a:srgbClr val="336699"/>
                </a:solidFill>
                <a:latin typeface="Arial Narrow"/>
                <a:cs typeface="Arial Narrow"/>
              </a:rPr>
              <a:t>2</a:t>
            </a:r>
            <a:r>
              <a:rPr lang="en-US" sz="2800" b="1" spc="-37" baseline="30000" dirty="0" smtClean="0">
                <a:solidFill>
                  <a:srgbClr val="336699"/>
                </a:solidFill>
                <a:latin typeface="Arial Narrow"/>
                <a:cs typeface="Arial Narrow"/>
              </a:rPr>
              <a:t>nd </a:t>
            </a:r>
            <a:r>
              <a:rPr sz="2800" b="1" spc="-7" dirty="0" smtClean="0">
                <a:solidFill>
                  <a:srgbClr val="336699"/>
                </a:solidFill>
                <a:latin typeface="Arial Narrow"/>
                <a:cs typeface="Arial Narrow"/>
              </a:rPr>
              <a:t>Neutral</a:t>
            </a:r>
            <a:r>
              <a:rPr sz="2800" b="1" spc="247" dirty="0" smtClean="0">
                <a:solidFill>
                  <a:srgbClr val="336699"/>
                </a:solidFill>
                <a:latin typeface="Arial Narrow"/>
                <a:cs typeface="Arial Narrow"/>
              </a:rPr>
              <a:t> </a:t>
            </a:r>
            <a:r>
              <a:rPr sz="2800" b="1" spc="-7" dirty="0">
                <a:solidFill>
                  <a:srgbClr val="336699"/>
                </a:solidFill>
                <a:latin typeface="Arial Narrow"/>
                <a:cs typeface="Arial Narrow"/>
              </a:rPr>
              <a:t>Beam</a:t>
            </a:r>
            <a:endParaRPr sz="2800" dirty="0">
              <a:latin typeface="Arial Narrow"/>
              <a:cs typeface="Arial Narrow"/>
            </a:endParaRPr>
          </a:p>
        </p:txBody>
      </p:sp>
      <p:sp>
        <p:nvSpPr>
          <p:cNvPr id="13" name="object 11"/>
          <p:cNvSpPr txBox="1"/>
          <p:nvPr/>
        </p:nvSpPr>
        <p:spPr>
          <a:xfrm>
            <a:off x="0" y="766988"/>
            <a:ext cx="4191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5" dirty="0">
                <a:solidFill>
                  <a:srgbClr val="336699"/>
                </a:solidFill>
                <a:latin typeface="Arial Narrow"/>
                <a:cs typeface="Arial Narrow"/>
              </a:rPr>
              <a:t>1. New</a:t>
            </a:r>
            <a:r>
              <a:rPr sz="2800" b="1" spc="25" dirty="0">
                <a:solidFill>
                  <a:srgbClr val="336699"/>
                </a:solidFill>
                <a:latin typeface="Arial Narrow"/>
                <a:cs typeface="Arial Narrow"/>
              </a:rPr>
              <a:t> </a:t>
            </a:r>
            <a:r>
              <a:rPr sz="2800" b="1" spc="-5" dirty="0">
                <a:solidFill>
                  <a:srgbClr val="336699"/>
                </a:solidFill>
                <a:latin typeface="Arial Narrow"/>
                <a:cs typeface="Arial Narrow"/>
              </a:rPr>
              <a:t>Central</a:t>
            </a:r>
            <a:r>
              <a:rPr sz="2800" b="1" dirty="0">
                <a:solidFill>
                  <a:srgbClr val="336699"/>
                </a:solidFill>
                <a:latin typeface="Arial Narrow"/>
                <a:cs typeface="Arial Narrow"/>
              </a:rPr>
              <a:t> </a:t>
            </a:r>
            <a:r>
              <a:rPr sz="2800" b="1" spc="-5" dirty="0" smtClean="0">
                <a:solidFill>
                  <a:srgbClr val="336699"/>
                </a:solidFill>
                <a:latin typeface="Arial Narrow"/>
                <a:cs typeface="Arial Narrow"/>
              </a:rPr>
              <a:t>Magnet</a:t>
            </a:r>
            <a:endParaRPr sz="4000" dirty="0">
              <a:latin typeface="Arial Narrow"/>
              <a:cs typeface="Arial Narrow"/>
            </a:endParaRPr>
          </a:p>
        </p:txBody>
      </p:sp>
      <p:sp>
        <p:nvSpPr>
          <p:cNvPr id="14" name="object 12"/>
          <p:cNvSpPr txBox="1"/>
          <p:nvPr/>
        </p:nvSpPr>
        <p:spPr>
          <a:xfrm>
            <a:off x="155460" y="4683767"/>
            <a:ext cx="8850754" cy="1418850"/>
          </a:xfrm>
          <a:prstGeom prst="rect">
            <a:avLst/>
          </a:prstGeom>
        </p:spPr>
        <p:txBody>
          <a:bodyPr vert="horz" wrap="square" lIns="0" tIns="0" rIns="0" bIns="0" rtlCol="0">
            <a:spAutoFit/>
          </a:bodyPr>
          <a:lstStyle/>
          <a:p>
            <a:pPr marL="12700"/>
            <a:r>
              <a:rPr sz="3200" spc="-5" dirty="0" smtClean="0">
                <a:latin typeface="Wingdings"/>
                <a:cs typeface="Wingdings"/>
              </a:rPr>
              <a:t></a:t>
            </a:r>
            <a:r>
              <a:rPr lang="en-US" sz="3200" spc="-5" dirty="0" smtClean="0">
                <a:latin typeface="Wingdings"/>
                <a:cs typeface="Wingdings"/>
              </a:rPr>
              <a:t>	</a:t>
            </a:r>
            <a:r>
              <a:rPr lang="en-US" sz="3200" spc="-5" dirty="0" smtClean="0">
                <a:cs typeface="Arial Narrow"/>
              </a:rPr>
              <a:t>Highest magnetic field, highest temperatures</a:t>
            </a:r>
          </a:p>
          <a:p>
            <a:pPr marL="12700"/>
            <a:endParaRPr lang="en-US" sz="900" spc="-5" dirty="0" smtClean="0">
              <a:cs typeface="Arial Narrow"/>
            </a:endParaRPr>
          </a:p>
          <a:p>
            <a:pPr marL="469900" indent="-457200">
              <a:lnSpc>
                <a:spcPct val="80000"/>
              </a:lnSpc>
              <a:buFont typeface="Wingdings" panose="05000000000000000000" pitchFamily="2" charset="2"/>
              <a:buChar char="Ø"/>
            </a:pPr>
            <a:r>
              <a:rPr lang="en-US" sz="3200" spc="-5" dirty="0" smtClean="0">
                <a:cs typeface="Arial Narrow"/>
              </a:rPr>
              <a:t>Providing key technical results for next generation of fusion energy experiments including ITER</a:t>
            </a:r>
            <a:endParaRPr sz="3200" dirty="0">
              <a:cs typeface="Arial Narrow"/>
            </a:endParaRPr>
          </a:p>
        </p:txBody>
      </p:sp>
    </p:spTree>
    <p:extLst>
      <p:ext uri="{BB962C8B-B14F-4D97-AF65-F5344CB8AC3E}">
        <p14:creationId xmlns:p14="http://schemas.microsoft.com/office/powerpoint/2010/main" val="4179626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b="1" spc="-5" dirty="0"/>
              <a:t>NSTX-U R</a:t>
            </a:r>
            <a:r>
              <a:rPr lang="en-US" sz="4000" b="1" spc="-5" dirty="0" smtClean="0"/>
              <a:t>esearch is H</a:t>
            </a:r>
            <a:r>
              <a:rPr lang="en-US" sz="4000" b="1" dirty="0" smtClean="0"/>
              <a:t>ighly </a:t>
            </a:r>
            <a:r>
              <a:rPr lang="en-US" sz="4000" b="1" dirty="0"/>
              <a:t>C</a:t>
            </a:r>
            <a:r>
              <a:rPr lang="en-US" sz="4000" b="1" dirty="0" smtClean="0"/>
              <a:t>ollaborative</a:t>
            </a:r>
            <a:endParaRPr lang="en-US" sz="4000" b="1" dirty="0"/>
          </a:p>
        </p:txBody>
      </p:sp>
      <p:pic>
        <p:nvPicPr>
          <p:cNvPr id="1026" name="Picture 2" descr="C:\Users\jmenard\My Files\PPPL\Conferences\Dignitary visits\2016\05 - May - Moniz\Moniz\PPPLconnectionsmap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58" y="1840367"/>
            <a:ext cx="8817484" cy="486523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p:cNvSpPr txBox="1">
            <a:spLocks/>
          </p:cNvSpPr>
          <p:nvPr/>
        </p:nvSpPr>
        <p:spPr>
          <a:xfrm>
            <a:off x="0" y="1219200"/>
            <a:ext cx="2510971" cy="559705"/>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en-US" sz="2000" b="1" dirty="0" smtClean="0">
                <a:latin typeface="Arial Narrow" panose="020B0606020202030204" pitchFamily="34" charset="0"/>
              </a:rPr>
              <a:t>362 data users</a:t>
            </a:r>
          </a:p>
          <a:p>
            <a:pPr marL="0" indent="0" algn="ctr">
              <a:lnSpc>
                <a:spcPct val="80000"/>
              </a:lnSpc>
              <a:buFont typeface="Arial" panose="020B0604020202020204" pitchFamily="34" charset="0"/>
              <a:buNone/>
            </a:pPr>
            <a:r>
              <a:rPr lang="en-US" sz="2000" b="1" dirty="0" smtClean="0">
                <a:latin typeface="Arial Narrow" panose="020B0606020202030204" pitchFamily="34" charset="0"/>
              </a:rPr>
              <a:t>40 international</a:t>
            </a:r>
            <a:endParaRPr lang="en-US" sz="2000" b="1" dirty="0">
              <a:latin typeface="Arial Narrow" panose="020B0606020202030204" pitchFamily="34" charset="0"/>
            </a:endParaRPr>
          </a:p>
        </p:txBody>
      </p:sp>
      <p:sp>
        <p:nvSpPr>
          <p:cNvPr id="13" name="Content Placeholder 1"/>
          <p:cNvSpPr txBox="1">
            <a:spLocks/>
          </p:cNvSpPr>
          <p:nvPr/>
        </p:nvSpPr>
        <p:spPr>
          <a:xfrm>
            <a:off x="5944507" y="1234474"/>
            <a:ext cx="3078387" cy="544432"/>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en-US" sz="2000" b="1" dirty="0" smtClean="0">
                <a:latin typeface="Arial Narrow" panose="020B0606020202030204" pitchFamily="34" charset="0"/>
              </a:rPr>
              <a:t>29 graduate students</a:t>
            </a:r>
          </a:p>
          <a:p>
            <a:pPr marL="0" indent="0" algn="ctr">
              <a:lnSpc>
                <a:spcPct val="80000"/>
              </a:lnSpc>
              <a:buFont typeface="Arial" panose="020B0604020202020204" pitchFamily="34" charset="0"/>
              <a:buNone/>
            </a:pPr>
            <a:r>
              <a:rPr lang="en-US" sz="2000" b="1" dirty="0" smtClean="0">
                <a:latin typeface="Arial Narrow" panose="020B0606020202030204" pitchFamily="34" charset="0"/>
              </a:rPr>
              <a:t>25 post-doctoral researchers</a:t>
            </a:r>
            <a:endParaRPr lang="en-US" sz="2000" b="1" dirty="0">
              <a:latin typeface="Arial Narrow" panose="020B0606020202030204" pitchFamily="34" charset="0"/>
            </a:endParaRPr>
          </a:p>
        </p:txBody>
      </p:sp>
      <p:sp>
        <p:nvSpPr>
          <p:cNvPr id="14" name="Content Placeholder 1"/>
          <p:cNvSpPr txBox="1">
            <a:spLocks/>
          </p:cNvSpPr>
          <p:nvPr/>
        </p:nvSpPr>
        <p:spPr>
          <a:xfrm>
            <a:off x="2627992" y="1231737"/>
            <a:ext cx="3316515" cy="562441"/>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Font typeface="Arial" panose="020B0604020202020204" pitchFamily="34" charset="0"/>
              <a:buNone/>
            </a:pPr>
            <a:r>
              <a:rPr lang="en-US" sz="2000" b="1" dirty="0" smtClean="0">
                <a:latin typeface="Arial Narrow" panose="020B0606020202030204" pitchFamily="34" charset="0"/>
              </a:rPr>
              <a:t>54 collaborating institutions </a:t>
            </a:r>
          </a:p>
          <a:p>
            <a:pPr marL="0" indent="0" algn="ctr">
              <a:lnSpc>
                <a:spcPct val="80000"/>
              </a:lnSpc>
              <a:buFont typeface="Arial" panose="020B0604020202020204" pitchFamily="34" charset="0"/>
              <a:buNone/>
            </a:pPr>
            <a:r>
              <a:rPr lang="en-US" sz="2000" b="1" dirty="0" smtClean="0">
                <a:latin typeface="Arial Narrow" panose="020B0606020202030204" pitchFamily="34" charset="0"/>
              </a:rPr>
              <a:t>32 domestic, 22 international</a:t>
            </a:r>
            <a:endParaRPr lang="en-US" sz="2000" b="1" dirty="0">
              <a:latin typeface="Arial Narrow" panose="020B0606020202030204" pitchFamily="34" charset="0"/>
            </a:endParaRPr>
          </a:p>
        </p:txBody>
      </p:sp>
    </p:spTree>
    <p:extLst>
      <p:ext uri="{BB962C8B-B14F-4D97-AF65-F5344CB8AC3E}">
        <p14:creationId xmlns:p14="http://schemas.microsoft.com/office/powerpoint/2010/main" val="3847136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Strong Focus on the Project Following </a:t>
            </a:r>
            <a:r>
              <a:rPr lang="en-US" sz="4000" dirty="0" err="1" smtClean="0"/>
              <a:t>EoC</a:t>
            </a:r>
            <a:r>
              <a:rPr lang="en-US" sz="4000" dirty="0" smtClean="0"/>
              <a:t> Reviews</a:t>
            </a:r>
            <a:endParaRPr lang="en-US" sz="4000" dirty="0"/>
          </a:p>
        </p:txBody>
      </p:sp>
      <p:sp>
        <p:nvSpPr>
          <p:cNvPr id="3" name="Content Placeholder 2"/>
          <p:cNvSpPr>
            <a:spLocks noGrp="1"/>
          </p:cNvSpPr>
          <p:nvPr>
            <p:ph idx="1"/>
          </p:nvPr>
        </p:nvSpPr>
        <p:spPr>
          <a:xfrm>
            <a:off x="152400" y="1143000"/>
            <a:ext cx="8839200" cy="5715000"/>
          </a:xfrm>
        </p:spPr>
        <p:txBody>
          <a:bodyPr>
            <a:normAutofit fontScale="85000" lnSpcReduction="10000"/>
          </a:bodyPr>
          <a:lstStyle/>
          <a:p>
            <a:r>
              <a:rPr lang="en-US" dirty="0" smtClean="0"/>
              <a:t>Began the preparation of Work Approval Forms for all approved scope throughout the NSTX-U technical domain.</a:t>
            </a:r>
          </a:p>
          <a:p>
            <a:r>
              <a:rPr lang="en-US" dirty="0" smtClean="0"/>
              <a:t>Assigned all scope to one of three categories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Formed a preliminary Risk Registry</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61452653"/>
              </p:ext>
            </p:extLst>
          </p:nvPr>
        </p:nvGraphicFramePr>
        <p:xfrm>
          <a:off x="228600" y="2514600"/>
          <a:ext cx="8686800" cy="3778135"/>
        </p:xfrm>
        <a:graphic>
          <a:graphicData uri="http://schemas.openxmlformats.org/drawingml/2006/table">
            <a:tbl>
              <a:tblPr firstRow="1" bandRow="1">
                <a:tableStyleId>{5940675A-B579-460E-94D1-54222C63F5DA}</a:tableStyleId>
              </a:tblPr>
              <a:tblGrid>
                <a:gridCol w="2171700"/>
                <a:gridCol w="2171700"/>
                <a:gridCol w="2171700"/>
                <a:gridCol w="2171700"/>
              </a:tblGrid>
              <a:tr h="1039091">
                <a:tc>
                  <a:txBody>
                    <a:bodyPr/>
                    <a:lstStyle/>
                    <a:p>
                      <a:pPr algn="r"/>
                      <a:r>
                        <a:rPr lang="en-US" b="1" dirty="0" smtClean="0"/>
                        <a:t>Scope Category -&gt;</a:t>
                      </a:r>
                      <a:endParaRPr lang="en-US" b="1" dirty="0"/>
                    </a:p>
                  </a:txBody>
                  <a:tcPr>
                    <a:solidFill>
                      <a:schemeClr val="bg2">
                        <a:lumMod val="90000"/>
                      </a:schemeClr>
                    </a:solidFill>
                  </a:tcPr>
                </a:tc>
                <a:tc>
                  <a:txBody>
                    <a:bodyPr/>
                    <a:lstStyle/>
                    <a:p>
                      <a:pPr algn="ctr"/>
                      <a:r>
                        <a:rPr lang="en-US" b="1" dirty="0" smtClean="0"/>
                        <a:t>Recovery Scope</a:t>
                      </a:r>
                      <a:endParaRPr lang="en-US" b="1" dirty="0"/>
                    </a:p>
                  </a:txBody>
                  <a:tcPr>
                    <a:solidFill>
                      <a:schemeClr val="bg2">
                        <a:lumMod val="90000"/>
                      </a:schemeClr>
                    </a:solidFill>
                  </a:tcPr>
                </a:tc>
                <a:tc>
                  <a:txBody>
                    <a:bodyPr/>
                    <a:lstStyle/>
                    <a:p>
                      <a:pPr algn="ctr"/>
                      <a:r>
                        <a:rPr lang="en-US" b="1" dirty="0" smtClean="0"/>
                        <a:t>Maintenance</a:t>
                      </a:r>
                      <a:r>
                        <a:rPr lang="en-US" b="1" baseline="0" dirty="0" smtClean="0"/>
                        <a:t> and Run Preparation</a:t>
                      </a:r>
                      <a:endParaRPr lang="en-US" b="1" dirty="0"/>
                    </a:p>
                  </a:txBody>
                  <a:tcPr>
                    <a:solidFill>
                      <a:schemeClr val="bg2">
                        <a:lumMod val="90000"/>
                      </a:schemeClr>
                    </a:solidFill>
                  </a:tcPr>
                </a:tc>
                <a:tc>
                  <a:txBody>
                    <a:bodyPr/>
                    <a:lstStyle/>
                    <a:p>
                      <a:pPr algn="ctr"/>
                      <a:r>
                        <a:rPr lang="en-US" b="1" dirty="0" smtClean="0"/>
                        <a:t>Operations Enhancement for Improve Reliability</a:t>
                      </a:r>
                      <a:endParaRPr lang="en-US" b="1" dirty="0"/>
                    </a:p>
                  </a:txBody>
                  <a:tcPr>
                    <a:solidFill>
                      <a:schemeClr val="bg2">
                        <a:lumMod val="90000"/>
                      </a:schemeClr>
                    </a:solidFill>
                  </a:tcPr>
                </a:tc>
              </a:tr>
              <a:tr h="1662545">
                <a:tc>
                  <a:txBody>
                    <a:bodyPr/>
                    <a:lstStyle/>
                    <a:p>
                      <a:pPr algn="r"/>
                      <a:r>
                        <a:rPr lang="en-US" dirty="0" smtClean="0"/>
                        <a:t>Definition -&gt;</a:t>
                      </a:r>
                      <a:endParaRPr lang="en-US" dirty="0"/>
                    </a:p>
                  </a:txBody>
                  <a:tcPr/>
                </a:tc>
                <a:tc>
                  <a:txBody>
                    <a:bodyPr/>
                    <a:lstStyle/>
                    <a:p>
                      <a:r>
                        <a:rPr lang="en-US" dirty="0" smtClean="0"/>
                        <a:t>All</a:t>
                      </a:r>
                      <a:r>
                        <a:rPr lang="en-US" baseline="0" dirty="0" smtClean="0"/>
                        <a:t> effort on the six major elements.</a:t>
                      </a:r>
                    </a:p>
                    <a:p>
                      <a:endParaRPr lang="en-US" baseline="0" dirty="0" smtClean="0"/>
                    </a:p>
                    <a:p>
                      <a:r>
                        <a:rPr lang="en-US" baseline="0" dirty="0" smtClean="0"/>
                        <a:t>Many minor scope items from DVVRs impacting the </a:t>
                      </a:r>
                      <a:r>
                        <a:rPr lang="en-US" baseline="0" dirty="0" err="1" smtClean="0"/>
                        <a:t>tokamak</a:t>
                      </a:r>
                      <a:r>
                        <a:rPr lang="en-US" baseline="0" dirty="0" smtClean="0"/>
                        <a:t> core.</a:t>
                      </a:r>
                      <a:endParaRPr lang="en-US" dirty="0"/>
                    </a:p>
                  </a:txBody>
                  <a:tcPr/>
                </a:tc>
                <a:tc>
                  <a:txBody>
                    <a:bodyPr/>
                    <a:lstStyle/>
                    <a:p>
                      <a:r>
                        <a:rPr lang="en-US" dirty="0" smtClean="0"/>
                        <a:t>Work we would have been doing in any case to prepare</a:t>
                      </a:r>
                      <a:r>
                        <a:rPr lang="en-US" baseline="0" dirty="0" smtClean="0"/>
                        <a:t> for operations.</a:t>
                      </a:r>
                      <a:endParaRPr lang="en-US" dirty="0"/>
                    </a:p>
                  </a:txBody>
                  <a:tcPr/>
                </a:tc>
                <a:tc>
                  <a:txBody>
                    <a:bodyPr/>
                    <a:lstStyle/>
                    <a:p>
                      <a:r>
                        <a:rPr lang="en-US" dirty="0" smtClean="0"/>
                        <a:t>DVVR issues that require additional funding to address.</a:t>
                      </a:r>
                      <a:endParaRPr lang="en-US" dirty="0"/>
                    </a:p>
                  </a:txBody>
                  <a:tcPr/>
                </a:tc>
              </a:tr>
              <a:tr h="727364">
                <a:tc>
                  <a:txBody>
                    <a:bodyPr/>
                    <a:lstStyle/>
                    <a:p>
                      <a:pPr algn="r"/>
                      <a:r>
                        <a:rPr lang="en-US" dirty="0" smtClean="0"/>
                        <a:t>Examples -&gt;</a:t>
                      </a:r>
                      <a:endParaRPr lang="en-US" dirty="0"/>
                    </a:p>
                  </a:txBody>
                  <a:tcPr/>
                </a:tc>
                <a:tc>
                  <a:txBody>
                    <a:bodyPr/>
                    <a:lstStyle/>
                    <a:p>
                      <a:r>
                        <a:rPr lang="en-US" dirty="0" smtClean="0"/>
                        <a:t>New coils, new tiles</a:t>
                      </a:r>
                      <a:endParaRPr lang="en-US" dirty="0"/>
                    </a:p>
                  </a:txBody>
                  <a:tcPr/>
                </a:tc>
                <a:tc>
                  <a:txBody>
                    <a:bodyPr/>
                    <a:lstStyle/>
                    <a:p>
                      <a:r>
                        <a:rPr lang="en-US" dirty="0" smtClean="0"/>
                        <a:t>Neutral beam</a:t>
                      </a:r>
                      <a:r>
                        <a:rPr lang="en-US" baseline="0" dirty="0" smtClean="0"/>
                        <a:t> maintenance</a:t>
                      </a:r>
                      <a:endParaRPr lang="en-US" dirty="0"/>
                    </a:p>
                  </a:txBody>
                  <a:tcPr/>
                </a:tc>
                <a:tc>
                  <a:txBody>
                    <a:bodyPr/>
                    <a:lstStyle/>
                    <a:p>
                      <a:r>
                        <a:rPr lang="en-US" dirty="0" smtClean="0"/>
                        <a:t>MG#2 weld repair</a:t>
                      </a:r>
                      <a:endParaRPr lang="en-US" dirty="0"/>
                    </a:p>
                  </a:txBody>
                  <a:tcPr/>
                </a:tc>
              </a:tr>
            </a:tbl>
          </a:graphicData>
        </a:graphic>
      </p:graphicFrame>
    </p:spTree>
    <p:extLst>
      <p:ext uri="{BB962C8B-B14F-4D97-AF65-F5344CB8AC3E}">
        <p14:creationId xmlns:p14="http://schemas.microsoft.com/office/powerpoint/2010/main" val="1195571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Design of the Polar Region</a:t>
            </a:r>
            <a:endParaRPr lang="en-US" dirty="0"/>
          </a:p>
        </p:txBody>
      </p:sp>
      <p:sp>
        <p:nvSpPr>
          <p:cNvPr id="3" name="Content Placeholder 2"/>
          <p:cNvSpPr>
            <a:spLocks noGrp="1"/>
          </p:cNvSpPr>
          <p:nvPr>
            <p:ph idx="1"/>
          </p:nvPr>
        </p:nvSpPr>
        <p:spPr>
          <a:xfrm>
            <a:off x="0" y="1295400"/>
            <a:ext cx="5257800" cy="3200400"/>
          </a:xfrm>
        </p:spPr>
        <p:txBody>
          <a:bodyPr>
            <a:normAutofit fontScale="92500" lnSpcReduction="20000"/>
          </a:bodyPr>
          <a:lstStyle/>
          <a:p>
            <a:r>
              <a:rPr lang="en-US" dirty="0" smtClean="0"/>
              <a:t>Coils thermally isolated from the vessel.</a:t>
            </a:r>
          </a:p>
          <a:p>
            <a:r>
              <a:rPr lang="en-US" dirty="0" smtClean="0"/>
              <a:t>Lower ceramic break eliminated.</a:t>
            </a:r>
          </a:p>
          <a:p>
            <a:r>
              <a:rPr lang="en-US" dirty="0" smtClean="0"/>
              <a:t>PF-1c shielded from plasma.</a:t>
            </a:r>
          </a:p>
          <a:p>
            <a:r>
              <a:rPr lang="en-US" dirty="0" smtClean="0"/>
              <a:t>All single O-rings eliminated in favor of double O-rings.</a:t>
            </a:r>
          </a:p>
          <a:p>
            <a:endParaRPr lang="en-US" dirty="0"/>
          </a:p>
        </p:txBody>
      </p:sp>
      <p:pic>
        <p:nvPicPr>
          <p:cNvPr id="6" name="Shape 125"/>
          <p:cNvPicPr preferRelativeResize="0">
            <a:picLocks noChangeAspect="1"/>
          </p:cNvPicPr>
          <p:nvPr/>
        </p:nvPicPr>
        <p:blipFill rotWithShape="1">
          <a:blip r:embed="rId2">
            <a:alphaModFix/>
          </a:blip>
          <a:srcRect l="37261" t="38708" r="9147" b="1957"/>
          <a:stretch/>
        </p:blipFill>
        <p:spPr>
          <a:xfrm>
            <a:off x="5334000" y="1981200"/>
            <a:ext cx="3565988" cy="3915300"/>
          </a:xfrm>
          <a:prstGeom prst="rect">
            <a:avLst/>
          </a:prstGeom>
          <a:noFill/>
          <a:ln>
            <a:noFill/>
          </a:ln>
        </p:spPr>
      </p:pic>
      <p:sp>
        <p:nvSpPr>
          <p:cNvPr id="7" name="Shape 126"/>
          <p:cNvSpPr txBox="1"/>
          <p:nvPr/>
        </p:nvSpPr>
        <p:spPr>
          <a:xfrm>
            <a:off x="5562600" y="1219200"/>
            <a:ext cx="3200400" cy="689100"/>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r>
              <a:rPr lang="en-US" dirty="0" smtClean="0">
                <a:solidFill>
                  <a:prstClr val="black"/>
                </a:solidFill>
              </a:rPr>
              <a:t>Top of Machine: </a:t>
            </a:r>
            <a:r>
              <a:rPr lang="en-US" dirty="0">
                <a:solidFill>
                  <a:prstClr val="black"/>
                </a:solidFill>
              </a:rPr>
              <a:t>Double O-Rings </a:t>
            </a:r>
            <a:r>
              <a:rPr lang="en-US" dirty="0" smtClean="0">
                <a:solidFill>
                  <a:prstClr val="black"/>
                </a:solidFill>
              </a:rPr>
              <a:t>+ Ceramic Break</a:t>
            </a:r>
            <a:endParaRPr lang="en-US" dirty="0">
              <a:solidFill>
                <a:prstClr val="black"/>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27" y="4324673"/>
            <a:ext cx="4710519" cy="253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hape 126"/>
          <p:cNvSpPr txBox="1"/>
          <p:nvPr/>
        </p:nvSpPr>
        <p:spPr>
          <a:xfrm>
            <a:off x="4724400" y="6324600"/>
            <a:ext cx="2590800" cy="457200"/>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r>
              <a:rPr lang="en-US" dirty="0" smtClean="0">
                <a:solidFill>
                  <a:prstClr val="black"/>
                </a:solidFill>
              </a:rPr>
              <a:t>&lt;- CHI Gap Totally Closed</a:t>
            </a:r>
            <a:endParaRPr lang="en-US" dirty="0">
              <a:solidFill>
                <a:prstClr val="black"/>
              </a:solidFill>
            </a:endParaRPr>
          </a:p>
        </p:txBody>
      </p:sp>
    </p:spTree>
    <p:extLst>
      <p:ext uri="{BB962C8B-B14F-4D97-AF65-F5344CB8AC3E}">
        <p14:creationId xmlns:p14="http://schemas.microsoft.com/office/powerpoint/2010/main" val="2898583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New “Castellated” Design Provides For High Heat Handling Capacity and Ease of Implementation</a:t>
            </a:r>
            <a:endParaRPr lang="en-US" sz="2800" dirty="0"/>
          </a:p>
        </p:txBody>
      </p:sp>
      <p:pic>
        <p:nvPicPr>
          <p:cNvPr id="5" name="Picture 2"/>
          <p:cNvPicPr>
            <a:picLocks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533704" y="4267200"/>
            <a:ext cx="307689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47800" y="5029200"/>
            <a:ext cx="2061526" cy="369332"/>
          </a:xfrm>
          <a:prstGeom prst="rect">
            <a:avLst/>
          </a:prstGeom>
          <a:noFill/>
        </p:spPr>
        <p:txBody>
          <a:bodyPr wrap="none" rtlCol="0">
            <a:spAutoFit/>
          </a:bodyPr>
          <a:lstStyle/>
          <a:p>
            <a:r>
              <a:rPr lang="en-US" dirty="0" smtClean="0"/>
              <a:t>PFCs Being Updated</a:t>
            </a:r>
            <a:endParaRPr lang="en-US" dirty="0"/>
          </a:p>
        </p:txBody>
      </p:sp>
      <p:sp>
        <p:nvSpPr>
          <p:cNvPr id="10" name="TextBox 9"/>
          <p:cNvSpPr txBox="1"/>
          <p:nvPr/>
        </p:nvSpPr>
        <p:spPr>
          <a:xfrm>
            <a:off x="91200" y="4389837"/>
            <a:ext cx="5181600" cy="1569660"/>
          </a:xfrm>
          <a:prstGeom prst="rect">
            <a:avLst/>
          </a:prstGeom>
          <a:solidFill>
            <a:schemeClr val="accent1">
              <a:lumMod val="40000"/>
              <a:lumOff val="60000"/>
            </a:schemeClr>
          </a:solidFill>
          <a:ln>
            <a:solidFill>
              <a:schemeClr val="tx2">
                <a:lumMod val="60000"/>
                <a:lumOff val="40000"/>
              </a:schemeClr>
            </a:solidFill>
          </a:ln>
        </p:spPr>
        <p:txBody>
          <a:bodyPr wrap="square" rtlCol="0">
            <a:spAutoFit/>
          </a:bodyPr>
          <a:lstStyle/>
          <a:p>
            <a:pPr algn="ctr"/>
            <a:r>
              <a:rPr lang="en-US" sz="1600" u="sng" dirty="0" smtClean="0"/>
              <a:t>Materials</a:t>
            </a:r>
          </a:p>
          <a:p>
            <a:pPr marL="285750" indent="-285750">
              <a:buFont typeface="Arial"/>
              <a:buChar char="•"/>
            </a:pPr>
            <a:r>
              <a:rPr lang="en-US" sz="1600" dirty="0" smtClean="0"/>
              <a:t>Considering a range of isotropic </a:t>
            </a:r>
            <a:r>
              <a:rPr lang="en-US" sz="1600" dirty="0" err="1" smtClean="0"/>
              <a:t>graphites</a:t>
            </a:r>
            <a:endParaRPr lang="en-US" sz="1600" dirty="0" smtClean="0"/>
          </a:p>
          <a:p>
            <a:pPr marL="285750" indent="-285750">
              <a:buFont typeface="Arial"/>
              <a:buChar char="•"/>
            </a:pPr>
            <a:r>
              <a:rPr lang="en-US" sz="1600" dirty="0" smtClean="0"/>
              <a:t>Planning high heat flux tests using e-beam facilities at Applied Research Labs</a:t>
            </a:r>
          </a:p>
          <a:p>
            <a:pPr marL="285750" indent="-285750">
              <a:buFont typeface="Arial"/>
              <a:buChar char="•"/>
            </a:pPr>
            <a:r>
              <a:rPr lang="en-US" sz="1600" dirty="0" smtClean="0"/>
              <a:t>Study both isolated samples and full tile modules</a:t>
            </a:r>
          </a:p>
          <a:p>
            <a:pPr marL="285750" indent="-285750">
              <a:buFont typeface="Arial"/>
              <a:buChar char="•"/>
            </a:pPr>
            <a:r>
              <a:rPr lang="en-US" sz="1600" dirty="0" smtClean="0"/>
              <a:t>In collaboration with GA, ORNL</a:t>
            </a:r>
            <a:endParaRPr lang="en-US" sz="1600" dirty="0"/>
          </a:p>
        </p:txBody>
      </p:sp>
      <p:pic>
        <p:nvPicPr>
          <p:cNvPr id="11" name="Picture 10"/>
          <p:cNvPicPr>
            <a:picLocks/>
          </p:cNvPicPr>
          <p:nvPr/>
        </p:nvPicPr>
        <p:blipFill rotWithShape="1">
          <a:blip r:embed="rId3" cstate="print">
            <a:extLst>
              <a:ext uri="{28A0092B-C50C-407E-A947-70E740481C1C}">
                <a14:useLocalDpi xmlns:a14="http://schemas.microsoft.com/office/drawing/2010/main" val="0"/>
              </a:ext>
            </a:extLst>
          </a:blip>
          <a:srcRect t="21761" r="16953" b="13108"/>
          <a:stretch/>
        </p:blipFill>
        <p:spPr>
          <a:xfrm>
            <a:off x="820484" y="2590801"/>
            <a:ext cx="2684717" cy="1753737"/>
          </a:xfrm>
          <a:prstGeom prst="rect">
            <a:avLst/>
          </a:prstGeom>
        </p:spPr>
      </p:pic>
      <p:sp>
        <p:nvSpPr>
          <p:cNvPr id="12" name="TextBox 11"/>
          <p:cNvSpPr txBox="1"/>
          <p:nvPr/>
        </p:nvSpPr>
        <p:spPr>
          <a:xfrm>
            <a:off x="412452" y="1054816"/>
            <a:ext cx="3778549" cy="1323439"/>
          </a:xfrm>
          <a:prstGeom prst="rect">
            <a:avLst/>
          </a:prstGeom>
          <a:solidFill>
            <a:srgbClr val="CCFFCC"/>
          </a:solidFill>
          <a:ln>
            <a:solidFill>
              <a:srgbClr val="008000"/>
            </a:solidFill>
          </a:ln>
        </p:spPr>
        <p:txBody>
          <a:bodyPr wrap="square" rtlCol="0">
            <a:spAutoFit/>
          </a:bodyPr>
          <a:lstStyle/>
          <a:p>
            <a:r>
              <a:rPr lang="en-US" sz="1600" dirty="0" smtClean="0"/>
              <a:t>Design </a:t>
            </a:r>
            <a:r>
              <a:rPr lang="en-US" sz="1600" dirty="0"/>
              <a:t>a</a:t>
            </a:r>
            <a:r>
              <a:rPr lang="en-US" sz="1600" dirty="0" smtClean="0"/>
              <a:t>llows </a:t>
            </a:r>
            <a:r>
              <a:rPr lang="en-US" sz="1600" dirty="0"/>
              <a:t>i</a:t>
            </a:r>
            <a:r>
              <a:rPr lang="en-US" sz="1600" dirty="0" smtClean="0"/>
              <a:t>ndividual castellation to thermally </a:t>
            </a:r>
            <a:r>
              <a:rPr lang="en-US" sz="1600" dirty="0"/>
              <a:t>e</a:t>
            </a:r>
            <a:r>
              <a:rPr lang="en-US" sz="1600" dirty="0" smtClean="0"/>
              <a:t>xpand under heat flux w/o exceeding compressive stress limits</a:t>
            </a:r>
          </a:p>
          <a:p>
            <a:r>
              <a:rPr lang="en-US" sz="1600" dirty="0" smtClean="0">
                <a:sym typeface="Wingdings"/>
              </a:rPr>
              <a:t> Lower material stress for a given tile surface temperature</a:t>
            </a:r>
            <a:endParaRPr lang="en-US" sz="1600" dirty="0"/>
          </a:p>
        </p:txBody>
      </p:sp>
      <p:sp>
        <p:nvSpPr>
          <p:cNvPr id="13" name="TextBox 12"/>
          <p:cNvSpPr txBox="1"/>
          <p:nvPr/>
        </p:nvSpPr>
        <p:spPr>
          <a:xfrm>
            <a:off x="4626000" y="2589873"/>
            <a:ext cx="3056603" cy="830997"/>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r>
              <a:rPr lang="en-US" sz="1600" dirty="0" smtClean="0"/>
              <a:t>Outer </a:t>
            </a:r>
            <a:r>
              <a:rPr lang="en-US" sz="1600" dirty="0" err="1" smtClean="0"/>
              <a:t>divertor</a:t>
            </a:r>
            <a:r>
              <a:rPr lang="en-US" sz="1600" dirty="0" smtClean="0"/>
              <a:t> assembly with castellated tiles and </a:t>
            </a:r>
            <a:r>
              <a:rPr lang="en-US" sz="1600" dirty="0" err="1" smtClean="0"/>
              <a:t>exagerated</a:t>
            </a:r>
            <a:r>
              <a:rPr lang="en-US" sz="1600" dirty="0" smtClean="0"/>
              <a:t> fish-scale angles</a:t>
            </a:r>
            <a:endParaRPr lang="en-US" sz="1600" dirty="0"/>
          </a:p>
        </p:txBody>
      </p:sp>
      <p:pic>
        <p:nvPicPr>
          <p:cNvPr id="7" name="Picture 6" descr="201710w1_02_Row 1 &amp; 2 Castillated thus far_2.png"/>
          <p:cNvPicPr>
            <a:picLocks/>
          </p:cNvPicPr>
          <p:nvPr/>
        </p:nvPicPr>
        <p:blipFill rotWithShape="1">
          <a:blip r:embed="rId4" cstate="print">
            <a:extLst>
              <a:ext uri="{28A0092B-C50C-407E-A947-70E740481C1C}">
                <a14:useLocalDpi xmlns:a14="http://schemas.microsoft.com/office/drawing/2010/main" val="0"/>
              </a:ext>
            </a:extLst>
          </a:blip>
          <a:srcRect r="2641"/>
          <a:stretch/>
        </p:blipFill>
        <p:spPr>
          <a:xfrm>
            <a:off x="6221206" y="990600"/>
            <a:ext cx="2922794" cy="2362200"/>
          </a:xfrm>
          <a:prstGeom prst="rect">
            <a:avLst/>
          </a:prstGeom>
        </p:spPr>
      </p:pic>
      <p:sp>
        <p:nvSpPr>
          <p:cNvPr id="14" name="TextBox 13"/>
          <p:cNvSpPr txBox="1"/>
          <p:nvPr/>
        </p:nvSpPr>
        <p:spPr>
          <a:xfrm>
            <a:off x="5715000" y="3873677"/>
            <a:ext cx="2819400" cy="369332"/>
          </a:xfrm>
          <a:prstGeom prst="rect">
            <a:avLst/>
          </a:prstGeom>
          <a:solidFill>
            <a:schemeClr val="accent6">
              <a:lumMod val="20000"/>
              <a:lumOff val="80000"/>
            </a:schemeClr>
          </a:solidFill>
          <a:ln>
            <a:solidFill>
              <a:schemeClr val="accent6">
                <a:lumMod val="60000"/>
                <a:lumOff val="40000"/>
              </a:schemeClr>
            </a:solidFill>
          </a:ln>
        </p:spPr>
        <p:txBody>
          <a:bodyPr wrap="square" rtlCol="0">
            <a:spAutoFit/>
          </a:bodyPr>
          <a:lstStyle/>
          <a:p>
            <a:r>
              <a:rPr lang="en-US" dirty="0" smtClean="0"/>
              <a:t>Fully Assembled </a:t>
            </a:r>
            <a:r>
              <a:rPr lang="en-US" dirty="0" err="1" smtClean="0"/>
              <a:t>Divertor</a:t>
            </a:r>
            <a:endParaRPr lang="en-US" dirty="0"/>
          </a:p>
        </p:txBody>
      </p:sp>
    </p:spTree>
    <p:extLst>
      <p:ext uri="{BB962C8B-B14F-4D97-AF65-F5344CB8AC3E}">
        <p14:creationId xmlns:p14="http://schemas.microsoft.com/office/powerpoint/2010/main" val="2770604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Improving Design of Polar Regions </a:t>
            </a:r>
            <a:br>
              <a:rPr lang="en-US" sz="3200" dirty="0" smtClean="0"/>
            </a:br>
            <a:r>
              <a:rPr lang="en-US" sz="2400" dirty="0" smtClean="0"/>
              <a:t>to Ensure High Performance and Reliability</a:t>
            </a:r>
            <a:endParaRPr lang="en-US" sz="2400" dirty="0"/>
          </a:p>
        </p:txBody>
      </p:sp>
      <p:sp>
        <p:nvSpPr>
          <p:cNvPr id="11" name="Content Placeholder 2"/>
          <p:cNvSpPr>
            <a:spLocks noGrp="1"/>
          </p:cNvSpPr>
          <p:nvPr>
            <p:ph idx="1"/>
          </p:nvPr>
        </p:nvSpPr>
        <p:spPr>
          <a:xfrm>
            <a:off x="0" y="1066800"/>
            <a:ext cx="4876800" cy="4191000"/>
          </a:xfrm>
        </p:spPr>
        <p:txBody>
          <a:bodyPr>
            <a:noAutofit/>
          </a:bodyPr>
          <a:lstStyle/>
          <a:p>
            <a:pPr>
              <a:lnSpc>
                <a:spcPct val="85000"/>
              </a:lnSpc>
            </a:pPr>
            <a:r>
              <a:rPr lang="en-US" sz="1800" dirty="0" smtClean="0"/>
              <a:t>Issues identified</a:t>
            </a:r>
          </a:p>
          <a:p>
            <a:pPr lvl="1">
              <a:lnSpc>
                <a:spcPct val="85000"/>
              </a:lnSpc>
            </a:pPr>
            <a:r>
              <a:rPr lang="en-US" sz="1600" dirty="0" smtClean="0"/>
              <a:t>Mechanical connection of PF1B coil to limited </a:t>
            </a:r>
            <a:r>
              <a:rPr lang="en-US" sz="1600" dirty="0" err="1" smtClean="0"/>
              <a:t>divertor</a:t>
            </a:r>
            <a:r>
              <a:rPr lang="en-US" sz="1600" dirty="0"/>
              <a:t> </a:t>
            </a:r>
            <a:r>
              <a:rPr lang="en-US" sz="1600" dirty="0" err="1" smtClean="0"/>
              <a:t>bakeout</a:t>
            </a:r>
            <a:r>
              <a:rPr lang="en-US" sz="1600" dirty="0"/>
              <a:t> </a:t>
            </a:r>
            <a:r>
              <a:rPr lang="en-US" sz="1600" dirty="0" smtClean="0"/>
              <a:t>temperature</a:t>
            </a:r>
          </a:p>
          <a:p>
            <a:pPr lvl="1">
              <a:lnSpc>
                <a:spcPct val="85000"/>
              </a:lnSpc>
            </a:pPr>
            <a:r>
              <a:rPr lang="en-US" sz="1600" dirty="0" smtClean="0"/>
              <a:t>2 two </a:t>
            </a:r>
            <a:r>
              <a:rPr lang="en-US" sz="1600" dirty="0"/>
              <a:t>large ceramic insulators deemed a risk to </a:t>
            </a:r>
            <a:r>
              <a:rPr lang="en-US" sz="1600" dirty="0" smtClean="0"/>
              <a:t>reliability / vacuum integrity </a:t>
            </a:r>
          </a:p>
          <a:p>
            <a:pPr lvl="1">
              <a:lnSpc>
                <a:spcPct val="85000"/>
              </a:lnSpc>
            </a:pPr>
            <a:r>
              <a:rPr lang="en-US" sz="1600" dirty="0" smtClean="0"/>
              <a:t>Use of single O-rings </a:t>
            </a:r>
            <a:r>
              <a:rPr lang="en-US" sz="1600" dirty="0" smtClean="0">
                <a:sym typeface="Wingdings" panose="05000000000000000000" pitchFamily="2" charset="2"/>
              </a:rPr>
              <a:t></a:t>
            </a:r>
            <a:r>
              <a:rPr lang="en-US" sz="1600" dirty="0" smtClean="0"/>
              <a:t> potential leaks</a:t>
            </a:r>
          </a:p>
          <a:p>
            <a:pPr lvl="1">
              <a:lnSpc>
                <a:spcPct val="85000"/>
              </a:lnSpc>
            </a:pPr>
            <a:r>
              <a:rPr lang="en-US" sz="1600" dirty="0"/>
              <a:t>P</a:t>
            </a:r>
            <a:r>
              <a:rPr lang="en-US" sz="1600" dirty="0" smtClean="0"/>
              <a:t>lasma can sometimes impinges on PF1C can</a:t>
            </a:r>
          </a:p>
          <a:p>
            <a:pPr>
              <a:lnSpc>
                <a:spcPct val="85000"/>
              </a:lnSpc>
            </a:pPr>
            <a:r>
              <a:rPr lang="en-US" sz="1800" dirty="0" smtClean="0"/>
              <a:t>Solutions</a:t>
            </a:r>
          </a:p>
          <a:p>
            <a:pPr lvl="1">
              <a:lnSpc>
                <a:spcPct val="85000"/>
              </a:lnSpc>
            </a:pPr>
            <a:r>
              <a:rPr lang="en-US" sz="1600" dirty="0" smtClean="0"/>
              <a:t>PF1B supported by “slings”,</a:t>
            </a:r>
            <a:r>
              <a:rPr lang="en-US" sz="1600" dirty="0" smtClean="0">
                <a:sym typeface="Wingdings" panose="05000000000000000000" pitchFamily="2" charset="2"/>
              </a:rPr>
              <a:t> </a:t>
            </a:r>
            <a:r>
              <a:rPr lang="en-US" sz="1600" dirty="0" smtClean="0"/>
              <a:t>thermally isolated </a:t>
            </a:r>
          </a:p>
          <a:p>
            <a:pPr lvl="1">
              <a:lnSpc>
                <a:spcPct val="85000"/>
              </a:lnSpc>
            </a:pPr>
            <a:r>
              <a:rPr lang="en-US" sz="1600" dirty="0"/>
              <a:t>Lower ceramic insulator </a:t>
            </a:r>
            <a:r>
              <a:rPr lang="en-US" sz="1600" dirty="0" smtClean="0"/>
              <a:t>eliminated</a:t>
            </a:r>
          </a:p>
          <a:p>
            <a:pPr lvl="1">
              <a:lnSpc>
                <a:spcPct val="85000"/>
              </a:lnSpc>
            </a:pPr>
            <a:r>
              <a:rPr lang="en-US" sz="1600" dirty="0" smtClean="0"/>
              <a:t>Double O-rings with pumped interspaces</a:t>
            </a:r>
          </a:p>
          <a:p>
            <a:pPr lvl="1">
              <a:lnSpc>
                <a:spcPct val="85000"/>
              </a:lnSpc>
            </a:pPr>
            <a:r>
              <a:rPr lang="en-US" sz="1600" dirty="0" smtClean="0"/>
              <a:t>Tiles will bridge the CHI gap</a:t>
            </a:r>
          </a:p>
          <a:p>
            <a:pPr>
              <a:lnSpc>
                <a:spcPct val="85000"/>
              </a:lnSpc>
            </a:pPr>
            <a:endParaRPr lang="en-US" sz="1800" dirty="0"/>
          </a:p>
        </p:txBody>
      </p:sp>
      <p:pic>
        <p:nvPicPr>
          <p:cNvPr id="15" name="Picture 14"/>
          <p:cNvPicPr>
            <a:picLocks noChangeAspect="1"/>
          </p:cNvPicPr>
          <p:nvPr/>
        </p:nvPicPr>
        <p:blipFill>
          <a:blip r:embed="rId2"/>
          <a:stretch>
            <a:fillRect/>
          </a:stretch>
        </p:blipFill>
        <p:spPr>
          <a:xfrm>
            <a:off x="5638800" y="2006600"/>
            <a:ext cx="1219200" cy="4323611"/>
          </a:xfrm>
          <a:prstGeom prst="rect">
            <a:avLst/>
          </a:prstGeom>
        </p:spPr>
      </p:pic>
      <p:pic>
        <p:nvPicPr>
          <p:cNvPr id="16" name="Picture 15"/>
          <p:cNvPicPr>
            <a:picLocks noChangeAspect="1"/>
          </p:cNvPicPr>
          <p:nvPr/>
        </p:nvPicPr>
        <p:blipFill rotWithShape="1">
          <a:blip r:embed="rId3"/>
          <a:srcRect l="3323" r="8474"/>
          <a:stretch/>
        </p:blipFill>
        <p:spPr>
          <a:xfrm>
            <a:off x="7010401" y="1803400"/>
            <a:ext cx="1727315" cy="1437640"/>
          </a:xfrm>
          <a:prstGeom prst="rect">
            <a:avLst/>
          </a:prstGeom>
        </p:spPr>
      </p:pic>
      <p:pic>
        <p:nvPicPr>
          <p:cNvPr id="18" name="Picture 17"/>
          <p:cNvPicPr>
            <a:picLocks/>
          </p:cNvPicPr>
          <p:nvPr/>
        </p:nvPicPr>
        <p:blipFill rotWithShape="1">
          <a:blip r:embed="rId4"/>
          <a:srcRect l="26932" t="-1" b="-2902"/>
          <a:stretch/>
        </p:blipFill>
        <p:spPr bwMode="auto">
          <a:xfrm flipH="1">
            <a:off x="7069377" y="3294797"/>
            <a:ext cx="1465023" cy="3265063"/>
          </a:xfrm>
          <a:prstGeom prst="rect">
            <a:avLst/>
          </a:prstGeom>
          <a:ln>
            <a:noFill/>
          </a:ln>
          <a:extLst>
            <a:ext uri="{53640926-AAD7-44D8-BBD7-CCE9431645EC}">
              <a14:shadowObscured xmlns:a14="http://schemas.microsoft.com/office/drawing/2010/main"/>
            </a:ext>
          </a:extLst>
        </p:spPr>
      </p:pic>
      <p:cxnSp>
        <p:nvCxnSpPr>
          <p:cNvPr id="19" name="Straight Connector 18"/>
          <p:cNvCxnSpPr/>
          <p:nvPr/>
        </p:nvCxnSpPr>
        <p:spPr>
          <a:xfrm>
            <a:off x="7753012" y="3974421"/>
            <a:ext cx="0" cy="17913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391400" y="5765800"/>
            <a:ext cx="36161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91400" y="5765800"/>
            <a:ext cx="0" cy="685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587164" y="6172201"/>
            <a:ext cx="1458989" cy="307777"/>
          </a:xfrm>
          <a:prstGeom prst="rect">
            <a:avLst/>
          </a:prstGeom>
          <a:noFill/>
        </p:spPr>
        <p:txBody>
          <a:bodyPr wrap="none" rtlCol="0">
            <a:spAutoFit/>
          </a:bodyPr>
          <a:lstStyle/>
          <a:p>
            <a:r>
              <a:rPr lang="en-US" sz="1400" dirty="0" smtClean="0">
                <a:solidFill>
                  <a:srgbClr val="FF0000"/>
                </a:solidFill>
              </a:rPr>
              <a:t>Thermal Isolation</a:t>
            </a:r>
            <a:endParaRPr lang="en-US" sz="1400" dirty="0">
              <a:solidFill>
                <a:srgbClr val="FF0000"/>
              </a:solidFill>
            </a:endParaRPr>
          </a:p>
        </p:txBody>
      </p:sp>
      <p:cxnSp>
        <p:nvCxnSpPr>
          <p:cNvPr id="23" name="Straight Arrow Connector 22"/>
          <p:cNvCxnSpPr/>
          <p:nvPr/>
        </p:nvCxnSpPr>
        <p:spPr>
          <a:xfrm flipH="1" flipV="1">
            <a:off x="7620001" y="5765800"/>
            <a:ext cx="254057" cy="482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Shape 126"/>
          <p:cNvSpPr txBox="1"/>
          <p:nvPr/>
        </p:nvSpPr>
        <p:spPr>
          <a:xfrm>
            <a:off x="5562600" y="1063501"/>
            <a:ext cx="3505200" cy="841500"/>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1600" dirty="0" smtClean="0"/>
              <a:t>Mandrel-free coil mounted in slings, isolated from hot flanges</a:t>
            </a:r>
            <a:endParaRPr lang="en-US" sz="1600" dirty="0"/>
          </a:p>
        </p:txBody>
      </p:sp>
      <p:sp>
        <p:nvSpPr>
          <p:cNvPr id="26" name="Rectangle 25"/>
          <p:cNvSpPr/>
          <p:nvPr/>
        </p:nvSpPr>
        <p:spPr>
          <a:xfrm>
            <a:off x="152400" y="4077381"/>
            <a:ext cx="4800600" cy="158682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28600" y="2131741"/>
            <a:ext cx="4800600" cy="119566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554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Improving Design of Polar Regions </a:t>
            </a:r>
            <a:br>
              <a:rPr lang="en-US" sz="3200" dirty="0" smtClean="0"/>
            </a:br>
            <a:r>
              <a:rPr lang="en-US" sz="2400" dirty="0" smtClean="0"/>
              <a:t>to Ensure High Performance and Reliability</a:t>
            </a:r>
            <a:endParaRPr lang="en-US" sz="2400" dirty="0"/>
          </a:p>
        </p:txBody>
      </p:sp>
      <p:sp>
        <p:nvSpPr>
          <p:cNvPr id="11" name="Content Placeholder 2"/>
          <p:cNvSpPr>
            <a:spLocks noGrp="1"/>
          </p:cNvSpPr>
          <p:nvPr>
            <p:ph idx="1"/>
          </p:nvPr>
        </p:nvSpPr>
        <p:spPr>
          <a:xfrm>
            <a:off x="0" y="1066800"/>
            <a:ext cx="4876800" cy="4191000"/>
          </a:xfrm>
        </p:spPr>
        <p:txBody>
          <a:bodyPr>
            <a:noAutofit/>
          </a:bodyPr>
          <a:lstStyle/>
          <a:p>
            <a:pPr>
              <a:lnSpc>
                <a:spcPct val="85000"/>
              </a:lnSpc>
            </a:pPr>
            <a:r>
              <a:rPr lang="en-US" sz="1800" dirty="0" smtClean="0"/>
              <a:t>Issues identified</a:t>
            </a:r>
          </a:p>
          <a:p>
            <a:pPr lvl="1">
              <a:lnSpc>
                <a:spcPct val="85000"/>
              </a:lnSpc>
            </a:pPr>
            <a:r>
              <a:rPr lang="en-US" sz="1600" dirty="0" smtClean="0"/>
              <a:t>Mechanical connection of PF1B coil to limited </a:t>
            </a:r>
            <a:r>
              <a:rPr lang="en-US" sz="1600" dirty="0" err="1" smtClean="0"/>
              <a:t>divertor</a:t>
            </a:r>
            <a:r>
              <a:rPr lang="en-US" sz="1600" dirty="0"/>
              <a:t> </a:t>
            </a:r>
            <a:r>
              <a:rPr lang="en-US" sz="1600" dirty="0" err="1" smtClean="0"/>
              <a:t>bakeout</a:t>
            </a:r>
            <a:r>
              <a:rPr lang="en-US" sz="1600" dirty="0"/>
              <a:t> </a:t>
            </a:r>
            <a:r>
              <a:rPr lang="en-US" sz="1600" dirty="0" smtClean="0"/>
              <a:t>temperature</a:t>
            </a:r>
          </a:p>
          <a:p>
            <a:pPr lvl="1">
              <a:lnSpc>
                <a:spcPct val="85000"/>
              </a:lnSpc>
            </a:pPr>
            <a:r>
              <a:rPr lang="en-US" sz="1600" dirty="0" smtClean="0"/>
              <a:t>2 two </a:t>
            </a:r>
            <a:r>
              <a:rPr lang="en-US" sz="1600" dirty="0"/>
              <a:t>large ceramic insulators deemed a risk to </a:t>
            </a:r>
            <a:r>
              <a:rPr lang="en-US" sz="1600" dirty="0" smtClean="0"/>
              <a:t>reliability / vacuum integrity </a:t>
            </a:r>
          </a:p>
          <a:p>
            <a:pPr lvl="1">
              <a:lnSpc>
                <a:spcPct val="85000"/>
              </a:lnSpc>
            </a:pPr>
            <a:r>
              <a:rPr lang="en-US" sz="1600" dirty="0" smtClean="0"/>
              <a:t>Use of single O-rings </a:t>
            </a:r>
            <a:r>
              <a:rPr lang="en-US" sz="1600" dirty="0" smtClean="0">
                <a:sym typeface="Wingdings" panose="05000000000000000000" pitchFamily="2" charset="2"/>
              </a:rPr>
              <a:t></a:t>
            </a:r>
            <a:r>
              <a:rPr lang="en-US" sz="1600" dirty="0" smtClean="0"/>
              <a:t> potential leaks</a:t>
            </a:r>
          </a:p>
          <a:p>
            <a:pPr lvl="1">
              <a:lnSpc>
                <a:spcPct val="85000"/>
              </a:lnSpc>
            </a:pPr>
            <a:r>
              <a:rPr lang="en-US" sz="1600" dirty="0"/>
              <a:t>P</a:t>
            </a:r>
            <a:r>
              <a:rPr lang="en-US" sz="1600" dirty="0" smtClean="0"/>
              <a:t>lasma can sometimes impinges on PF1C can</a:t>
            </a:r>
          </a:p>
          <a:p>
            <a:pPr>
              <a:lnSpc>
                <a:spcPct val="85000"/>
              </a:lnSpc>
            </a:pPr>
            <a:r>
              <a:rPr lang="en-US" sz="1800" dirty="0" smtClean="0"/>
              <a:t>Solutions</a:t>
            </a:r>
          </a:p>
          <a:p>
            <a:pPr lvl="1">
              <a:lnSpc>
                <a:spcPct val="85000"/>
              </a:lnSpc>
            </a:pPr>
            <a:r>
              <a:rPr lang="en-US" sz="1600" dirty="0" smtClean="0"/>
              <a:t>PF1B supported by “slings”,</a:t>
            </a:r>
            <a:r>
              <a:rPr lang="en-US" sz="1600" dirty="0" smtClean="0">
                <a:sym typeface="Wingdings" panose="05000000000000000000" pitchFamily="2" charset="2"/>
              </a:rPr>
              <a:t> </a:t>
            </a:r>
            <a:r>
              <a:rPr lang="en-US" sz="1600" dirty="0" smtClean="0"/>
              <a:t>thermally isolated </a:t>
            </a:r>
          </a:p>
          <a:p>
            <a:pPr lvl="1">
              <a:lnSpc>
                <a:spcPct val="85000"/>
              </a:lnSpc>
            </a:pPr>
            <a:r>
              <a:rPr lang="en-US" sz="1600" dirty="0"/>
              <a:t>Lower ceramic insulator </a:t>
            </a:r>
            <a:r>
              <a:rPr lang="en-US" sz="1600" dirty="0" smtClean="0"/>
              <a:t>eliminated</a:t>
            </a:r>
          </a:p>
          <a:p>
            <a:pPr lvl="1">
              <a:lnSpc>
                <a:spcPct val="85000"/>
              </a:lnSpc>
            </a:pPr>
            <a:r>
              <a:rPr lang="en-US" sz="1600" dirty="0" smtClean="0"/>
              <a:t>Double O-rings with pumped interspaces</a:t>
            </a:r>
          </a:p>
          <a:p>
            <a:pPr lvl="1">
              <a:lnSpc>
                <a:spcPct val="85000"/>
              </a:lnSpc>
            </a:pPr>
            <a:r>
              <a:rPr lang="en-US" sz="1600" dirty="0" smtClean="0"/>
              <a:t>Tiles will bridge the CHI gap</a:t>
            </a:r>
          </a:p>
          <a:p>
            <a:pPr>
              <a:lnSpc>
                <a:spcPct val="85000"/>
              </a:lnSpc>
            </a:pPr>
            <a:endParaRPr lang="en-US" sz="1800" dirty="0"/>
          </a:p>
        </p:txBody>
      </p:sp>
      <p:pic>
        <p:nvPicPr>
          <p:cNvPr id="4" name="Shape 125"/>
          <p:cNvPicPr preferRelativeResize="0">
            <a:picLocks/>
          </p:cNvPicPr>
          <p:nvPr/>
        </p:nvPicPr>
        <p:blipFill rotWithShape="1">
          <a:blip r:embed="rId2">
            <a:alphaModFix/>
          </a:blip>
          <a:srcRect l="37261" t="38708" r="9147" b="1957"/>
          <a:stretch/>
        </p:blipFill>
        <p:spPr>
          <a:xfrm>
            <a:off x="5943616" y="2742801"/>
            <a:ext cx="2362184" cy="3458100"/>
          </a:xfrm>
          <a:prstGeom prst="rect">
            <a:avLst/>
          </a:prstGeom>
          <a:noFill/>
          <a:ln>
            <a:noFill/>
          </a:ln>
        </p:spPr>
      </p:pic>
      <p:sp>
        <p:nvSpPr>
          <p:cNvPr id="5" name="Shape 126"/>
          <p:cNvSpPr txBox="1"/>
          <p:nvPr/>
        </p:nvSpPr>
        <p:spPr>
          <a:xfrm>
            <a:off x="5562600" y="1397001"/>
            <a:ext cx="3200400" cy="943100"/>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1800" dirty="0" smtClean="0"/>
              <a:t>Top of Machine: </a:t>
            </a:r>
            <a:r>
              <a:rPr lang="en-US" sz="1800" dirty="0"/>
              <a:t>Double O-Rings </a:t>
            </a:r>
            <a:r>
              <a:rPr lang="en-US" sz="1800" dirty="0" smtClean="0"/>
              <a:t>+ Ceramic Break</a:t>
            </a:r>
            <a:endParaRPr lang="en-US" sz="1800" dirty="0"/>
          </a:p>
        </p:txBody>
      </p:sp>
      <p:sp>
        <p:nvSpPr>
          <p:cNvPr id="6" name="Rectangle 5"/>
          <p:cNvSpPr/>
          <p:nvPr/>
        </p:nvSpPr>
        <p:spPr>
          <a:xfrm>
            <a:off x="152400" y="4749801"/>
            <a:ext cx="4800600" cy="158682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2400" y="3733801"/>
            <a:ext cx="4800600" cy="40639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 y="1397001"/>
            <a:ext cx="4800600" cy="67242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28600" y="3022601"/>
            <a:ext cx="4800600" cy="33620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596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Improving Design of Polar Regions </a:t>
            </a:r>
            <a:br>
              <a:rPr lang="en-US" sz="3200" dirty="0" smtClean="0"/>
            </a:br>
            <a:r>
              <a:rPr lang="en-US" sz="2400" dirty="0" smtClean="0"/>
              <a:t>to Ensure High Performance and Reliability</a:t>
            </a:r>
            <a:endParaRPr lang="en-US" sz="2400" dirty="0"/>
          </a:p>
        </p:txBody>
      </p:sp>
      <p:sp>
        <p:nvSpPr>
          <p:cNvPr id="7" name="Shape 126"/>
          <p:cNvSpPr txBox="1"/>
          <p:nvPr/>
        </p:nvSpPr>
        <p:spPr>
          <a:xfrm>
            <a:off x="5029200" y="1092201"/>
            <a:ext cx="3962400" cy="1534809"/>
          </a:xfrm>
          <a:prstGeom prst="rect">
            <a:avLst/>
          </a:prstGeom>
          <a:solidFill>
            <a:srgbClr val="D9EAD3"/>
          </a:solidFill>
          <a:ln w="28575" cap="flat" cmpd="sng">
            <a:solidFill>
              <a:srgbClr val="6AA84F"/>
            </a:solidFill>
            <a:prstDash val="solid"/>
            <a:round/>
            <a:headEnd type="none" w="med" len="med"/>
            <a:tailEnd type="none" w="med" len="med"/>
          </a:ln>
        </p:spPr>
        <p:txBody>
          <a:bodyPr lIns="91425" tIns="91425" rIns="91425" bIns="91425" anchor="t" anchorCtr="0">
            <a:noAutofit/>
          </a:bodyPr>
          <a:lstStyle/>
          <a:p>
            <a:pPr lvl="0" algn="ctr">
              <a:lnSpc>
                <a:spcPct val="90000"/>
              </a:lnSpc>
              <a:spcBef>
                <a:spcPts val="0"/>
              </a:spcBef>
              <a:buNone/>
            </a:pPr>
            <a:r>
              <a:rPr lang="en-US" dirty="0" smtClean="0"/>
              <a:t>Tile gap between inner and outer vessels only large enough to accommodate thermal and mechanical motion, fit-up tolerances</a:t>
            </a:r>
            <a:endParaRPr lang="en-US" dirty="0"/>
          </a:p>
        </p:txBody>
      </p:sp>
      <p:sp>
        <p:nvSpPr>
          <p:cNvPr id="11" name="Content Placeholder 2"/>
          <p:cNvSpPr>
            <a:spLocks noGrp="1"/>
          </p:cNvSpPr>
          <p:nvPr>
            <p:ph idx="1"/>
          </p:nvPr>
        </p:nvSpPr>
        <p:spPr>
          <a:xfrm>
            <a:off x="0" y="1066800"/>
            <a:ext cx="4876800" cy="4191000"/>
          </a:xfrm>
        </p:spPr>
        <p:txBody>
          <a:bodyPr>
            <a:noAutofit/>
          </a:bodyPr>
          <a:lstStyle/>
          <a:p>
            <a:pPr>
              <a:lnSpc>
                <a:spcPct val="85000"/>
              </a:lnSpc>
            </a:pPr>
            <a:r>
              <a:rPr lang="en-US" sz="1800" dirty="0" smtClean="0"/>
              <a:t>Issues identified</a:t>
            </a:r>
          </a:p>
          <a:p>
            <a:pPr lvl="1">
              <a:lnSpc>
                <a:spcPct val="85000"/>
              </a:lnSpc>
            </a:pPr>
            <a:r>
              <a:rPr lang="en-US" sz="1600" dirty="0" smtClean="0"/>
              <a:t>Mechanical connection of PF1B coil to limited </a:t>
            </a:r>
            <a:r>
              <a:rPr lang="en-US" sz="1600" dirty="0" err="1" smtClean="0"/>
              <a:t>divertor</a:t>
            </a:r>
            <a:r>
              <a:rPr lang="en-US" sz="1600" dirty="0"/>
              <a:t> </a:t>
            </a:r>
            <a:r>
              <a:rPr lang="en-US" sz="1600" dirty="0" err="1" smtClean="0"/>
              <a:t>bakeout</a:t>
            </a:r>
            <a:r>
              <a:rPr lang="en-US" sz="1600" dirty="0"/>
              <a:t> </a:t>
            </a:r>
            <a:r>
              <a:rPr lang="en-US" sz="1600" dirty="0" smtClean="0"/>
              <a:t>temperature</a:t>
            </a:r>
          </a:p>
          <a:p>
            <a:pPr lvl="1">
              <a:lnSpc>
                <a:spcPct val="85000"/>
              </a:lnSpc>
            </a:pPr>
            <a:r>
              <a:rPr lang="en-US" sz="1600" dirty="0" smtClean="0"/>
              <a:t>2 two </a:t>
            </a:r>
            <a:r>
              <a:rPr lang="en-US" sz="1600" dirty="0"/>
              <a:t>large ceramic insulators deemed a risk to </a:t>
            </a:r>
            <a:r>
              <a:rPr lang="en-US" sz="1600" dirty="0" smtClean="0"/>
              <a:t>reliability / vacuum integrity </a:t>
            </a:r>
          </a:p>
          <a:p>
            <a:pPr lvl="1">
              <a:lnSpc>
                <a:spcPct val="85000"/>
              </a:lnSpc>
            </a:pPr>
            <a:r>
              <a:rPr lang="en-US" sz="1600" dirty="0" smtClean="0"/>
              <a:t>Use of single O-rings </a:t>
            </a:r>
            <a:r>
              <a:rPr lang="en-US" sz="1600" dirty="0" smtClean="0">
                <a:sym typeface="Wingdings" panose="05000000000000000000" pitchFamily="2" charset="2"/>
              </a:rPr>
              <a:t></a:t>
            </a:r>
            <a:r>
              <a:rPr lang="en-US" sz="1600" dirty="0" smtClean="0"/>
              <a:t> potential leaks</a:t>
            </a:r>
          </a:p>
          <a:p>
            <a:pPr lvl="1">
              <a:lnSpc>
                <a:spcPct val="85000"/>
              </a:lnSpc>
            </a:pPr>
            <a:r>
              <a:rPr lang="en-US" sz="1600" dirty="0"/>
              <a:t>P</a:t>
            </a:r>
            <a:r>
              <a:rPr lang="en-US" sz="1600" dirty="0" smtClean="0"/>
              <a:t>lasma can sometimes impinges on PF1C can</a:t>
            </a:r>
          </a:p>
          <a:p>
            <a:pPr>
              <a:lnSpc>
                <a:spcPct val="85000"/>
              </a:lnSpc>
            </a:pPr>
            <a:r>
              <a:rPr lang="en-US" sz="1800" dirty="0" smtClean="0"/>
              <a:t>Solutions</a:t>
            </a:r>
          </a:p>
          <a:p>
            <a:pPr lvl="1">
              <a:lnSpc>
                <a:spcPct val="85000"/>
              </a:lnSpc>
            </a:pPr>
            <a:r>
              <a:rPr lang="en-US" sz="1600" dirty="0" smtClean="0"/>
              <a:t>PF1B supported by “slings”,</a:t>
            </a:r>
            <a:r>
              <a:rPr lang="en-US" sz="1600" dirty="0" smtClean="0">
                <a:sym typeface="Wingdings" panose="05000000000000000000" pitchFamily="2" charset="2"/>
              </a:rPr>
              <a:t> </a:t>
            </a:r>
            <a:r>
              <a:rPr lang="en-US" sz="1600" dirty="0" smtClean="0"/>
              <a:t>thermally isolated </a:t>
            </a:r>
          </a:p>
          <a:p>
            <a:pPr lvl="1">
              <a:lnSpc>
                <a:spcPct val="85000"/>
              </a:lnSpc>
            </a:pPr>
            <a:r>
              <a:rPr lang="en-US" sz="1600" dirty="0"/>
              <a:t>Lower ceramic insulator </a:t>
            </a:r>
            <a:r>
              <a:rPr lang="en-US" sz="1600" dirty="0" smtClean="0"/>
              <a:t>eliminated</a:t>
            </a:r>
          </a:p>
          <a:p>
            <a:pPr lvl="1">
              <a:lnSpc>
                <a:spcPct val="85000"/>
              </a:lnSpc>
            </a:pPr>
            <a:r>
              <a:rPr lang="en-US" sz="1600" dirty="0" smtClean="0"/>
              <a:t>Double O-rings with pumped interspaces</a:t>
            </a:r>
          </a:p>
          <a:p>
            <a:pPr lvl="1">
              <a:lnSpc>
                <a:spcPct val="85000"/>
              </a:lnSpc>
            </a:pPr>
            <a:r>
              <a:rPr lang="en-US" sz="1600" dirty="0" smtClean="0"/>
              <a:t>Tiles will bridge the CHI gap</a:t>
            </a:r>
          </a:p>
          <a:p>
            <a:pPr>
              <a:lnSpc>
                <a:spcPct val="85000"/>
              </a:lnSpc>
            </a:pPr>
            <a:endParaRPr lang="en-US" sz="1800" dirty="0"/>
          </a:p>
        </p:txBody>
      </p:sp>
      <p:pic>
        <p:nvPicPr>
          <p:cNvPr id="4" name="Picture 3" descr="201710w1_02_Row 1 &amp; 2 Castillated thus far_1.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257801" y="3429001"/>
            <a:ext cx="3341190" cy="2263140"/>
          </a:xfrm>
          <a:prstGeom prst="rect">
            <a:avLst/>
          </a:prstGeom>
        </p:spPr>
      </p:pic>
      <p:sp>
        <p:nvSpPr>
          <p:cNvPr id="5" name="TextBox 4"/>
          <p:cNvSpPr txBox="1">
            <a:spLocks/>
          </p:cNvSpPr>
          <p:nvPr/>
        </p:nvSpPr>
        <p:spPr>
          <a:xfrm>
            <a:off x="5661661" y="2819401"/>
            <a:ext cx="1508760" cy="523220"/>
          </a:xfrm>
          <a:prstGeom prst="rect">
            <a:avLst/>
          </a:prstGeom>
          <a:solidFill>
            <a:srgbClr val="FDEADA"/>
          </a:solidFill>
          <a:ln w="28575" cmpd="sng">
            <a:solidFill>
              <a:schemeClr val="tx2">
                <a:lumMod val="40000"/>
                <a:lumOff val="60000"/>
              </a:schemeClr>
            </a:solidFill>
          </a:ln>
        </p:spPr>
        <p:txBody>
          <a:bodyPr wrap="square" rtlCol="0">
            <a:spAutoFit/>
          </a:bodyPr>
          <a:lstStyle/>
          <a:p>
            <a:pPr algn="ctr"/>
            <a:r>
              <a:rPr lang="en-US" sz="1400" dirty="0" smtClean="0"/>
              <a:t>Castellated Outboard Tile</a:t>
            </a:r>
            <a:endParaRPr lang="en-US" sz="1400" dirty="0"/>
          </a:p>
        </p:txBody>
      </p:sp>
      <p:sp>
        <p:nvSpPr>
          <p:cNvPr id="8" name="TextBox 7"/>
          <p:cNvSpPr txBox="1">
            <a:spLocks/>
          </p:cNvSpPr>
          <p:nvPr/>
        </p:nvSpPr>
        <p:spPr>
          <a:xfrm>
            <a:off x="7338061" y="2819401"/>
            <a:ext cx="1424940" cy="523220"/>
          </a:xfrm>
          <a:prstGeom prst="rect">
            <a:avLst/>
          </a:prstGeom>
          <a:solidFill>
            <a:srgbClr val="FDEADA"/>
          </a:solidFill>
          <a:ln w="28575" cmpd="sng">
            <a:solidFill>
              <a:srgbClr val="8EB4E3"/>
            </a:solidFill>
          </a:ln>
        </p:spPr>
        <p:txBody>
          <a:bodyPr wrap="square" rtlCol="0">
            <a:spAutoFit/>
          </a:bodyPr>
          <a:lstStyle/>
          <a:p>
            <a:pPr algn="ctr"/>
            <a:r>
              <a:rPr lang="en-US" sz="1400" dirty="0" smtClean="0"/>
              <a:t>Castellated Inboard Tile</a:t>
            </a:r>
            <a:endParaRPr lang="en-US" sz="1400" dirty="0"/>
          </a:p>
        </p:txBody>
      </p:sp>
      <p:cxnSp>
        <p:nvCxnSpPr>
          <p:cNvPr id="13" name="Straight Arrow Connector 12"/>
          <p:cNvCxnSpPr>
            <a:cxnSpLocks/>
          </p:cNvCxnSpPr>
          <p:nvPr/>
        </p:nvCxnSpPr>
        <p:spPr>
          <a:xfrm>
            <a:off x="6416042" y="3517026"/>
            <a:ext cx="167641" cy="722948"/>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a:stCxn id="8" idx="2"/>
          </p:cNvCxnSpPr>
          <p:nvPr/>
        </p:nvCxnSpPr>
        <p:spPr>
          <a:xfrm flipH="1">
            <a:off x="7924099" y="3342621"/>
            <a:ext cx="126432" cy="1344393"/>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52400" y="3733800"/>
            <a:ext cx="4800600" cy="101600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52400" y="1435781"/>
            <a:ext cx="4800600" cy="158682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cxnSpLocks/>
            <a:stCxn id="19" idx="0"/>
          </p:cNvCxnSpPr>
          <p:nvPr/>
        </p:nvCxnSpPr>
        <p:spPr>
          <a:xfrm flipV="1">
            <a:off x="6960872" y="5514717"/>
            <a:ext cx="177163" cy="551915"/>
          </a:xfrm>
          <a:prstGeom prst="straightConnector1">
            <a:avLst/>
          </a:prstGeom>
          <a:ln>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a:spLocks/>
          </p:cNvSpPr>
          <p:nvPr/>
        </p:nvSpPr>
        <p:spPr>
          <a:xfrm>
            <a:off x="6248401" y="6066632"/>
            <a:ext cx="1424941" cy="307777"/>
          </a:xfrm>
          <a:prstGeom prst="rect">
            <a:avLst/>
          </a:prstGeom>
          <a:solidFill>
            <a:srgbClr val="FDEADA"/>
          </a:solidFill>
          <a:ln w="28575" cmpd="sng">
            <a:solidFill>
              <a:srgbClr val="8EB4E3"/>
            </a:solidFill>
          </a:ln>
        </p:spPr>
        <p:txBody>
          <a:bodyPr wrap="square" rtlCol="0">
            <a:spAutoFit/>
          </a:bodyPr>
          <a:lstStyle/>
          <a:p>
            <a:pPr algn="ctr"/>
            <a:r>
              <a:rPr lang="en-US" sz="1400" dirty="0" smtClean="0"/>
              <a:t>Closed Gap</a:t>
            </a:r>
            <a:endParaRPr lang="en-US" sz="1400" dirty="0"/>
          </a:p>
        </p:txBody>
      </p:sp>
      <p:sp>
        <p:nvSpPr>
          <p:cNvPr id="20" name="Rectangle 19"/>
          <p:cNvSpPr/>
          <p:nvPr/>
        </p:nvSpPr>
        <p:spPr>
          <a:xfrm>
            <a:off x="5257802" y="5357575"/>
            <a:ext cx="685799" cy="334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hape 126"/>
          <p:cNvSpPr txBox="1"/>
          <p:nvPr/>
        </p:nvSpPr>
        <p:spPr>
          <a:xfrm>
            <a:off x="1752600" y="5156200"/>
            <a:ext cx="4343400" cy="1320800"/>
          </a:xfrm>
          <a:prstGeom prst="rect">
            <a:avLst/>
          </a:prstGeom>
          <a:solidFill>
            <a:srgbClr val="FDEADA"/>
          </a:solidFill>
          <a:ln w="28575" cap="flat" cmpd="sng">
            <a:solidFill>
              <a:srgbClr val="FAC090"/>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US" sz="1600" b="1" u="sng" dirty="0" smtClean="0"/>
              <a:t>Research / Programmatic Impact: </a:t>
            </a:r>
          </a:p>
          <a:p>
            <a:pPr lvl="0" algn="ctr">
              <a:spcBef>
                <a:spcPts val="0"/>
              </a:spcBef>
              <a:buNone/>
            </a:pPr>
            <a:r>
              <a:rPr lang="en-US" dirty="0" smtClean="0"/>
              <a:t>Coaxial Helicity Injection (CHI) </a:t>
            </a:r>
          </a:p>
          <a:p>
            <a:pPr lvl="0" algn="ctr">
              <a:spcBef>
                <a:spcPts val="0"/>
              </a:spcBef>
              <a:buNone/>
            </a:pPr>
            <a:r>
              <a:rPr lang="en-US" sz="1600" dirty="0" smtClean="0"/>
              <a:t>as previously implemented is now excluded</a:t>
            </a:r>
            <a:endParaRPr lang="en-US" sz="1600" dirty="0"/>
          </a:p>
        </p:txBody>
      </p:sp>
    </p:spTree>
    <p:extLst>
      <p:ext uri="{BB962C8B-B14F-4D97-AF65-F5344CB8AC3E}">
        <p14:creationId xmlns:p14="http://schemas.microsoft.com/office/powerpoint/2010/main" val="942172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1"/>
            <a:ext cx="9144000" cy="952500"/>
          </a:xfrm>
        </p:spPr>
        <p:txBody>
          <a:bodyPr/>
          <a:lstStyle/>
          <a:p>
            <a:r>
              <a:rPr lang="en-US" sz="2400" dirty="0" err="1" smtClean="0"/>
              <a:t>Bakeout</a:t>
            </a:r>
            <a:r>
              <a:rPr lang="en-US" sz="2400" dirty="0" smtClean="0"/>
              <a:t>, Instrumentation, and Shielding Scope </a:t>
            </a:r>
            <a:br>
              <a:rPr lang="en-US" sz="2400" dirty="0" smtClean="0"/>
            </a:br>
            <a:r>
              <a:rPr lang="en-US" sz="2400" dirty="0" smtClean="0"/>
              <a:t>will Improve Reliability and Safety</a:t>
            </a:r>
            <a:endParaRPr lang="en-US" sz="1400" dirty="0"/>
          </a:p>
        </p:txBody>
      </p:sp>
      <p:pic>
        <p:nvPicPr>
          <p:cNvPr id="6" name="Picture 5" descr="Screen Shot 2017-10-10 at 5.08.11 AM.png"/>
          <p:cNvPicPr>
            <a:picLocks/>
          </p:cNvPicPr>
          <p:nvPr/>
        </p:nvPicPr>
        <p:blipFill>
          <a:blip r:embed="rId2">
            <a:extLst>
              <a:ext uri="{28A0092B-C50C-407E-A947-70E740481C1C}">
                <a14:useLocalDpi xmlns:a14="http://schemas.microsoft.com/office/drawing/2010/main" val="0"/>
              </a:ext>
            </a:extLst>
          </a:blip>
          <a:stretch>
            <a:fillRect/>
          </a:stretch>
        </p:blipFill>
        <p:spPr>
          <a:xfrm>
            <a:off x="257176" y="4308723"/>
            <a:ext cx="4314825" cy="2119471"/>
          </a:xfrm>
          <a:prstGeom prst="rect">
            <a:avLst/>
          </a:prstGeom>
          <a:ln w="28575" cmpd="sng">
            <a:solidFill>
              <a:schemeClr val="accent4">
                <a:lumMod val="40000"/>
                <a:lumOff val="60000"/>
              </a:schemeClr>
            </a:solidFill>
          </a:ln>
        </p:spPr>
      </p:pic>
      <p:sp>
        <p:nvSpPr>
          <p:cNvPr id="8" name="Rectangle 7"/>
          <p:cNvSpPr/>
          <p:nvPr/>
        </p:nvSpPr>
        <p:spPr>
          <a:xfrm>
            <a:off x="8534400" y="2057400"/>
            <a:ext cx="609600" cy="1143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7-10-10 at 5.11.23 AM.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677025" y="1025928"/>
            <a:ext cx="1657350" cy="2707873"/>
          </a:xfrm>
          <a:prstGeom prst="rect">
            <a:avLst/>
          </a:prstGeom>
        </p:spPr>
      </p:pic>
      <p:grpSp>
        <p:nvGrpSpPr>
          <p:cNvPr id="3" name="Group 2"/>
          <p:cNvGrpSpPr/>
          <p:nvPr/>
        </p:nvGrpSpPr>
        <p:grpSpPr>
          <a:xfrm>
            <a:off x="152401" y="1310987"/>
            <a:ext cx="2538785" cy="2727613"/>
            <a:chOff x="228600" y="1059440"/>
            <a:chExt cx="2538785" cy="2045710"/>
          </a:xfrm>
        </p:grpSpPr>
        <p:pic>
          <p:nvPicPr>
            <p:cNvPr id="4" name="Picture 3" descr="Screen Shot 2017-10-10 at 5.05.23 AM.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28600" y="1059440"/>
              <a:ext cx="2011680" cy="2045710"/>
            </a:xfrm>
            <a:prstGeom prst="rect">
              <a:avLst/>
            </a:prstGeom>
          </p:spPr>
        </p:pic>
        <p:sp>
          <p:nvSpPr>
            <p:cNvPr id="12" name="Rectangle 11"/>
            <p:cNvSpPr/>
            <p:nvPr/>
          </p:nvSpPr>
          <p:spPr>
            <a:xfrm>
              <a:off x="1776785" y="1549438"/>
              <a:ext cx="990600"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1828800" y="1295401"/>
            <a:ext cx="3733800" cy="1354217"/>
          </a:xfrm>
          <a:prstGeom prst="rect">
            <a:avLst/>
          </a:prstGeom>
          <a:solidFill>
            <a:schemeClr val="accent1">
              <a:lumMod val="20000"/>
              <a:lumOff val="80000"/>
            </a:schemeClr>
          </a:solidFill>
          <a:ln>
            <a:solidFill>
              <a:schemeClr val="tx2">
                <a:lumMod val="60000"/>
                <a:lumOff val="40000"/>
              </a:schemeClr>
            </a:solidFill>
          </a:ln>
        </p:spPr>
        <p:txBody>
          <a:bodyPr wrap="square" rtlCol="0">
            <a:spAutoFit/>
          </a:bodyPr>
          <a:lstStyle/>
          <a:p>
            <a:r>
              <a:rPr lang="en-US" dirty="0" err="1" smtClean="0"/>
              <a:t>Bakeout</a:t>
            </a:r>
            <a:r>
              <a:rPr lang="en-US" dirty="0" smtClean="0"/>
              <a:t> Improvements</a:t>
            </a:r>
          </a:p>
          <a:p>
            <a:pPr marL="285750" indent="-285750">
              <a:buFont typeface="Arial"/>
              <a:buChar char="•"/>
            </a:pPr>
            <a:r>
              <a:rPr lang="en-US" sz="1600" dirty="0" smtClean="0"/>
              <a:t>Improved hot helium feed-</a:t>
            </a:r>
            <a:r>
              <a:rPr lang="en-US" sz="1600" dirty="0" err="1" smtClean="0"/>
              <a:t>throughs</a:t>
            </a:r>
            <a:r>
              <a:rPr lang="en-US" sz="1600" dirty="0" smtClean="0"/>
              <a:t>, flow control, and instrumentation</a:t>
            </a:r>
          </a:p>
          <a:p>
            <a:pPr marL="285750" indent="-285750">
              <a:buFont typeface="Arial"/>
              <a:buChar char="•"/>
            </a:pPr>
            <a:r>
              <a:rPr lang="en-US" sz="1600" dirty="0" smtClean="0"/>
              <a:t>Improved safety features on heated water system</a:t>
            </a:r>
            <a:endParaRPr lang="en-US" dirty="0"/>
          </a:p>
        </p:txBody>
      </p:sp>
      <p:sp>
        <p:nvSpPr>
          <p:cNvPr id="14" name="TextBox 13"/>
          <p:cNvSpPr txBox="1"/>
          <p:nvPr/>
        </p:nvSpPr>
        <p:spPr>
          <a:xfrm>
            <a:off x="4953000" y="3429000"/>
            <a:ext cx="4038600" cy="861774"/>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r>
              <a:rPr lang="en-US" dirty="0" smtClean="0"/>
              <a:t>Machine Instrumentation</a:t>
            </a:r>
          </a:p>
          <a:p>
            <a:pPr marL="285750" indent="-285750">
              <a:buFont typeface="Arial"/>
              <a:buChar char="•"/>
            </a:pPr>
            <a:r>
              <a:rPr lang="en-US" sz="1600" dirty="0" smtClean="0"/>
              <a:t>Model validation and </a:t>
            </a:r>
            <a:r>
              <a:rPr lang="en-US" sz="1600" dirty="0"/>
              <a:t>t</a:t>
            </a:r>
            <a:r>
              <a:rPr lang="en-US" sz="1600" dirty="0" smtClean="0"/>
              <a:t>rending</a:t>
            </a:r>
          </a:p>
          <a:p>
            <a:pPr marL="285750" indent="-285750">
              <a:buFont typeface="Arial"/>
              <a:buChar char="•"/>
            </a:pPr>
            <a:r>
              <a:rPr lang="en-US" sz="1600" dirty="0" smtClean="0"/>
              <a:t>Qualify design for full performance</a:t>
            </a:r>
          </a:p>
        </p:txBody>
      </p:sp>
      <p:sp>
        <p:nvSpPr>
          <p:cNvPr id="15" name="TextBox 14"/>
          <p:cNvSpPr txBox="1"/>
          <p:nvPr/>
        </p:nvSpPr>
        <p:spPr>
          <a:xfrm>
            <a:off x="4724400" y="5299703"/>
            <a:ext cx="3886200" cy="861774"/>
          </a:xfrm>
          <a:prstGeom prst="rect">
            <a:avLst/>
          </a:prstGeom>
          <a:solidFill>
            <a:schemeClr val="accent4">
              <a:lumMod val="20000"/>
              <a:lumOff val="80000"/>
            </a:schemeClr>
          </a:solidFill>
          <a:ln w="28575" cmpd="sng">
            <a:solidFill>
              <a:schemeClr val="accent4">
                <a:lumMod val="60000"/>
                <a:lumOff val="40000"/>
              </a:schemeClr>
            </a:solidFill>
          </a:ln>
        </p:spPr>
        <p:txBody>
          <a:bodyPr wrap="square" rtlCol="0">
            <a:spAutoFit/>
          </a:bodyPr>
          <a:lstStyle/>
          <a:p>
            <a:r>
              <a:rPr lang="en-US" dirty="0" smtClean="0"/>
              <a:t>Shielding Improvements</a:t>
            </a:r>
          </a:p>
          <a:p>
            <a:pPr marL="285750" indent="-285750">
              <a:buFont typeface="Arial"/>
              <a:buChar char="•"/>
            </a:pPr>
            <a:r>
              <a:rPr lang="en-US" sz="1600" dirty="0" smtClean="0"/>
              <a:t>Construct/improve labyrinths at doors</a:t>
            </a:r>
          </a:p>
          <a:p>
            <a:pPr marL="285750" indent="-285750">
              <a:buFont typeface="Arial"/>
              <a:buChar char="•"/>
            </a:pPr>
            <a:r>
              <a:rPr lang="en-US" sz="1600" dirty="0" smtClean="0"/>
              <a:t>Shielding in or in front of penetrations</a:t>
            </a:r>
          </a:p>
        </p:txBody>
      </p:sp>
    </p:spTree>
    <p:extLst>
      <p:ext uri="{BB962C8B-B14F-4D97-AF65-F5344CB8AC3E}">
        <p14:creationId xmlns:p14="http://schemas.microsoft.com/office/powerpoint/2010/main" val="3838729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Project Milestones </a:t>
            </a:r>
            <a:r>
              <a:rPr lang="en-US" smtClean="0"/>
              <a:t>(Preliminary)</a:t>
            </a:r>
            <a:endParaRPr lang="en-US" dirty="0"/>
          </a:p>
        </p:txBody>
      </p:sp>
      <p:sp>
        <p:nvSpPr>
          <p:cNvPr id="4" name="Subtitle 3"/>
          <p:cNvSpPr>
            <a:spLocks noGrp="1"/>
          </p:cNvSpPr>
          <p:nvPr>
            <p:ph type="subTitle" idx="13"/>
          </p:nvPr>
        </p:nvSpPr>
        <p:spPr/>
        <p:txBody>
          <a:bodyPr/>
          <a:lstStyle/>
          <a:p>
            <a:r>
              <a:rPr lang="en-US" dirty="0" smtClean="0"/>
              <a:t>NSTX-U Recovery</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48</a:t>
            </a:fld>
            <a:endParaRPr lang="en-US" dirty="0"/>
          </a:p>
        </p:txBody>
      </p:sp>
      <p:pic>
        <p:nvPicPr>
          <p:cNvPr id="6" name="Picture 5" descr="A screenshot of a cell phone&#10;&#10;Description generated with very high confidence">
            <a:extLst>
              <a:ext uri="{FF2B5EF4-FFF2-40B4-BE49-F238E27FC236}">
                <a16:creationId xmlns="" xmlns:a16="http://schemas.microsoft.com/office/drawing/2014/main" id="{3F4F9246-A8AF-438D-8784-316EDA5D8CA9}"/>
              </a:ext>
            </a:extLst>
          </p:cNvPr>
          <p:cNvPicPr>
            <a:picLocks noChangeAspect="1"/>
          </p:cNvPicPr>
          <p:nvPr/>
        </p:nvPicPr>
        <p:blipFill>
          <a:blip r:embed="rId2"/>
          <a:stretch>
            <a:fillRect/>
          </a:stretch>
        </p:blipFill>
        <p:spPr>
          <a:xfrm>
            <a:off x="34290" y="1653540"/>
            <a:ext cx="9075420" cy="3550920"/>
          </a:xfrm>
          <a:prstGeom prst="rect">
            <a:avLst/>
          </a:prstGeom>
        </p:spPr>
      </p:pic>
    </p:spTree>
    <p:extLst>
      <p:ext uri="{BB962C8B-B14F-4D97-AF65-F5344CB8AC3E}">
        <p14:creationId xmlns:p14="http://schemas.microsoft.com/office/powerpoint/2010/main" val="625998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37578"/>
            <a:ext cx="7916714" cy="652841"/>
          </a:xfrm>
        </p:spPr>
        <p:txBody>
          <a:bodyPr/>
          <a:lstStyle/>
          <a:p>
            <a:r>
              <a:rPr lang="en-US" dirty="0"/>
              <a:t>NSTX-U Role in Fusion Development </a:t>
            </a:r>
          </a:p>
        </p:txBody>
      </p:sp>
      <p:cxnSp>
        <p:nvCxnSpPr>
          <p:cNvPr id="6" name="Straight Arrow Connector 5"/>
          <p:cNvCxnSpPr/>
          <p:nvPr/>
        </p:nvCxnSpPr>
        <p:spPr>
          <a:xfrm>
            <a:off x="629676" y="6053777"/>
            <a:ext cx="7290297" cy="24901"/>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6200000" flipH="1">
            <a:off x="-2001439" y="3119492"/>
            <a:ext cx="4605098"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Fusion Technology and Performance</a:t>
            </a:r>
            <a:endParaRPr lang="en-US"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635902" y="966092"/>
            <a:ext cx="0" cy="5075235"/>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5268010" y="806279"/>
            <a:ext cx="3330732" cy="2249939"/>
            <a:chOff x="5579159" y="1204601"/>
            <a:chExt cx="3330732" cy="2249939"/>
          </a:xfrm>
        </p:grpSpPr>
        <p:sp>
          <p:nvSpPr>
            <p:cNvPr id="10" name="TextBox 9"/>
            <p:cNvSpPr txBox="1"/>
            <p:nvPr/>
          </p:nvSpPr>
          <p:spPr>
            <a:xfrm>
              <a:off x="5579159" y="1204601"/>
              <a:ext cx="1697718" cy="781752"/>
            </a:xfrm>
            <a:prstGeom prst="rect">
              <a:avLst/>
            </a:prstGeom>
            <a:noFill/>
          </p:spPr>
          <p:txBody>
            <a:bodyPr wrap="square" rtlCol="0">
              <a:spAutoFit/>
            </a:bodyPr>
            <a:lstStyle/>
            <a:p>
              <a:pPr algn="r">
                <a:lnSpc>
                  <a:spcPct val="80000"/>
                </a:lnSpc>
              </a:pPr>
              <a:r>
                <a:rPr lang="en-US" sz="1400" dirty="0" smtClean="0">
                  <a:latin typeface="Arial Narrow" panose="020B0606020202030204" pitchFamily="34" charset="0"/>
                </a:rPr>
                <a:t>High-temperature superconductors for compact and efficient ST fusion core</a:t>
              </a:r>
              <a:endParaRPr lang="en-US" sz="1400" dirty="0">
                <a:latin typeface="Arial Narrow" panose="020B0606020202030204" pitchFamily="34" charset="0"/>
              </a:endParaRP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083" y="1783263"/>
              <a:ext cx="1432560" cy="145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Image result for HTS Corc c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698" y="1978832"/>
              <a:ext cx="553468" cy="549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60724" y="2672788"/>
              <a:ext cx="999547" cy="781752"/>
            </a:xfrm>
            <a:prstGeom prst="rect">
              <a:avLst/>
            </a:prstGeom>
            <a:noFill/>
          </p:spPr>
          <p:txBody>
            <a:bodyPr wrap="square" rtlCol="0">
              <a:spAutoFit/>
            </a:bodyPr>
            <a:lstStyle/>
            <a:p>
              <a:pPr algn="ctr">
                <a:lnSpc>
                  <a:spcPct val="80000"/>
                </a:lnSpc>
              </a:pPr>
              <a:r>
                <a:rPr lang="en-US" sz="1400" dirty="0" smtClean="0">
                  <a:latin typeface="Arial Narrow" panose="020B0606020202030204" pitchFamily="34" charset="0"/>
                </a:rPr>
                <a:t>Liquid metal blankets for high thermal efficiency</a:t>
              </a:r>
              <a:endParaRPr lang="en-US" sz="1400" dirty="0">
                <a:latin typeface="Arial Narrow" panose="020B0606020202030204" pitchFamily="34" charset="0"/>
              </a:endParaRPr>
            </a:p>
          </p:txBody>
        </p:sp>
        <p:sp>
          <p:nvSpPr>
            <p:cNvPr id="14" name="TextBox 13"/>
            <p:cNvSpPr txBox="1"/>
            <p:nvPr/>
          </p:nvSpPr>
          <p:spPr>
            <a:xfrm>
              <a:off x="7199166" y="1242701"/>
              <a:ext cx="1710725" cy="535531"/>
            </a:xfrm>
            <a:prstGeom prst="rect">
              <a:avLst/>
            </a:prstGeom>
            <a:noFill/>
          </p:spPr>
          <p:txBody>
            <a:bodyPr wrap="none" rtlCol="0">
              <a:spAutoFit/>
            </a:bodyPr>
            <a:lstStyle/>
            <a:p>
              <a:pPr algn="ctr">
                <a:lnSpc>
                  <a:spcPct val="80000"/>
                </a:lnSpc>
              </a:pPr>
              <a:r>
                <a:rPr lang="en-US" b="1" dirty="0" smtClean="0">
                  <a:latin typeface="Arial Narrow" panose="020B0606020202030204" pitchFamily="34" charset="0"/>
                  <a:cs typeface="Arial" panose="020B0604020202020204" pitchFamily="34" charset="0"/>
                </a:rPr>
                <a:t>ST Pilot Plant for</a:t>
              </a:r>
              <a:endParaRPr lang="en-US" b="1" dirty="0">
                <a:latin typeface="Arial Narrow" panose="020B0606020202030204" pitchFamily="34" charset="0"/>
                <a:cs typeface="Arial" panose="020B0604020202020204" pitchFamily="34" charset="0"/>
              </a:endParaRPr>
            </a:p>
            <a:p>
              <a:pPr algn="ctr">
                <a:lnSpc>
                  <a:spcPct val="80000"/>
                </a:lnSpc>
              </a:pPr>
              <a:r>
                <a:rPr lang="en-US" b="1" dirty="0">
                  <a:latin typeface="Arial Narrow" panose="020B0606020202030204" pitchFamily="34" charset="0"/>
                  <a:cs typeface="Arial" panose="020B0604020202020204" pitchFamily="34" charset="0"/>
                </a:rPr>
                <a:t>n</a:t>
              </a:r>
              <a:r>
                <a:rPr lang="en-US" b="1" dirty="0" smtClean="0">
                  <a:latin typeface="Arial Narrow" panose="020B0606020202030204" pitchFamily="34" charset="0"/>
                  <a:cs typeface="Arial" panose="020B0604020202020204" pitchFamily="34" charset="0"/>
                </a:rPr>
                <a:t>et electricity</a:t>
              </a:r>
            </a:p>
          </p:txBody>
        </p:sp>
      </p:grpSp>
      <p:sp>
        <p:nvSpPr>
          <p:cNvPr id="15" name="TextBox 14"/>
          <p:cNvSpPr txBox="1"/>
          <p:nvPr/>
        </p:nvSpPr>
        <p:spPr>
          <a:xfrm>
            <a:off x="687916" y="5735609"/>
            <a:ext cx="685800" cy="276999"/>
          </a:xfrm>
          <a:prstGeom prst="rect">
            <a:avLst/>
          </a:prstGeom>
          <a:solidFill>
            <a:schemeClr val="bg1"/>
          </a:solidFill>
        </p:spPr>
        <p:txBody>
          <a:bodyPr wrap="square" tIns="0" bIns="0" rtlCol="0">
            <a:spAutoFit/>
          </a:bodyPr>
          <a:lstStyle/>
          <a:p>
            <a:pPr algn="ctr"/>
            <a:r>
              <a:rPr lang="en-US" b="1" dirty="0" smtClean="0">
                <a:latin typeface="Arial Narrow" panose="020B0606020202030204" pitchFamily="34" charset="0"/>
                <a:cs typeface="Arial" panose="020B0604020202020204" pitchFamily="34" charset="0"/>
              </a:rPr>
              <a:t>NSTX</a:t>
            </a:r>
            <a:endParaRPr lang="en-US" b="1" dirty="0">
              <a:latin typeface="Arial Narrow" panose="020B0606020202030204" pitchFamily="34" charset="0"/>
              <a:cs typeface="Arial" panose="020B0604020202020204" pitchFamily="34" charset="0"/>
            </a:endParaRPr>
          </a:p>
        </p:txBody>
      </p:sp>
      <p:sp>
        <p:nvSpPr>
          <p:cNvPr id="16" name="TextBox 15"/>
          <p:cNvSpPr txBox="1"/>
          <p:nvPr/>
        </p:nvSpPr>
        <p:spPr>
          <a:xfrm>
            <a:off x="1274973" y="5731403"/>
            <a:ext cx="3110655" cy="307777"/>
          </a:xfrm>
          <a:prstGeom prst="rect">
            <a:avLst/>
          </a:prstGeom>
          <a:noFill/>
        </p:spPr>
        <p:txBody>
          <a:bodyPr wrap="square" rtlCol="0">
            <a:spAutoFit/>
          </a:bodyPr>
          <a:lstStyle/>
          <a:p>
            <a:r>
              <a:rPr lang="en-US" sz="1400" dirty="0" smtClean="0">
                <a:latin typeface="Arial Narrow" panose="020B0606020202030204" pitchFamily="34" charset="0"/>
              </a:rPr>
              <a:t>Explored ST stability and confinement</a:t>
            </a:r>
            <a:endParaRPr lang="en-US" sz="1400" dirty="0">
              <a:latin typeface="Arial Narrow" panose="020B0606020202030204" pitchFamily="34" charset="0"/>
            </a:endParaRPr>
          </a:p>
        </p:txBody>
      </p:sp>
      <p:grpSp>
        <p:nvGrpSpPr>
          <p:cNvPr id="17" name="Group 16"/>
          <p:cNvGrpSpPr/>
          <p:nvPr/>
        </p:nvGrpSpPr>
        <p:grpSpPr>
          <a:xfrm>
            <a:off x="3327402" y="1599157"/>
            <a:ext cx="2573454" cy="1536976"/>
            <a:chOff x="3638551" y="1997479"/>
            <a:chExt cx="2573454" cy="1536976"/>
          </a:xfrm>
        </p:grpSpPr>
        <p:sp>
          <p:nvSpPr>
            <p:cNvPr id="18" name="object 14"/>
            <p:cNvSpPr>
              <a:spLocks noChangeAspect="1"/>
            </p:cNvSpPr>
            <p:nvPr/>
          </p:nvSpPr>
          <p:spPr>
            <a:xfrm>
              <a:off x="5242561" y="2452933"/>
              <a:ext cx="969444" cy="1081522"/>
            </a:xfrm>
            <a:prstGeom prst="rect">
              <a:avLst/>
            </a:prstGeom>
            <a:blipFill>
              <a:blip r:embed="rId4" cstate="print"/>
              <a:stretch>
                <a:fillRect/>
              </a:stretch>
            </a:blipFill>
          </p:spPr>
          <p:txBody>
            <a:bodyPr wrap="square" lIns="0" tIns="0" rIns="0" bIns="0" rtlCol="0"/>
            <a:lstStyle/>
            <a:p>
              <a:pPr>
                <a:lnSpc>
                  <a:spcPct val="80000"/>
                </a:lnSpc>
              </a:pPr>
              <a:endParaRPr/>
            </a:p>
          </p:txBody>
        </p:sp>
        <p:sp>
          <p:nvSpPr>
            <p:cNvPr id="19" name="TextBox 18"/>
            <p:cNvSpPr txBox="1"/>
            <p:nvPr/>
          </p:nvSpPr>
          <p:spPr>
            <a:xfrm>
              <a:off x="3638551" y="2560341"/>
              <a:ext cx="1584110" cy="954107"/>
            </a:xfrm>
            <a:prstGeom prst="rect">
              <a:avLst/>
            </a:prstGeom>
            <a:noFill/>
          </p:spPr>
          <p:txBody>
            <a:bodyPr wrap="square" rtlCol="0">
              <a:spAutoFit/>
            </a:bodyPr>
            <a:lstStyle/>
            <a:p>
              <a:pPr algn="r">
                <a:lnSpc>
                  <a:spcPct val="80000"/>
                </a:lnSpc>
              </a:pPr>
              <a:r>
                <a:rPr lang="en-US" sz="1400" dirty="0" smtClean="0">
                  <a:latin typeface="Arial Narrow" panose="020B0606020202030204" pitchFamily="34" charset="0"/>
                </a:rPr>
                <a:t>Provide steady-state fusion neutron environment for nuclear material and component R&amp;D</a:t>
              </a:r>
              <a:endParaRPr lang="en-US" sz="1400" dirty="0">
                <a:latin typeface="Arial Narrow" panose="020B0606020202030204" pitchFamily="34" charset="0"/>
              </a:endParaRPr>
            </a:p>
          </p:txBody>
        </p:sp>
        <p:sp>
          <p:nvSpPr>
            <p:cNvPr id="20" name="TextBox 19"/>
            <p:cNvSpPr txBox="1"/>
            <p:nvPr/>
          </p:nvSpPr>
          <p:spPr>
            <a:xfrm>
              <a:off x="4568695" y="1997479"/>
              <a:ext cx="1641273" cy="535531"/>
            </a:xfrm>
            <a:prstGeom prst="rect">
              <a:avLst/>
            </a:prstGeom>
            <a:noFill/>
          </p:spPr>
          <p:txBody>
            <a:bodyPr wrap="square" rtlCol="0">
              <a:spAutoFit/>
            </a:bodyPr>
            <a:lstStyle/>
            <a:p>
              <a:pPr algn="r">
                <a:lnSpc>
                  <a:spcPct val="80000"/>
                </a:lnSpc>
              </a:pPr>
              <a:r>
                <a:rPr lang="en-US" b="1" dirty="0" smtClean="0">
                  <a:latin typeface="Arial Narrow" panose="020B0606020202030204" pitchFamily="34" charset="0"/>
                  <a:cs typeface="Arial" panose="020B0604020202020204" pitchFamily="34" charset="0"/>
                </a:rPr>
                <a:t>ST-based </a:t>
              </a:r>
              <a:r>
                <a:rPr lang="en-US" b="1" dirty="0">
                  <a:latin typeface="Arial Narrow" panose="020B0606020202030204" pitchFamily="34" charset="0"/>
                  <a:cs typeface="Arial" panose="020B0604020202020204" pitchFamily="34" charset="0"/>
                </a:rPr>
                <a:t>f</a:t>
              </a:r>
              <a:r>
                <a:rPr lang="en-US" b="1" dirty="0" smtClean="0">
                  <a:latin typeface="Arial Narrow" panose="020B0606020202030204" pitchFamily="34" charset="0"/>
                  <a:cs typeface="Arial" panose="020B0604020202020204" pitchFamily="34" charset="0"/>
                </a:rPr>
                <a:t>usion neutron source</a:t>
              </a:r>
              <a:endParaRPr lang="en-US" b="1" dirty="0">
                <a:latin typeface="Arial Narrow" panose="020B0606020202030204" pitchFamily="34" charset="0"/>
                <a:cs typeface="Arial" panose="020B0604020202020204" pitchFamily="34" charset="0"/>
              </a:endParaRPr>
            </a:p>
          </p:txBody>
        </p:sp>
      </p:grpSp>
      <p:pic>
        <p:nvPicPr>
          <p:cNvPr id="21" name="Picture 2" descr="http://nstx.pppl.gov/DragNDrop/Presentation_Template/NSTX_cutaway_high_r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883" y="4622558"/>
            <a:ext cx="1025313" cy="1107163"/>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731196" y="3255149"/>
            <a:ext cx="6955604" cy="2387551"/>
            <a:chOff x="2042345" y="3653471"/>
            <a:chExt cx="6955604" cy="2387551"/>
          </a:xfrm>
        </p:grpSpPr>
        <p:grpSp>
          <p:nvGrpSpPr>
            <p:cNvPr id="23" name="Group 22"/>
            <p:cNvGrpSpPr/>
            <p:nvPr/>
          </p:nvGrpSpPr>
          <p:grpSpPr>
            <a:xfrm>
              <a:off x="5754873" y="4114800"/>
              <a:ext cx="1193953" cy="1807314"/>
              <a:chOff x="5754873" y="4095752"/>
              <a:chExt cx="1193953" cy="1807314"/>
            </a:xfrm>
          </p:grpSpPr>
          <p:pic>
            <p:nvPicPr>
              <p:cNvPr id="3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453" y="4852285"/>
                <a:ext cx="1031412" cy="105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5754873" y="4095752"/>
                <a:ext cx="1193953" cy="781752"/>
              </a:xfrm>
              <a:prstGeom prst="rect">
                <a:avLst/>
              </a:prstGeom>
              <a:noFill/>
            </p:spPr>
            <p:txBody>
              <a:bodyPr wrap="square" rtlCol="0">
                <a:spAutoFit/>
              </a:bodyPr>
              <a:lstStyle/>
              <a:p>
                <a:pPr algn="ctr">
                  <a:lnSpc>
                    <a:spcPct val="80000"/>
                  </a:lnSpc>
                </a:pPr>
                <a:r>
                  <a:rPr lang="en-US" sz="1400" dirty="0" smtClean="0">
                    <a:latin typeface="Arial Narrow" panose="020B0606020202030204" pitchFamily="34" charset="0"/>
                  </a:rPr>
                  <a:t>Demonstrate sustainment for future steady-state operation</a:t>
                </a:r>
                <a:endParaRPr lang="en-US" sz="1400" dirty="0">
                  <a:latin typeface="Arial Narrow" panose="020B0606020202030204" pitchFamily="34" charset="0"/>
                </a:endParaRPr>
              </a:p>
            </p:txBody>
          </p:sp>
        </p:grpSp>
        <p:grpSp>
          <p:nvGrpSpPr>
            <p:cNvPr id="24" name="Group 23"/>
            <p:cNvGrpSpPr/>
            <p:nvPr/>
          </p:nvGrpSpPr>
          <p:grpSpPr>
            <a:xfrm>
              <a:off x="6978122" y="4114800"/>
              <a:ext cx="2019827" cy="1843276"/>
              <a:chOff x="6978122" y="4095752"/>
              <a:chExt cx="2019827" cy="1843276"/>
            </a:xfrm>
          </p:grpSpPr>
          <p:sp>
            <p:nvSpPr>
              <p:cNvPr id="35" name="TextBox 34"/>
              <p:cNvSpPr txBox="1"/>
              <p:nvPr/>
            </p:nvSpPr>
            <p:spPr>
              <a:xfrm>
                <a:off x="6978122" y="4095752"/>
                <a:ext cx="2019827" cy="609398"/>
              </a:xfrm>
              <a:prstGeom prst="rect">
                <a:avLst/>
              </a:prstGeom>
              <a:noFill/>
            </p:spPr>
            <p:txBody>
              <a:bodyPr wrap="square" rtlCol="0">
                <a:spAutoFit/>
              </a:bodyPr>
              <a:lstStyle/>
              <a:p>
                <a:pPr algn="ctr">
                  <a:lnSpc>
                    <a:spcPct val="80000"/>
                  </a:lnSpc>
                </a:pPr>
                <a:r>
                  <a:rPr lang="en-US" sz="1400" dirty="0">
                    <a:latin typeface="Arial Narrow" panose="020B0606020202030204" pitchFamily="34" charset="0"/>
                  </a:rPr>
                  <a:t>H</a:t>
                </a:r>
                <a:r>
                  <a:rPr lang="en-US" sz="1400" dirty="0" smtClean="0">
                    <a:latin typeface="Arial Narrow" panose="020B0606020202030204" pitchFamily="34" charset="0"/>
                  </a:rPr>
                  <a:t>igh-power NSTX-U </a:t>
                </a:r>
              </a:p>
              <a:p>
                <a:pPr algn="ctr">
                  <a:lnSpc>
                    <a:spcPct val="80000"/>
                  </a:lnSpc>
                </a:pPr>
                <a:r>
                  <a:rPr lang="en-US" sz="1400" dirty="0" smtClean="0">
                    <a:latin typeface="Arial Narrow" panose="020B0606020202030204" pitchFamily="34" charset="0"/>
                  </a:rPr>
                  <a:t>tests of liquid metals as transformative wall solution </a:t>
                </a:r>
                <a:endParaRPr lang="en-US" sz="1400" dirty="0">
                  <a:latin typeface="Arial Narrow" panose="020B0606020202030204" pitchFamily="34" charset="0"/>
                </a:endParaRPr>
              </a:p>
            </p:txBody>
          </p:sp>
          <p:pic>
            <p:nvPicPr>
              <p:cNvPr id="3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571" y="4794796"/>
                <a:ext cx="1570400" cy="114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2042345" y="3653471"/>
              <a:ext cx="6922415" cy="2387551"/>
              <a:chOff x="2042345" y="3653471"/>
              <a:chExt cx="6922415" cy="2387551"/>
            </a:xfrm>
          </p:grpSpPr>
          <p:sp>
            <p:nvSpPr>
              <p:cNvPr id="26" name="TextBox 25"/>
              <p:cNvSpPr txBox="1"/>
              <p:nvPr/>
            </p:nvSpPr>
            <p:spPr>
              <a:xfrm>
                <a:off x="2765988" y="3653471"/>
                <a:ext cx="5732660" cy="369332"/>
              </a:xfrm>
              <a:prstGeom prst="rect">
                <a:avLst/>
              </a:prstGeom>
              <a:solidFill>
                <a:schemeClr val="bg1"/>
              </a:solidFill>
            </p:spPr>
            <p:txBody>
              <a:bodyPr wrap="none" tIns="0" bIns="0" rtlCol="0">
                <a:spAutoFit/>
              </a:bodyPr>
              <a:lstStyle/>
              <a:p>
                <a:pPr algn="ctr"/>
                <a:r>
                  <a:rPr lang="en-US" sz="2400" b="1" dirty="0" smtClean="0">
                    <a:latin typeface="Arial Narrow" panose="020B0606020202030204" pitchFamily="34" charset="0"/>
                    <a:cs typeface="Arial" panose="020B0604020202020204" pitchFamily="34" charset="0"/>
                  </a:rPr>
                  <a:t>NSTX Upgrade Facility and Research Program</a:t>
                </a:r>
                <a:endParaRPr lang="en-US" sz="2400" b="1" dirty="0">
                  <a:latin typeface="Arial Narrow" panose="020B0606020202030204" pitchFamily="34" charset="0"/>
                  <a:cs typeface="Arial" panose="020B0604020202020204" pitchFamily="34" charset="0"/>
                </a:endParaRPr>
              </a:p>
            </p:txBody>
          </p:sp>
          <p:grpSp>
            <p:nvGrpSpPr>
              <p:cNvPr id="27" name="Group 26"/>
              <p:cNvGrpSpPr/>
              <p:nvPr/>
            </p:nvGrpSpPr>
            <p:grpSpPr>
              <a:xfrm>
                <a:off x="2131574" y="4003403"/>
                <a:ext cx="3724880" cy="1965699"/>
                <a:chOff x="2131574" y="4003403"/>
                <a:chExt cx="3724880" cy="1965699"/>
              </a:xfrm>
            </p:grpSpPr>
            <p:sp>
              <p:nvSpPr>
                <p:cNvPr id="29" name="TextBox 28"/>
                <p:cNvSpPr txBox="1"/>
                <p:nvPr/>
              </p:nvSpPr>
              <p:spPr>
                <a:xfrm>
                  <a:off x="3122406" y="5359704"/>
                  <a:ext cx="2693408" cy="609398"/>
                </a:xfrm>
                <a:prstGeom prst="rect">
                  <a:avLst/>
                </a:prstGeom>
                <a:noFill/>
              </p:spPr>
              <p:txBody>
                <a:bodyPr wrap="square" rtlCol="0">
                  <a:spAutoFit/>
                </a:bodyPr>
                <a:lstStyle/>
                <a:p>
                  <a:pPr algn="ctr">
                    <a:lnSpc>
                      <a:spcPct val="80000"/>
                    </a:lnSpc>
                  </a:pPr>
                  <a:r>
                    <a:rPr lang="en-US" sz="1400" dirty="0" smtClean="0">
                      <a:latin typeface="Arial Narrow" panose="020B0606020202030204" pitchFamily="34" charset="0"/>
                    </a:rPr>
                    <a:t>Advanced diagnostics + computation provide fundamental understanding and basis for next-step ST devices</a:t>
                  </a:r>
                  <a:endParaRPr lang="en-US" sz="1400" dirty="0">
                    <a:latin typeface="Arial Narrow" panose="020B0606020202030204" pitchFamily="34" charset="0"/>
                  </a:endParaRPr>
                </a:p>
              </p:txBody>
            </p:sp>
            <p:pic>
              <p:nvPicPr>
                <p:cNvPr id="30" name="Picture 29"/>
                <p:cNvPicPr>
                  <a:picLocks noChangeAspect="1"/>
                </p:cNvPicPr>
                <p:nvPr/>
              </p:nvPicPr>
              <p:blipFill>
                <a:blip r:embed="rId8"/>
                <a:stretch>
                  <a:fillRect/>
                </a:stretch>
              </p:blipFill>
              <p:spPr>
                <a:xfrm>
                  <a:off x="2432001" y="5198811"/>
                  <a:ext cx="614991" cy="671296"/>
                </a:xfrm>
                <a:prstGeom prst="rect">
                  <a:avLst/>
                </a:prstGeom>
              </p:spPr>
            </p:pic>
            <p:sp>
              <p:nvSpPr>
                <p:cNvPr id="31" name="object 3"/>
                <p:cNvSpPr>
                  <a:spLocks noChangeAspect="1"/>
                </p:cNvSpPr>
                <p:nvPr/>
              </p:nvSpPr>
              <p:spPr>
                <a:xfrm>
                  <a:off x="2131574" y="4003403"/>
                  <a:ext cx="1240322" cy="1297036"/>
                </a:xfrm>
                <a:prstGeom prst="rect">
                  <a:avLst/>
                </a:prstGeom>
                <a:blipFill>
                  <a:blip r:embed="rId9" cstate="print"/>
                  <a:stretch>
                    <a:fillRect/>
                  </a:stretch>
                </a:blipFill>
              </p:spPr>
              <p:txBody>
                <a:bodyPr wrap="square" lIns="0" tIns="0" rIns="0" bIns="0" rtlCol="0"/>
                <a:lstStyle/>
                <a:p>
                  <a:endParaRPr/>
                </a:p>
              </p:txBody>
            </p:sp>
            <p:pic>
              <p:nvPicPr>
                <p:cNvPr id="32" name="Picture 31"/>
                <p:cNvPicPr>
                  <a:picLocks noChangeAspect="1"/>
                </p:cNvPicPr>
                <p:nvPr/>
              </p:nvPicPr>
              <p:blipFill>
                <a:blip r:embed="rId10"/>
                <a:stretch>
                  <a:fillRect/>
                </a:stretch>
              </p:blipFill>
              <p:spPr>
                <a:xfrm>
                  <a:off x="3334518" y="4546383"/>
                  <a:ext cx="1183058" cy="725499"/>
                </a:xfrm>
                <a:prstGeom prst="rect">
                  <a:avLst/>
                </a:prstGeom>
              </p:spPr>
            </p:pic>
            <p:sp>
              <p:nvSpPr>
                <p:cNvPr id="33" name="TextBox 32"/>
                <p:cNvSpPr txBox="1"/>
                <p:nvPr/>
              </p:nvSpPr>
              <p:spPr>
                <a:xfrm>
                  <a:off x="3085112" y="4081214"/>
                  <a:ext cx="2771342" cy="437043"/>
                </a:xfrm>
                <a:prstGeom prst="rect">
                  <a:avLst/>
                </a:prstGeom>
                <a:noFill/>
              </p:spPr>
              <p:txBody>
                <a:bodyPr wrap="square" rtlCol="0">
                  <a:spAutoFit/>
                </a:bodyPr>
                <a:lstStyle/>
                <a:p>
                  <a:pPr algn="ctr">
                    <a:lnSpc>
                      <a:spcPct val="80000"/>
                    </a:lnSpc>
                  </a:pPr>
                  <a:r>
                    <a:rPr lang="en-US" sz="1400" dirty="0" smtClean="0">
                      <a:latin typeface="Arial Narrow" panose="020B0606020202030204" pitchFamily="34" charset="0"/>
                    </a:rPr>
                    <a:t>Extend ST confinement understanding to fusion-relevant temperatures</a:t>
                  </a:r>
                  <a:endParaRPr lang="en-US" sz="1400" dirty="0">
                    <a:latin typeface="Arial Narrow" panose="020B0606020202030204" pitchFamily="34" charset="0"/>
                  </a:endParaRPr>
                </a:p>
              </p:txBody>
            </p:sp>
            <p:pic>
              <p:nvPicPr>
                <p:cNvPr id="34" name="Picture 3" descr="C:\Users\jmenard\Desktop\Pages from Diallo_NSTX_pedestal_evolution_NF2013_v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355" y="4495348"/>
                  <a:ext cx="831908" cy="882327"/>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ounded Rectangle 27"/>
              <p:cNvSpPr/>
              <p:nvPr/>
            </p:nvSpPr>
            <p:spPr>
              <a:xfrm>
                <a:off x="2042345" y="3663547"/>
                <a:ext cx="6922415" cy="2377475"/>
              </a:xfrm>
              <a:prstGeom prst="roundRect">
                <a:avLst>
                  <a:gd name="adj" fmla="val 15216"/>
                </a:avLst>
              </a:prstGeom>
              <a:solidFill>
                <a:schemeClr val="accent1">
                  <a:alpha val="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9" name="TextBox 38"/>
          <p:cNvSpPr txBox="1"/>
          <p:nvPr/>
        </p:nvSpPr>
        <p:spPr>
          <a:xfrm>
            <a:off x="878610" y="844379"/>
            <a:ext cx="2848842" cy="1717393"/>
          </a:xfrm>
          <a:prstGeom prst="rect">
            <a:avLst/>
          </a:prstGeom>
          <a:noFill/>
        </p:spPr>
        <p:txBody>
          <a:bodyPr wrap="square" rtlCol="0">
            <a:spAutoFit/>
          </a:bodyPr>
          <a:lstStyle/>
          <a:p>
            <a:pPr>
              <a:lnSpc>
                <a:spcPct val="80000"/>
              </a:lnSpc>
            </a:pPr>
            <a:r>
              <a:rPr lang="en-US" sz="2200" b="1" u="sng" dirty="0" smtClean="0">
                <a:latin typeface="Arial Narrow" panose="020B0606020202030204" pitchFamily="34" charset="0"/>
                <a:cs typeface="Arial" panose="020B0604020202020204" pitchFamily="34" charset="0"/>
              </a:rPr>
              <a:t>ST</a:t>
            </a:r>
            <a:r>
              <a:rPr lang="en-US" sz="2200" b="1" u="sng" dirty="0">
                <a:latin typeface="Arial Narrow" panose="020B0606020202030204" pitchFamily="34" charset="0"/>
                <a:cs typeface="Arial" panose="020B0604020202020204" pitchFamily="34" charset="0"/>
              </a:rPr>
              <a:t> </a:t>
            </a:r>
            <a:r>
              <a:rPr lang="en-US" sz="2200" b="1" u="sng" dirty="0" smtClean="0">
                <a:latin typeface="Arial Narrow" panose="020B0606020202030204" pitchFamily="34" charset="0"/>
                <a:cs typeface="Arial" panose="020B0604020202020204" pitchFamily="34" charset="0"/>
              </a:rPr>
              <a:t>= Spherical Torus:</a:t>
            </a:r>
            <a:r>
              <a:rPr lang="en-US" sz="2200" b="1" dirty="0" smtClean="0">
                <a:latin typeface="Arial Narrow" panose="020B0606020202030204" pitchFamily="34" charset="0"/>
                <a:cs typeface="Arial" panose="020B0604020202020204" pitchFamily="34" charset="0"/>
              </a:rPr>
              <a:t> </a:t>
            </a:r>
          </a:p>
          <a:p>
            <a:pPr>
              <a:lnSpc>
                <a:spcPct val="80000"/>
              </a:lnSpc>
            </a:pPr>
            <a:r>
              <a:rPr lang="en-US" sz="2200" b="1" dirty="0" smtClean="0">
                <a:latin typeface="Arial Narrow" panose="020B0606020202030204" pitchFamily="34" charset="0"/>
                <a:cs typeface="Arial" panose="020B0604020202020204" pitchFamily="34" charset="0"/>
              </a:rPr>
              <a:t>A magnetic confinement configuration that could lead to a smaller and more cost-competitive fusion energy source</a:t>
            </a:r>
            <a:endParaRPr lang="en-US" sz="2200" b="1" dirty="0">
              <a:latin typeface="Arial Narrow" panose="020B0606020202030204" pitchFamily="34" charset="0"/>
              <a:cs typeface="Arial" panose="020B0604020202020204" pitchFamily="34" charset="0"/>
            </a:endParaRPr>
          </a:p>
        </p:txBody>
      </p:sp>
      <p:sp>
        <p:nvSpPr>
          <p:cNvPr id="40" name="Subtitle 3"/>
          <p:cNvSpPr>
            <a:spLocks noGrp="1"/>
          </p:cNvSpPr>
          <p:nvPr>
            <p:ph type="subTitle" idx="13"/>
          </p:nvPr>
        </p:nvSpPr>
        <p:spPr>
          <a:xfrm>
            <a:off x="457200" y="6154340"/>
            <a:ext cx="6467205" cy="703659"/>
          </a:xfrm>
        </p:spPr>
        <p:txBody>
          <a:bodyPr/>
          <a:lstStyle/>
          <a:p>
            <a:r>
              <a:rPr lang="en-US" dirty="0" smtClean="0"/>
              <a:t>NSTX-U Motivation</a:t>
            </a:r>
            <a:endParaRPr lang="en-US" dirty="0"/>
          </a:p>
        </p:txBody>
      </p:sp>
      <p:sp>
        <p:nvSpPr>
          <p:cNvPr id="41" name="Slide Number Placeholder 4"/>
          <p:cNvSpPr>
            <a:spLocks noGrp="1"/>
          </p:cNvSpPr>
          <p:nvPr>
            <p:ph type="sldNum" sz="quarter" idx="14"/>
          </p:nvPr>
        </p:nvSpPr>
        <p:spPr>
          <a:xfrm>
            <a:off x="0" y="6104513"/>
            <a:ext cx="457200" cy="776652"/>
          </a:xfrm>
        </p:spPr>
        <p:txBody>
          <a:bodyPr/>
          <a:lstStyle/>
          <a:p>
            <a:fld id="{0B7D5411-241C-2046-8016-D10C1BB24565}" type="slidenum">
              <a:rPr lang="en-US" smtClean="0"/>
              <a:t>5</a:t>
            </a:fld>
            <a:endParaRPr lang="en-US" dirty="0"/>
          </a:p>
        </p:txBody>
      </p:sp>
    </p:spTree>
    <p:extLst>
      <p:ext uri="{BB962C8B-B14F-4D97-AF65-F5344CB8AC3E}">
        <p14:creationId xmlns:p14="http://schemas.microsoft.com/office/powerpoint/2010/main" val="414495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Research Highlights</a:t>
            </a:r>
            <a:endParaRPr lang="en-US" dirty="0"/>
          </a:p>
        </p:txBody>
      </p:sp>
      <p:sp>
        <p:nvSpPr>
          <p:cNvPr id="5" name="Subtitle 4"/>
          <p:cNvSpPr>
            <a:spLocks noGrp="1"/>
          </p:cNvSpPr>
          <p:nvPr>
            <p:ph type="subTitle" idx="13"/>
          </p:nvPr>
        </p:nvSpPr>
        <p:spPr/>
        <p:txBody>
          <a:bodyPr/>
          <a:lstStyle/>
          <a:p>
            <a:endParaRPr lang="en-US" dirty="0"/>
          </a:p>
        </p:txBody>
      </p:sp>
    </p:spTree>
    <p:extLst>
      <p:ext uri="{BB962C8B-B14F-4D97-AF65-F5344CB8AC3E}">
        <p14:creationId xmlns:p14="http://schemas.microsoft.com/office/powerpoint/2010/main" val="2634852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643" y="-112733"/>
            <a:ext cx="7916714" cy="769104"/>
          </a:xfrm>
        </p:spPr>
        <p:txBody>
          <a:bodyPr/>
          <a:lstStyle/>
          <a:p>
            <a:r>
              <a:rPr lang="en-US" dirty="0"/>
              <a:t>First NSTX-U Experiments </a:t>
            </a:r>
            <a:r>
              <a:rPr lang="en-US" dirty="0" smtClean="0"/>
              <a:t>Already Impactful</a:t>
            </a:r>
            <a:endParaRPr lang="en-US" dirty="0"/>
          </a:p>
        </p:txBody>
      </p:sp>
      <p:sp>
        <p:nvSpPr>
          <p:cNvPr id="3" name="Content Placeholder 2"/>
          <p:cNvSpPr>
            <a:spLocks noGrp="1"/>
          </p:cNvSpPr>
          <p:nvPr>
            <p:ph idx="1"/>
          </p:nvPr>
        </p:nvSpPr>
        <p:spPr>
          <a:xfrm>
            <a:off x="0" y="656370"/>
            <a:ext cx="9144000" cy="5252743"/>
          </a:xfrm>
        </p:spPr>
        <p:txBody>
          <a:bodyPr>
            <a:noAutofit/>
          </a:bodyPr>
          <a:lstStyle/>
          <a:p>
            <a:r>
              <a:rPr lang="en-US" sz="2800" dirty="0">
                <a:solidFill>
                  <a:schemeClr val="tx2"/>
                </a:solidFill>
              </a:rPr>
              <a:t>New tangential </a:t>
            </a:r>
            <a:r>
              <a:rPr lang="en-US" sz="2800" dirty="0" smtClean="0">
                <a:solidFill>
                  <a:schemeClr val="tx2"/>
                </a:solidFill>
              </a:rPr>
              <a:t>neutral beam injection can </a:t>
            </a:r>
            <a:r>
              <a:rPr lang="en-US" sz="2800" dirty="0">
                <a:solidFill>
                  <a:schemeClr val="tx2"/>
                </a:solidFill>
              </a:rPr>
              <a:t>suppress Global </a:t>
            </a:r>
            <a:r>
              <a:rPr lang="en-US" sz="2800" dirty="0" err="1">
                <a:solidFill>
                  <a:schemeClr val="tx2"/>
                </a:solidFill>
              </a:rPr>
              <a:t>Alfvén</a:t>
            </a:r>
            <a:r>
              <a:rPr lang="en-US" sz="2800" dirty="0">
                <a:solidFill>
                  <a:schemeClr val="tx2"/>
                </a:solidFill>
              </a:rPr>
              <a:t> </a:t>
            </a:r>
            <a:r>
              <a:rPr lang="en-US" sz="2800" dirty="0" err="1">
                <a:solidFill>
                  <a:schemeClr val="tx2"/>
                </a:solidFill>
              </a:rPr>
              <a:t>Eigenmodes</a:t>
            </a:r>
            <a:r>
              <a:rPr lang="en-US" sz="2800" dirty="0">
                <a:solidFill>
                  <a:schemeClr val="tx2"/>
                </a:solidFill>
              </a:rPr>
              <a:t> (GAEs</a:t>
            </a:r>
            <a:r>
              <a:rPr lang="en-US" sz="2800" dirty="0" smtClean="0">
                <a:solidFill>
                  <a:schemeClr val="tx2"/>
                </a:solidFill>
              </a:rPr>
              <a:t>)</a:t>
            </a:r>
            <a:endParaRPr lang="en-US" sz="2800" dirty="0">
              <a:solidFill>
                <a:schemeClr val="tx2"/>
              </a:solidFill>
            </a:endParaRPr>
          </a:p>
          <a:p>
            <a:pPr lvl="1"/>
            <a:r>
              <a:rPr lang="en-US" sz="2400" dirty="0">
                <a:solidFill>
                  <a:schemeClr val="tx2"/>
                </a:solidFill>
              </a:rPr>
              <a:t>associated with plasma and fast ion energy loss. </a:t>
            </a:r>
            <a:endParaRPr lang="en-US" dirty="0">
              <a:solidFill>
                <a:schemeClr val="tx2"/>
              </a:solidFill>
            </a:endParaRPr>
          </a:p>
          <a:p>
            <a:r>
              <a:rPr lang="en-US" sz="2800" dirty="0">
                <a:solidFill>
                  <a:schemeClr val="tx2"/>
                </a:solidFill>
              </a:rPr>
              <a:t>Predicted unstable </a:t>
            </a:r>
            <a:r>
              <a:rPr lang="en-US" sz="2800" dirty="0" err="1">
                <a:solidFill>
                  <a:schemeClr val="tx2"/>
                </a:solidFill>
              </a:rPr>
              <a:t>Alfvén</a:t>
            </a:r>
            <a:r>
              <a:rPr lang="en-US" sz="2800" dirty="0">
                <a:solidFill>
                  <a:schemeClr val="tx2"/>
                </a:solidFill>
              </a:rPr>
              <a:t> </a:t>
            </a:r>
            <a:r>
              <a:rPr lang="en-US" sz="2800" dirty="0" err="1">
                <a:solidFill>
                  <a:schemeClr val="tx2"/>
                </a:solidFill>
              </a:rPr>
              <a:t>Eigenmodes</a:t>
            </a:r>
            <a:r>
              <a:rPr lang="en-US" sz="2800" dirty="0">
                <a:solidFill>
                  <a:schemeClr val="tx2"/>
                </a:solidFill>
              </a:rPr>
              <a:t> </a:t>
            </a:r>
            <a:r>
              <a:rPr lang="en-US" sz="2800" dirty="0" smtClean="0">
                <a:solidFill>
                  <a:schemeClr val="tx2"/>
                </a:solidFill>
              </a:rPr>
              <a:t>and </a:t>
            </a:r>
            <a:r>
              <a:rPr lang="en-US" sz="2800" dirty="0">
                <a:solidFill>
                  <a:schemeClr val="tx2"/>
                </a:solidFill>
              </a:rPr>
              <a:t>fast ion response to these modes. </a:t>
            </a:r>
          </a:p>
          <a:p>
            <a:r>
              <a:rPr lang="en-US" sz="2800" dirty="0">
                <a:solidFill>
                  <a:schemeClr val="tx2"/>
                </a:solidFill>
              </a:rPr>
              <a:t>HPC simulations of the plasma edge predict turbulence that will serve to spread the heat flux footprint and lower the peak heat fluxes on plasma facing components.</a:t>
            </a:r>
          </a:p>
          <a:p>
            <a:r>
              <a:rPr lang="en-US" sz="2800" dirty="0">
                <a:solidFill>
                  <a:schemeClr val="tx2"/>
                </a:solidFill>
              </a:rPr>
              <a:t>Sources and magnitudes of magnetic field asymmetries due to coil misalignments were identified, and their effect on the plasma was determined by HPC modeling. </a:t>
            </a:r>
          </a:p>
          <a:p>
            <a:r>
              <a:rPr lang="en-US" sz="2800" i="1" dirty="0">
                <a:solidFill>
                  <a:srgbClr val="FF0000"/>
                </a:solidFill>
              </a:rPr>
              <a:t>All have implications for future burning </a:t>
            </a:r>
            <a:r>
              <a:rPr lang="en-US" sz="2800" i="1" dirty="0" smtClean="0">
                <a:solidFill>
                  <a:srgbClr val="FF0000"/>
                </a:solidFill>
              </a:rPr>
              <a:t>plasmas!</a:t>
            </a:r>
            <a:endParaRPr lang="en-US" sz="3600" dirty="0"/>
          </a:p>
        </p:txBody>
      </p:sp>
      <p:sp>
        <p:nvSpPr>
          <p:cNvPr id="4" name="Subtitle 3"/>
          <p:cNvSpPr>
            <a:spLocks noGrp="1"/>
          </p:cNvSpPr>
          <p:nvPr>
            <p:ph type="subTitle" idx="13"/>
          </p:nvPr>
        </p:nvSpPr>
        <p:spPr/>
        <p:txBody>
          <a:bodyPr/>
          <a:lstStyle/>
          <a:p>
            <a:r>
              <a:rPr lang="en-US" dirty="0" smtClean="0"/>
              <a:t>NSTX-U Research Highlights</a:t>
            </a:r>
            <a:endParaRPr lang="en-US" dirty="0"/>
          </a:p>
        </p:txBody>
      </p:sp>
      <p:sp>
        <p:nvSpPr>
          <p:cNvPr id="5" name="Slide Number Placeholder 4"/>
          <p:cNvSpPr>
            <a:spLocks noGrp="1"/>
          </p:cNvSpPr>
          <p:nvPr>
            <p:ph type="sldNum" sz="quarter" idx="14"/>
          </p:nvPr>
        </p:nvSpPr>
        <p:spPr/>
        <p:txBody>
          <a:bodyPr/>
          <a:lstStyle/>
          <a:p>
            <a:fld id="{0B7D5411-241C-2046-8016-D10C1BB24565}" type="slidenum">
              <a:rPr lang="en-US" smtClean="0"/>
              <a:t>7</a:t>
            </a:fld>
            <a:endParaRPr lang="en-US" dirty="0"/>
          </a:p>
        </p:txBody>
      </p:sp>
    </p:spTree>
    <p:extLst>
      <p:ext uri="{BB962C8B-B14F-4D97-AF65-F5344CB8AC3E}">
        <p14:creationId xmlns:p14="http://schemas.microsoft.com/office/powerpoint/2010/main" val="4195684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2" y="3529"/>
            <a:ext cx="9569883" cy="652841"/>
          </a:xfrm>
        </p:spPr>
        <p:txBody>
          <a:bodyPr/>
          <a:lstStyle/>
          <a:p>
            <a:r>
              <a:rPr lang="en-US" dirty="0" smtClean="0"/>
              <a:t>NSTX-U validating advanced energetic particle models</a:t>
            </a:r>
            <a:endParaRPr lang="en-US" dirty="0"/>
          </a:p>
        </p:txBody>
      </p:sp>
      <p:sp>
        <p:nvSpPr>
          <p:cNvPr id="3" name="Content Placeholder 2"/>
          <p:cNvSpPr>
            <a:spLocks noGrp="1"/>
          </p:cNvSpPr>
          <p:nvPr>
            <p:ph idx="1"/>
          </p:nvPr>
        </p:nvSpPr>
        <p:spPr>
          <a:xfrm>
            <a:off x="275574" y="1192117"/>
            <a:ext cx="4033379" cy="737052"/>
          </a:xfrm>
        </p:spPr>
        <p:txBody>
          <a:bodyPr>
            <a:normAutofit/>
          </a:bodyPr>
          <a:lstStyle/>
          <a:p>
            <a:pPr marL="0" indent="0">
              <a:buNone/>
            </a:pPr>
            <a:r>
              <a:rPr lang="en-US" sz="2000" dirty="0" smtClean="0"/>
              <a:t>New tangential NBI suppresses Global Alfven </a:t>
            </a:r>
            <a:r>
              <a:rPr lang="en-US" sz="2000" dirty="0" err="1" smtClean="0"/>
              <a:t>Eigenmode</a:t>
            </a:r>
            <a:r>
              <a:rPr lang="en-US" sz="2000" dirty="0" smtClean="0"/>
              <a:t> (GAE)</a:t>
            </a:r>
            <a:endParaRPr lang="en-US" sz="2000" dirty="0"/>
          </a:p>
        </p:txBody>
      </p:sp>
      <p:sp>
        <p:nvSpPr>
          <p:cNvPr id="4" name="Subtitle 3"/>
          <p:cNvSpPr>
            <a:spLocks noGrp="1"/>
          </p:cNvSpPr>
          <p:nvPr>
            <p:ph type="subTitle" idx="13"/>
          </p:nvPr>
        </p:nvSpPr>
        <p:spPr/>
        <p:txBody>
          <a:bodyPr/>
          <a:lstStyle/>
          <a:p>
            <a:endParaRPr lang="en-US"/>
          </a:p>
        </p:txBody>
      </p:sp>
      <p:sp>
        <p:nvSpPr>
          <p:cNvPr id="5" name="Slide Number Placeholder 4"/>
          <p:cNvSpPr>
            <a:spLocks noGrp="1"/>
          </p:cNvSpPr>
          <p:nvPr>
            <p:ph type="sldNum" sz="quarter" idx="14"/>
          </p:nvPr>
        </p:nvSpPr>
        <p:spPr/>
        <p:txBody>
          <a:bodyPr/>
          <a:lstStyle/>
          <a:p>
            <a:fld id="{0B7D5411-241C-2046-8016-D10C1BB24565}" type="slidenum">
              <a:rPr lang="en-US" smtClean="0"/>
              <a:t>8</a:t>
            </a:fld>
            <a:endParaRPr lang="en-US" dirty="0"/>
          </a:p>
        </p:txBody>
      </p:sp>
      <p:sp>
        <p:nvSpPr>
          <p:cNvPr id="6" name="TextBox 5"/>
          <p:cNvSpPr txBox="1"/>
          <p:nvPr/>
        </p:nvSpPr>
        <p:spPr>
          <a:xfrm>
            <a:off x="73806" y="668897"/>
            <a:ext cx="9012852" cy="523220"/>
          </a:xfrm>
          <a:prstGeom prst="rect">
            <a:avLst/>
          </a:prstGeom>
          <a:noFill/>
        </p:spPr>
        <p:txBody>
          <a:bodyPr wrap="none" rtlCol="0">
            <a:spAutoFit/>
          </a:bodyPr>
          <a:lstStyle/>
          <a:p>
            <a:r>
              <a:rPr lang="en-US" sz="2800" b="1" dirty="0" smtClean="0">
                <a:solidFill>
                  <a:srgbClr val="FF0000"/>
                </a:solidFill>
              </a:rPr>
              <a:t>Fast-ion confinement critical issue for burning plasmas/ITER</a:t>
            </a:r>
            <a:endParaRPr lang="en-US" sz="2800" b="1" dirty="0">
              <a:solidFill>
                <a:srgbClr val="FF0000"/>
              </a:solidFill>
            </a:endParaRPr>
          </a:p>
        </p:txBody>
      </p:sp>
      <p:pic>
        <p:nvPicPr>
          <p:cNvPr id="7" name="Picture 6"/>
          <p:cNvPicPr>
            <a:picLocks noChangeAspect="1"/>
          </p:cNvPicPr>
          <p:nvPr/>
        </p:nvPicPr>
        <p:blipFill>
          <a:blip r:embed="rId2"/>
          <a:stretch>
            <a:fillRect/>
          </a:stretch>
        </p:blipFill>
        <p:spPr>
          <a:xfrm>
            <a:off x="4980537" y="1838448"/>
            <a:ext cx="3461851" cy="3997786"/>
          </a:xfrm>
          <a:prstGeom prst="rect">
            <a:avLst/>
          </a:prstGeom>
        </p:spPr>
      </p:pic>
      <p:sp>
        <p:nvSpPr>
          <p:cNvPr id="8" name="Rectangle 7"/>
          <p:cNvSpPr/>
          <p:nvPr/>
        </p:nvSpPr>
        <p:spPr>
          <a:xfrm>
            <a:off x="5213581" y="1192117"/>
            <a:ext cx="3694759" cy="646331"/>
          </a:xfrm>
          <a:prstGeom prst="rect">
            <a:avLst/>
          </a:prstGeom>
        </p:spPr>
        <p:txBody>
          <a:bodyPr wrap="square">
            <a:spAutoFit/>
          </a:bodyPr>
          <a:lstStyle/>
          <a:p>
            <a:r>
              <a:rPr lang="en-US" dirty="0"/>
              <a:t>HYM </a:t>
            </a:r>
            <a:r>
              <a:rPr lang="en-US" dirty="0" smtClean="0"/>
              <a:t>code predicts </a:t>
            </a:r>
            <a:r>
              <a:rPr lang="en-US" dirty="0"/>
              <a:t>frequencies </a:t>
            </a:r>
            <a:r>
              <a:rPr lang="en-US" dirty="0" smtClean="0"/>
              <a:t>and stability of </a:t>
            </a:r>
            <a:r>
              <a:rPr lang="en-US" dirty="0"/>
              <a:t>observed modes </a:t>
            </a:r>
          </a:p>
        </p:txBody>
      </p:sp>
      <p:pic>
        <p:nvPicPr>
          <p:cNvPr id="9" name="Picture 8"/>
          <p:cNvPicPr>
            <a:picLocks noChangeAspect="1"/>
          </p:cNvPicPr>
          <p:nvPr/>
        </p:nvPicPr>
        <p:blipFill>
          <a:blip r:embed="rId3"/>
          <a:stretch>
            <a:fillRect/>
          </a:stretch>
        </p:blipFill>
        <p:spPr>
          <a:xfrm>
            <a:off x="457200" y="1929168"/>
            <a:ext cx="2867679" cy="4019550"/>
          </a:xfrm>
          <a:prstGeom prst="rect">
            <a:avLst/>
          </a:prstGeom>
        </p:spPr>
      </p:pic>
      <p:sp>
        <p:nvSpPr>
          <p:cNvPr id="10" name="TextBox 9"/>
          <p:cNvSpPr txBox="1"/>
          <p:nvPr/>
        </p:nvSpPr>
        <p:spPr>
          <a:xfrm>
            <a:off x="3496300" y="5759088"/>
            <a:ext cx="5647700" cy="369332"/>
          </a:xfrm>
          <a:prstGeom prst="rect">
            <a:avLst/>
          </a:prstGeom>
          <a:noFill/>
        </p:spPr>
        <p:txBody>
          <a:bodyPr wrap="none" rtlCol="0">
            <a:spAutoFit/>
          </a:bodyPr>
          <a:lstStyle/>
          <a:p>
            <a:r>
              <a:rPr lang="en-US" dirty="0" smtClean="0"/>
              <a:t>E. Fredrickson, Phys. Rev. Lett. 2017, APS-DPP invited 2017</a:t>
            </a:r>
            <a:endParaRPr lang="en-US" dirty="0"/>
          </a:p>
        </p:txBody>
      </p:sp>
    </p:spTree>
    <p:extLst>
      <p:ext uri="{BB962C8B-B14F-4D97-AF65-F5344CB8AC3E}">
        <p14:creationId xmlns:p14="http://schemas.microsoft.com/office/powerpoint/2010/main" val="1038851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207"/>
            <a:ext cx="9143999" cy="756578"/>
          </a:xfrm>
        </p:spPr>
        <p:txBody>
          <a:bodyPr/>
          <a:lstStyle/>
          <a:p>
            <a:r>
              <a:rPr lang="en-US" spc="-45" dirty="0"/>
              <a:t>NSTX-U </a:t>
            </a:r>
            <a:r>
              <a:rPr lang="en-US" spc="-45" dirty="0" smtClean="0"/>
              <a:t>important for understanding power exhaust</a:t>
            </a:r>
            <a:endParaRPr lang="en-US" dirty="0"/>
          </a:p>
        </p:txBody>
      </p:sp>
      <p:sp>
        <p:nvSpPr>
          <p:cNvPr id="4" name="Subtitle 3"/>
          <p:cNvSpPr>
            <a:spLocks noGrp="1"/>
          </p:cNvSpPr>
          <p:nvPr>
            <p:ph type="subTitle" idx="13"/>
          </p:nvPr>
        </p:nvSpPr>
        <p:spPr/>
        <p:txBody>
          <a:bodyPr/>
          <a:lstStyle/>
          <a:p>
            <a:r>
              <a:rPr lang="en-US" dirty="0"/>
              <a:t>NSTX-U Research Highlights</a:t>
            </a:r>
          </a:p>
        </p:txBody>
      </p:sp>
      <p:sp>
        <p:nvSpPr>
          <p:cNvPr id="5" name="Slide Number Placeholder 4"/>
          <p:cNvSpPr>
            <a:spLocks noGrp="1"/>
          </p:cNvSpPr>
          <p:nvPr>
            <p:ph type="sldNum" sz="quarter" idx="14"/>
          </p:nvPr>
        </p:nvSpPr>
        <p:spPr/>
        <p:txBody>
          <a:bodyPr/>
          <a:lstStyle/>
          <a:p>
            <a:fld id="{0B7D5411-241C-2046-8016-D10C1BB24565}" type="slidenum">
              <a:rPr lang="en-US" smtClean="0"/>
              <a:t>9</a:t>
            </a:fld>
            <a:endParaRPr lang="en-US"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03" y="1267320"/>
            <a:ext cx="5873875" cy="480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sosceles Triangle 6"/>
          <p:cNvSpPr/>
          <p:nvPr/>
        </p:nvSpPr>
        <p:spPr>
          <a:xfrm rot="10800000">
            <a:off x="1395565" y="3484203"/>
            <a:ext cx="215517" cy="186120"/>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Isosceles Triangle 7"/>
          <p:cNvSpPr/>
          <p:nvPr/>
        </p:nvSpPr>
        <p:spPr>
          <a:xfrm rot="10800000">
            <a:off x="2706659" y="3934689"/>
            <a:ext cx="215517" cy="186120"/>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TextBox 8"/>
          <p:cNvSpPr txBox="1"/>
          <p:nvPr/>
        </p:nvSpPr>
        <p:spPr>
          <a:xfrm>
            <a:off x="2524235" y="3439490"/>
            <a:ext cx="1719189" cy="461665"/>
          </a:xfrm>
          <a:prstGeom prst="rect">
            <a:avLst/>
          </a:prstGeom>
          <a:noFill/>
        </p:spPr>
        <p:txBody>
          <a:bodyPr wrap="none" rtlCol="0">
            <a:spAutoFit/>
          </a:bodyPr>
          <a:lstStyle/>
          <a:p>
            <a:r>
              <a:rPr lang="en-US" sz="2400" b="1" dirty="0" smtClean="0">
                <a:latin typeface="Arial Narrow" panose="020B0606020202030204" pitchFamily="34" charset="0"/>
              </a:rPr>
              <a:t>2MA NSTX-U</a:t>
            </a:r>
            <a:endParaRPr lang="en-US" sz="2400" b="1" dirty="0">
              <a:latin typeface="Arial Narrow" panose="020B0606020202030204" pitchFamily="34" charset="0"/>
            </a:endParaRPr>
          </a:p>
        </p:txBody>
      </p:sp>
      <p:sp>
        <p:nvSpPr>
          <p:cNvPr id="10" name="Right Arrow 9"/>
          <p:cNvSpPr/>
          <p:nvPr/>
        </p:nvSpPr>
        <p:spPr>
          <a:xfrm rot="10800000">
            <a:off x="3017515" y="3883512"/>
            <a:ext cx="2801589" cy="252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09582" y="1958414"/>
            <a:ext cx="3334417" cy="978729"/>
          </a:xfrm>
          <a:prstGeom prst="rect">
            <a:avLst/>
          </a:prstGeom>
          <a:noFill/>
        </p:spPr>
        <p:txBody>
          <a:bodyPr wrap="square" rtlCol="0">
            <a:spAutoFit/>
          </a:bodyPr>
          <a:lstStyle/>
          <a:p>
            <a:pPr algn="r">
              <a:lnSpc>
                <a:spcPct val="80000"/>
              </a:lnSpc>
            </a:pPr>
            <a:r>
              <a:rPr lang="en-US" sz="2400" b="1" dirty="0" smtClean="0">
                <a:solidFill>
                  <a:srgbClr val="0070C0"/>
                </a:solidFill>
                <a:latin typeface="Arial Narrow" panose="020B0606020202030204" pitchFamily="34" charset="0"/>
              </a:rPr>
              <a:t>XGC1 simulations predict turbulence will widen edge heat flux in ITER</a:t>
            </a:r>
            <a:endParaRPr lang="en-US" sz="2400" b="1" dirty="0">
              <a:solidFill>
                <a:srgbClr val="0070C0"/>
              </a:solidFill>
              <a:latin typeface="Arial Narrow" panose="020B0606020202030204" pitchFamily="34" charset="0"/>
            </a:endParaRPr>
          </a:p>
        </p:txBody>
      </p:sp>
      <p:sp>
        <p:nvSpPr>
          <p:cNvPr id="12" name="Right Arrow 11"/>
          <p:cNvSpPr/>
          <p:nvPr/>
        </p:nvSpPr>
        <p:spPr>
          <a:xfrm rot="10800000">
            <a:off x="6006878" y="2597354"/>
            <a:ext cx="345796" cy="286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3807596"/>
            <a:ext cx="5905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93" y="3039246"/>
            <a:ext cx="520700"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810249" y="3537184"/>
            <a:ext cx="3343275" cy="2111347"/>
          </a:xfrm>
          <a:prstGeom prst="rect">
            <a:avLst/>
          </a:prstGeom>
          <a:noFill/>
        </p:spPr>
        <p:txBody>
          <a:bodyPr wrap="square" rtlCol="0">
            <a:spAutoFit/>
          </a:bodyPr>
          <a:lstStyle/>
          <a:p>
            <a:pPr algn="ctr">
              <a:lnSpc>
                <a:spcPct val="80000"/>
              </a:lnSpc>
            </a:pPr>
            <a:r>
              <a:rPr lang="en-US" sz="2400" b="1" dirty="0" smtClean="0">
                <a:solidFill>
                  <a:srgbClr val="0070C0"/>
                </a:solidFill>
                <a:latin typeface="Arial Narrow" panose="020B0606020202030204" pitchFamily="34" charset="0"/>
              </a:rPr>
              <a:t>XGC1 predicts turbulence will also widen heat flux in </a:t>
            </a:r>
            <a:r>
              <a:rPr lang="en-US" sz="2400" b="1" dirty="0" smtClean="0">
                <a:solidFill>
                  <a:srgbClr val="C00000"/>
                </a:solidFill>
                <a:latin typeface="Arial Narrow" panose="020B0606020202030204" pitchFamily="34" charset="0"/>
              </a:rPr>
              <a:t>full current (2MA) NSTX-U  </a:t>
            </a:r>
          </a:p>
          <a:p>
            <a:pPr algn="ctr">
              <a:lnSpc>
                <a:spcPct val="80000"/>
              </a:lnSpc>
            </a:pPr>
            <a:endParaRPr lang="en-US" sz="600" b="1" dirty="0" smtClean="0">
              <a:solidFill>
                <a:srgbClr val="C00000"/>
              </a:solidFill>
              <a:latin typeface="Arial Narrow" panose="020B0606020202030204" pitchFamily="34" charset="0"/>
              <a:sym typeface="Wingdings" panose="05000000000000000000" pitchFamily="2" charset="2"/>
            </a:endParaRPr>
          </a:p>
          <a:p>
            <a:pPr algn="ctr">
              <a:lnSpc>
                <a:spcPct val="80000"/>
              </a:lnSpc>
            </a:pPr>
            <a:endParaRPr lang="en-US" sz="1400" b="1" dirty="0" smtClean="0">
              <a:solidFill>
                <a:srgbClr val="C00000"/>
              </a:solidFill>
              <a:latin typeface="Arial Narrow" panose="020B0606020202030204" pitchFamily="34" charset="0"/>
              <a:sym typeface="Wingdings" panose="05000000000000000000" pitchFamily="2" charset="2"/>
            </a:endParaRPr>
          </a:p>
          <a:p>
            <a:pPr algn="ctr">
              <a:lnSpc>
                <a:spcPct val="80000"/>
              </a:lnSpc>
            </a:pPr>
            <a:r>
              <a:rPr lang="en-US" sz="2400" b="1" dirty="0" smtClean="0">
                <a:solidFill>
                  <a:srgbClr val="C00000"/>
                </a:solidFill>
                <a:latin typeface="Arial Narrow" panose="020B0606020202030204" pitchFamily="34" charset="0"/>
                <a:sym typeface="Wingdings" panose="05000000000000000000" pitchFamily="2" charset="2"/>
              </a:rPr>
              <a:t>NSTX-U can access and study new regime of turbulent edge exhaust</a:t>
            </a:r>
            <a:endParaRPr lang="en-US" sz="2400" b="1" dirty="0">
              <a:solidFill>
                <a:srgbClr val="C00000"/>
              </a:solidFill>
              <a:latin typeface="Arial Narrow" panose="020B0606020202030204" pitchFamily="34" charset="0"/>
            </a:endParaRPr>
          </a:p>
        </p:txBody>
      </p:sp>
      <p:sp>
        <p:nvSpPr>
          <p:cNvPr id="16" name="TextBox 15"/>
          <p:cNvSpPr txBox="1"/>
          <p:nvPr/>
        </p:nvSpPr>
        <p:spPr>
          <a:xfrm>
            <a:off x="6574065" y="2908568"/>
            <a:ext cx="2569934" cy="261610"/>
          </a:xfrm>
          <a:prstGeom prst="rect">
            <a:avLst/>
          </a:prstGeom>
          <a:noFill/>
        </p:spPr>
        <p:txBody>
          <a:bodyPr wrap="none" rtlCol="0">
            <a:spAutoFit/>
          </a:bodyPr>
          <a:lstStyle/>
          <a:p>
            <a:r>
              <a:rPr lang="fr-FR" sz="1100" dirty="0">
                <a:latin typeface="Arial Narrow" panose="020B0606020202030204" pitchFamily="34" charset="0"/>
              </a:rPr>
              <a:t>C.S. Chang et al 2017 </a:t>
            </a:r>
            <a:r>
              <a:rPr lang="fr-FR" sz="1100" dirty="0" err="1">
                <a:latin typeface="Arial Narrow" panose="020B0606020202030204" pitchFamily="34" charset="0"/>
              </a:rPr>
              <a:t>Nucl</a:t>
            </a:r>
            <a:r>
              <a:rPr lang="fr-FR" sz="1100" dirty="0">
                <a:latin typeface="Arial Narrow" panose="020B0606020202030204" pitchFamily="34" charset="0"/>
              </a:rPr>
              <a:t>. Fusion </a:t>
            </a:r>
            <a:r>
              <a:rPr lang="fr-FR" sz="1100" b="1" dirty="0">
                <a:latin typeface="Arial Narrow" panose="020B0606020202030204" pitchFamily="34" charset="0"/>
              </a:rPr>
              <a:t>57</a:t>
            </a:r>
            <a:r>
              <a:rPr lang="fr-FR" sz="1100" dirty="0">
                <a:latin typeface="Arial Narrow" panose="020B0606020202030204" pitchFamily="34" charset="0"/>
              </a:rPr>
              <a:t> 116023</a:t>
            </a:r>
            <a:endParaRPr lang="en-US" sz="1100" dirty="0">
              <a:solidFill>
                <a:srgbClr val="FF0000"/>
              </a:solidFill>
              <a:latin typeface="Arial Narrow" panose="020B0606020202030204" pitchFamily="34" charset="0"/>
            </a:endParaRPr>
          </a:p>
        </p:txBody>
      </p:sp>
      <p:sp>
        <p:nvSpPr>
          <p:cNvPr id="17" name="TextBox 16"/>
          <p:cNvSpPr txBox="1"/>
          <p:nvPr/>
        </p:nvSpPr>
        <p:spPr>
          <a:xfrm>
            <a:off x="1362313" y="3173568"/>
            <a:ext cx="1333570" cy="369332"/>
          </a:xfrm>
          <a:prstGeom prst="rect">
            <a:avLst/>
          </a:prstGeom>
          <a:noFill/>
        </p:spPr>
        <p:txBody>
          <a:bodyPr wrap="none" rtlCol="0">
            <a:spAutoFit/>
          </a:bodyPr>
          <a:lstStyle/>
          <a:p>
            <a:r>
              <a:rPr lang="en-US" b="1" dirty="0" smtClean="0">
                <a:latin typeface="Arial Narrow" panose="020B0606020202030204" pitchFamily="34" charset="0"/>
              </a:rPr>
              <a:t>1MA NSTX-U</a:t>
            </a:r>
            <a:endParaRPr lang="en-US" b="1" dirty="0">
              <a:latin typeface="Arial Narrow" panose="020B0606020202030204" pitchFamily="34" charset="0"/>
            </a:endParaRPr>
          </a:p>
        </p:txBody>
      </p:sp>
      <p:sp>
        <p:nvSpPr>
          <p:cNvPr id="3" name="TextBox 2"/>
          <p:cNvSpPr txBox="1"/>
          <p:nvPr/>
        </p:nvSpPr>
        <p:spPr>
          <a:xfrm>
            <a:off x="-13876" y="668897"/>
            <a:ext cx="9147697" cy="523220"/>
          </a:xfrm>
          <a:prstGeom prst="rect">
            <a:avLst/>
          </a:prstGeom>
          <a:noFill/>
        </p:spPr>
        <p:txBody>
          <a:bodyPr wrap="none" rtlCol="0">
            <a:spAutoFit/>
          </a:bodyPr>
          <a:lstStyle/>
          <a:p>
            <a:r>
              <a:rPr lang="en-US" sz="2800" b="1" dirty="0" smtClean="0">
                <a:solidFill>
                  <a:srgbClr val="FF0000"/>
                </a:solidFill>
              </a:rPr>
              <a:t>Heat-flux width = major driver for power plant size and cost</a:t>
            </a:r>
            <a:endParaRPr lang="en-US" sz="2800" b="1" dirty="0">
              <a:solidFill>
                <a:srgbClr val="FF0000"/>
              </a:solidFill>
            </a:endParaRPr>
          </a:p>
        </p:txBody>
      </p:sp>
    </p:spTree>
    <p:extLst>
      <p:ext uri="{BB962C8B-B14F-4D97-AF65-F5344CB8AC3E}">
        <p14:creationId xmlns:p14="http://schemas.microsoft.com/office/powerpoint/2010/main" val="2435437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PPPL_template_080217">
  <a:themeElements>
    <a:clrScheme name="PPPL Theme 1">
      <a:dk1>
        <a:sysClr val="windowText" lastClr="000000"/>
      </a:dk1>
      <a:lt1>
        <a:sysClr val="window" lastClr="FFFFFF"/>
      </a:lt1>
      <a:dk2>
        <a:srgbClr val="09213B"/>
      </a:dk2>
      <a:lt2>
        <a:srgbClr val="D5EDF4"/>
      </a:lt2>
      <a:accent1>
        <a:srgbClr val="E47312"/>
      </a:accent1>
      <a:accent2>
        <a:srgbClr val="A34319"/>
      </a:accent2>
      <a:accent3>
        <a:srgbClr val="EFAA77"/>
      </a:accent3>
      <a:accent4>
        <a:srgbClr val="F1AC26"/>
      </a:accent4>
      <a:accent5>
        <a:srgbClr val="16576F"/>
      </a:accent5>
      <a:accent6>
        <a:srgbClr val="154250"/>
      </a:accent6>
      <a:hlink>
        <a:srgbClr val="2C89C5"/>
      </a:hlink>
      <a:folHlink>
        <a:srgbClr val="2B7F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PPPL_template_080217.thmx</Template>
  <TotalTime>464</TotalTime>
  <Words>3372</Words>
  <Application>Microsoft Office PowerPoint</Application>
  <PresentationFormat>On-screen Show (4:3)</PresentationFormat>
  <Paragraphs>482</Paragraphs>
  <Slides>48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PPPL_template_080217</vt:lpstr>
      <vt:lpstr>Visio.Drawing.11</vt:lpstr>
      <vt:lpstr>NSTX-U Status</vt:lpstr>
      <vt:lpstr>Outline</vt:lpstr>
      <vt:lpstr>NSTX-U Will Address Critical Scientific Issues</vt:lpstr>
      <vt:lpstr>NSTX-U will be highest performance ST</vt:lpstr>
      <vt:lpstr>NSTX-U Role in Fusion Development </vt:lpstr>
      <vt:lpstr>Research Highlights</vt:lpstr>
      <vt:lpstr>First NSTX-U Experiments Already Impactful</vt:lpstr>
      <vt:lpstr>NSTX-U validating advanced energetic particle models</vt:lpstr>
      <vt:lpstr>NSTX-U important for understanding power exhaust</vt:lpstr>
      <vt:lpstr>Show something on TF-EF or halo-current rotation</vt:lpstr>
      <vt:lpstr>NSTX-U Team Collaborative Research</vt:lpstr>
      <vt:lpstr>Recovery Progress</vt:lpstr>
      <vt:lpstr>NSTX-U greatly expands ST performance, challenges</vt:lpstr>
      <vt:lpstr>What is NSTX-U “Recovery”?</vt:lpstr>
      <vt:lpstr>Developed DVVR Process</vt:lpstr>
      <vt:lpstr>NSTX-U Held 17 Reviews in FY2017</vt:lpstr>
      <vt:lpstr>Notable Outcome Report: Extent of Condition</vt:lpstr>
      <vt:lpstr>6 Major Scope Areas Define Recovery</vt:lpstr>
      <vt:lpstr>New Inner PF Coils Designed to Improve Testability and Manufacturability</vt:lpstr>
      <vt:lpstr>New Inner PF Coils Fabrication Strategy Devised to Ensure Quality</vt:lpstr>
      <vt:lpstr>Improved PFC Designs</vt:lpstr>
      <vt:lpstr>Improving Design of Polar Regions  to Ensure High Performance and Reliability</vt:lpstr>
      <vt:lpstr>Recovery Progress – Interim Summary</vt:lpstr>
      <vt:lpstr>Recovery Plans  FY2018 Notables, Risks, Mitigation</vt:lpstr>
      <vt:lpstr>PF1ABC Coil FDRs Objective 2.1</vt:lpstr>
      <vt:lpstr>Fabricate Prototype/Test Objective 2.2</vt:lpstr>
      <vt:lpstr>Fabricate Prototype/Test Objective 2.2 continued</vt:lpstr>
      <vt:lpstr>Test PF Coils Objective 2.2</vt:lpstr>
      <vt:lpstr>Test PF Coils Objective 2.2 Continued</vt:lpstr>
      <vt:lpstr>Baseline Project Objective 4.2</vt:lpstr>
      <vt:lpstr>Initiated weekly coil management meeting</vt:lpstr>
      <vt:lpstr>PowerPoint Presentation</vt:lpstr>
      <vt:lpstr>NSTX-U Research and Recovery Summary</vt:lpstr>
      <vt:lpstr>Recovery: Repair Device, Improve Core Reliability</vt:lpstr>
      <vt:lpstr>Maintenance and Run Preparation Scope</vt:lpstr>
      <vt:lpstr>Goal 1.0 - Mission Accomplishment</vt:lpstr>
      <vt:lpstr>Actions to achieve Notable</vt:lpstr>
      <vt:lpstr>JRT Risks, Communication Plan</vt:lpstr>
      <vt:lpstr>FY2018 NSTX-U Research Milestones</vt:lpstr>
      <vt:lpstr>NSTX-U Research is Highly Collaborative</vt:lpstr>
      <vt:lpstr>Strong Focus on the Project Following EoC Reviews</vt:lpstr>
      <vt:lpstr>Updating Design of the Polar Region</vt:lpstr>
      <vt:lpstr>New “Castellated” Design Provides For High Heat Handling Capacity and Ease of Implementation</vt:lpstr>
      <vt:lpstr>Improving Design of Polar Regions  to Ensure High Performance and Reliability</vt:lpstr>
      <vt:lpstr>Improving Design of Polar Regions  to Ensure High Performance and Reliability</vt:lpstr>
      <vt:lpstr>Improving Design of Polar Regions  to Ensure High Performance and Reliability</vt:lpstr>
      <vt:lpstr>Bakeout, Instrumentation, and Shielding Scope  will Improve Reliability and Safety</vt:lpstr>
      <vt:lpstr>Recovery Project Milestones (Preliminary)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dc:creator>
  <cp:lastModifiedBy>Jonathan E. Menard</cp:lastModifiedBy>
  <cp:revision>164</cp:revision>
  <dcterms:created xsi:type="dcterms:W3CDTF">2017-09-14T14:32:18Z</dcterms:created>
  <dcterms:modified xsi:type="dcterms:W3CDTF">2017-11-02T16:56:51Z</dcterms:modified>
</cp:coreProperties>
</file>