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64" r:id="rId2"/>
    <p:sldMasterId id="2147483666" r:id="rId3"/>
    <p:sldMasterId id="2147483678" r:id="rId4"/>
    <p:sldMasterId id="2147483691" r:id="rId5"/>
    <p:sldMasterId id="2147483703" r:id="rId6"/>
  </p:sldMasterIdLst>
  <p:notesMasterIdLst>
    <p:notesMasterId r:id="rId22"/>
  </p:notesMasterIdLst>
  <p:handoutMasterIdLst>
    <p:handoutMasterId r:id="rId23"/>
  </p:handoutMasterIdLst>
  <p:sldIdLst>
    <p:sldId id="1467" r:id="rId7"/>
    <p:sldId id="1749" r:id="rId8"/>
    <p:sldId id="1750" r:id="rId9"/>
    <p:sldId id="1743" r:id="rId10"/>
    <p:sldId id="1756" r:id="rId11"/>
    <p:sldId id="1747" r:id="rId12"/>
    <p:sldId id="1751" r:id="rId13"/>
    <p:sldId id="1753" r:id="rId14"/>
    <p:sldId id="1762" r:id="rId15"/>
    <p:sldId id="1758" r:id="rId16"/>
    <p:sldId id="1759" r:id="rId17"/>
    <p:sldId id="1754" r:id="rId18"/>
    <p:sldId id="1763" r:id="rId19"/>
    <p:sldId id="1745" r:id="rId20"/>
    <p:sldId id="1760" r:id="rId21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(Jack) Berkery" initials="JW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00FF"/>
    <a:srgbClr val="009900"/>
    <a:srgbClr val="FFFF99"/>
    <a:srgbClr val="FFFFCC"/>
    <a:srgbClr val="FFFF66"/>
    <a:srgbClr val="E2E2E2"/>
    <a:srgbClr val="E0E0E0"/>
    <a:srgbClr val="E8E8E8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08" autoAdjust="0"/>
    <p:restoredTop sz="94359" autoAdjust="0"/>
  </p:normalViewPr>
  <p:slideViewPr>
    <p:cSldViewPr>
      <p:cViewPr varScale="1">
        <p:scale>
          <a:sx n="94" d="100"/>
          <a:sy n="94" d="100"/>
        </p:scale>
        <p:origin x="-304" y="-71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t" anchorCtr="0" compatLnSpc="1">
            <a:prstTxWarp prst="textNoShape">
              <a:avLst/>
            </a:prstTxWarp>
          </a:bodyPr>
          <a:lstStyle>
            <a:lvl1pPr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2"/>
            <a:ext cx="30051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t" anchorCtr="0" compatLnSpc="1">
            <a:prstTxWarp prst="textNoShape">
              <a:avLst/>
            </a:prstTxWarp>
          </a:bodyPr>
          <a:lstStyle>
            <a:lvl1pPr algn="r"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b" anchorCtr="0" compatLnSpc="1">
            <a:prstTxWarp prst="textNoShape">
              <a:avLst/>
            </a:prstTxWarp>
          </a:bodyPr>
          <a:lstStyle>
            <a:lvl1pPr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b" anchorCtr="0" compatLnSpc="1">
            <a:prstTxWarp prst="textNoShape">
              <a:avLst/>
            </a:prstTxWarp>
          </a:bodyPr>
          <a:lstStyle>
            <a:lvl1pPr algn="r"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F97EDBF-DAB4-477E-BB15-03AAFAEDC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00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2" y="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90" y="4413250"/>
            <a:ext cx="5102225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2" y="8750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8D3C0642-66A5-4F41-8DBE-5CDCF08105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22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3E5D7-70FF-4193-992F-E1008B3CBCA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DEDD4D-D602-4DBD-8A49-57E0433C7F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8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E268DE-F9DE-4BB0-9822-7C866F432C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8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875"/>
            <a:ext cx="2286000" cy="615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875"/>
            <a:ext cx="6705600" cy="615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612BD5-B59C-4A72-9882-AA8D91E0FC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3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815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7719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2000" y="6653213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8A9B8F08-319A-4FE7-81C7-0E6B539688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43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815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3053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71900"/>
            <a:ext cx="43053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82000" y="6653213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F138CB2E-AE9E-455C-8930-00BEF7A853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29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539A9-73CE-4167-A83F-CC010DB9862C}" type="slidenum">
              <a:rPr lang="en-US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955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C34D4A-1CD7-4338-BAFE-1380003A7449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913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EC5A36-D8B3-4598-A389-D6CAC395108F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68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9F9D6E-7BAE-4E1A-B51C-2FD40C0009AE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5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9BF812-0681-4E22-9A31-8F7B4212A5F5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889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227416-1060-4AD2-9225-A60F88BA1F48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93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A2EA7F-753D-4976-AAD9-A874C223FB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28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A3CF97-474F-4E54-8090-61F247835726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61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8215BD-4556-4662-9552-B7E9533F2A9E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82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5E8052-9FD0-42AE-90B4-094CEE075E8F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72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D9AF4F-56E1-4F64-A4F7-D76BE053CA0A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5503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18ECC5-426E-49F6-A4C2-C6C9C9CF3422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674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875"/>
            <a:ext cx="2286000" cy="615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875"/>
            <a:ext cx="6705600" cy="615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B2E573-9FDC-4AEE-8DEB-BF355C7AA6C0}" type="slidenum">
              <a:rPr lang="en-US">
                <a:solidFill>
                  <a:srgbClr val="3333CC"/>
                </a:solidFill>
              </a:rPr>
              <a:pPr/>
              <a:t>‹#›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9830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A50AD9-92D8-44DF-8264-975BA7829426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54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fld id="{51512792-B6C3-45AD-B08C-FC074EF9E523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686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E88660-916B-46F3-8CAD-ED62711E7B02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79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2F503F-5E89-4907-A129-70318C9C1297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5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A29946-E93E-4561-ACF4-50D0DCF85B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260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FDA75E-4D43-4D07-B349-563A1BA96251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4338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050C1A-1821-4063-BCC5-A2866379DCF4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665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17173D-07EE-4C68-85F3-E5656F3A7CFE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376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8E6655-782C-410D-9779-7F1183A05E33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99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FABF0F-70C1-496C-85D8-B21AFFB1A621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5183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DEA0E9-30ED-41CA-856B-02BF30984E7C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1278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875"/>
            <a:ext cx="2286000" cy="615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875"/>
            <a:ext cx="6705600" cy="615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BF3A15-0D73-4698-A027-9C0B60553F5B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295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815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7719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2000" y="6653213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8025F55E-7626-4F3D-A3D3-A04BABD81B4D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397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3" indent="0" algn="ctr">
              <a:buNone/>
              <a:defRPr/>
            </a:lvl3pPr>
            <a:lvl4pPr marL="1371530" indent="0" algn="ctr">
              <a:buNone/>
              <a:defRPr/>
            </a:lvl4pPr>
            <a:lvl5pPr marL="1828706" indent="0" algn="ctr">
              <a:buNone/>
              <a:defRPr/>
            </a:lvl5pPr>
            <a:lvl6pPr marL="2285883" indent="0" algn="ctr">
              <a:buNone/>
              <a:defRPr/>
            </a:lvl6pPr>
            <a:lvl7pPr marL="2743060" indent="0" algn="ctr">
              <a:buNone/>
              <a:defRPr/>
            </a:lvl7pPr>
            <a:lvl8pPr marL="3200236" indent="0" algn="ctr">
              <a:buNone/>
              <a:defRPr/>
            </a:lvl8pPr>
            <a:lvl9pPr marL="365741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616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3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46D6A9-7713-4D0A-8399-80CBA2307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14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7" indent="0">
              <a:buNone/>
              <a:defRPr sz="1800"/>
            </a:lvl2pPr>
            <a:lvl3pPr marL="914353" indent="0">
              <a:buNone/>
              <a:defRPr sz="1600"/>
            </a:lvl3pPr>
            <a:lvl4pPr marL="1371530" indent="0">
              <a:buNone/>
              <a:defRPr sz="1400"/>
            </a:lvl4pPr>
            <a:lvl5pPr marL="1828706" indent="0">
              <a:buNone/>
              <a:defRPr sz="1400"/>
            </a:lvl5pPr>
            <a:lvl6pPr marL="2285883" indent="0">
              <a:buNone/>
              <a:defRPr sz="1400"/>
            </a:lvl6pPr>
            <a:lvl7pPr marL="2743060" indent="0">
              <a:buNone/>
              <a:defRPr sz="1400"/>
            </a:lvl7pPr>
            <a:lvl8pPr marL="3200236" indent="0">
              <a:buNone/>
              <a:defRPr sz="1400"/>
            </a:lvl8pPr>
            <a:lvl9pPr marL="365741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0502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925" y="800100"/>
            <a:ext cx="3810000" cy="548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800100"/>
            <a:ext cx="3810000" cy="548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057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553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8689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9834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9114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24491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835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8276" y="101600"/>
            <a:ext cx="1949450" cy="6180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9925" y="101600"/>
            <a:ext cx="5695950" cy="6180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850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3" indent="0" algn="ctr">
              <a:buNone/>
              <a:defRPr/>
            </a:lvl3pPr>
            <a:lvl4pPr marL="1371530" indent="0" algn="ctr">
              <a:buNone/>
              <a:defRPr/>
            </a:lvl4pPr>
            <a:lvl5pPr marL="1828706" indent="0" algn="ctr">
              <a:buNone/>
              <a:defRPr/>
            </a:lvl5pPr>
            <a:lvl6pPr marL="2285883" indent="0" algn="ctr">
              <a:buNone/>
              <a:defRPr/>
            </a:lvl6pPr>
            <a:lvl7pPr marL="2743060" indent="0" algn="ctr">
              <a:buNone/>
              <a:defRPr/>
            </a:lvl7pPr>
            <a:lvl8pPr marL="3200236" indent="0" algn="ctr">
              <a:buNone/>
              <a:defRPr/>
            </a:lvl8pPr>
            <a:lvl9pPr marL="365741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5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1D10B2-EA4A-4C0B-8A79-5769C68D19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086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071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7" indent="0">
              <a:buNone/>
              <a:defRPr sz="1800"/>
            </a:lvl2pPr>
            <a:lvl3pPr marL="914353" indent="0">
              <a:buNone/>
              <a:defRPr sz="1600"/>
            </a:lvl3pPr>
            <a:lvl4pPr marL="1371530" indent="0">
              <a:buNone/>
              <a:defRPr sz="1400"/>
            </a:lvl4pPr>
            <a:lvl5pPr marL="1828706" indent="0">
              <a:buNone/>
              <a:defRPr sz="1400"/>
            </a:lvl5pPr>
            <a:lvl6pPr marL="2285883" indent="0">
              <a:buNone/>
              <a:defRPr sz="1400"/>
            </a:lvl6pPr>
            <a:lvl7pPr marL="2743060" indent="0">
              <a:buNone/>
              <a:defRPr sz="1400"/>
            </a:lvl7pPr>
            <a:lvl8pPr marL="3200236" indent="0">
              <a:buNone/>
              <a:defRPr sz="1400"/>
            </a:lvl8pPr>
            <a:lvl9pPr marL="365741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01646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925" y="800100"/>
            <a:ext cx="3810000" cy="548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800100"/>
            <a:ext cx="3810000" cy="548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358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865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769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17911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0588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36419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1819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8276" y="101600"/>
            <a:ext cx="1949450" cy="6180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9925" y="101600"/>
            <a:ext cx="5695950" cy="6180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97B360-2D0A-4F83-B415-25036F2332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5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0A6D15-21D9-434B-9D2C-F123A4756A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0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1BEB0E-CFDA-43FF-AE88-89C41A04A2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1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E5B059-DCCC-40BA-ADCF-689BAA2E89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6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w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905352" name="Picture 13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535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15875"/>
            <a:ext cx="91440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8F8F8">
                        <a:alpha val="30000"/>
                      </a:srgbClr>
                    </a:gs>
                    <a:gs pos="100000">
                      <a:srgbClr val="F8F8F8">
                        <a:gamma/>
                        <a:shade val="80784"/>
                        <a:invGamma/>
                        <a:alpha val="86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905421" name="Group 205"/>
          <p:cNvGrpSpPr>
            <a:grpSpLocks/>
          </p:cNvGrpSpPr>
          <p:nvPr/>
        </p:nvGrpSpPr>
        <p:grpSpPr bwMode="auto">
          <a:xfrm>
            <a:off x="0" y="6578600"/>
            <a:ext cx="9144000" cy="279400"/>
            <a:chOff x="0" y="4144"/>
            <a:chExt cx="5760" cy="176"/>
          </a:xfrm>
        </p:grpSpPr>
        <p:pic>
          <p:nvPicPr>
            <p:cNvPr id="905410" name="Picture 194"/>
            <p:cNvPicPr>
              <a:picLocks noChangeAspect="1" noChangeArrowheads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44"/>
              <a:ext cx="576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05415" name="Text Box 199"/>
            <p:cNvSpPr txBox="1">
              <a:spLocks noChangeArrowheads="1"/>
            </p:cNvSpPr>
            <p:nvPr userDrawn="1"/>
          </p:nvSpPr>
          <p:spPr bwMode="auto">
            <a:xfrm>
              <a:off x="172" y="4180"/>
              <a:ext cx="340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0700" indent="-2286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262063" indent="-23336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600200"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0574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5146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9718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4290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20000"/>
                </a:spcBef>
                <a:buFontTx/>
                <a:buNone/>
              </a:pPr>
              <a:r>
                <a:rPr lang="en-US" sz="1200" i="1">
                  <a:solidFill>
                    <a:srgbClr val="171FC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elvetica" pitchFamily="34" charset="0"/>
                </a:rPr>
                <a:t>NSTX</a:t>
              </a:r>
            </a:p>
          </p:txBody>
        </p:sp>
      </p:grpSp>
      <p:sp>
        <p:nvSpPr>
          <p:cNvPr id="905422" name="Rectangle 206"/>
          <p:cNvSpPr>
            <a:spLocks noChangeArrowheads="1"/>
          </p:cNvSpPr>
          <p:nvPr/>
        </p:nvSpPr>
        <p:spPr bwMode="auto">
          <a:xfrm>
            <a:off x="1143000" y="6580188"/>
            <a:ext cx="6934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900" b="1" dirty="0">
                <a:solidFill>
                  <a:schemeClr val="accent2"/>
                </a:solidFill>
                <a:latin typeface="Arial" pitchFamily="34" charset="0"/>
              </a:rPr>
              <a:t>NSTX PAC meeting </a:t>
            </a:r>
            <a:r>
              <a:rPr lang="en-US" sz="900" b="1" dirty="0" smtClean="0">
                <a:solidFill>
                  <a:schemeClr val="accent2"/>
                </a:solidFill>
                <a:latin typeface="Arial" pitchFamily="34" charset="0"/>
              </a:rPr>
              <a:t>2012: </a:t>
            </a:r>
            <a:r>
              <a:rPr lang="en-US" sz="900" b="1" dirty="0" err="1" smtClean="0">
                <a:solidFill>
                  <a:schemeClr val="accent2"/>
                </a:solidFill>
                <a:latin typeface="Arial" pitchFamily="34" charset="0"/>
              </a:rPr>
              <a:t>Macrostability</a:t>
            </a:r>
            <a:r>
              <a:rPr lang="en-US" sz="900" b="1" dirty="0" smtClean="0">
                <a:solidFill>
                  <a:schemeClr val="accent2"/>
                </a:solidFill>
                <a:latin typeface="Arial" pitchFamily="34" charset="0"/>
              </a:rPr>
              <a:t> TSG - Slides for J.K Park( S.A</a:t>
            </a:r>
            <a:r>
              <a:rPr lang="en-US" sz="900" b="1" dirty="0">
                <a:solidFill>
                  <a:schemeClr val="accent2"/>
                </a:solidFill>
                <a:latin typeface="Arial" pitchFamily="34" charset="0"/>
              </a:rPr>
              <a:t>. </a:t>
            </a:r>
            <a:r>
              <a:rPr lang="en-US" sz="900" b="1" dirty="0" smtClean="0">
                <a:solidFill>
                  <a:schemeClr val="accent2"/>
                </a:solidFill>
                <a:latin typeface="Arial" pitchFamily="34" charset="0"/>
              </a:rPr>
              <a:t>Sabbagh, J.W. Berkery)</a:t>
            </a:r>
            <a:endParaRPr lang="en-US" sz="9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905423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53213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1pPr>
          </a:lstStyle>
          <a:p>
            <a:fld id="{20D2CDAB-B451-45D4-BC77-2412938997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05424" name="Rectangle 208"/>
          <p:cNvSpPr>
            <a:spLocks noChangeArrowheads="1"/>
          </p:cNvSpPr>
          <p:nvPr/>
        </p:nvSpPr>
        <p:spPr bwMode="auto">
          <a:xfrm>
            <a:off x="6553200" y="6580188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>
              <a:spcBef>
                <a:spcPct val="0"/>
              </a:spcBef>
              <a:buFontTx/>
              <a:buNone/>
            </a:pPr>
            <a:r>
              <a:rPr lang="en-US" sz="900" b="1" dirty="0" smtClean="0">
                <a:solidFill>
                  <a:schemeClr val="accent2"/>
                </a:solidFill>
                <a:latin typeface="Arial" pitchFamily="34" charset="0"/>
              </a:rPr>
              <a:t>April, 2012</a:t>
            </a:r>
            <a:endParaRPr lang="en-US" sz="900" b="1" dirty="0">
              <a:solidFill>
                <a:schemeClr val="accent2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q"/>
        <a:defRPr sz="24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80000"/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65000"/>
        <a:buFont typeface="Wingdings" pitchFamily="2" charset="2"/>
        <a:buChar char="q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273050" y="6635750"/>
            <a:ext cx="793750" cy="1841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FontTx/>
              <a:buNone/>
              <a:defRPr/>
            </a:pPr>
            <a:r>
              <a:rPr lang="en-US" i="1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  <a:cs typeface="Arial" charset="0"/>
              </a:rPr>
              <a:t>NSTX-U</a:t>
            </a:r>
          </a:p>
        </p:txBody>
      </p:sp>
      <p:sp>
        <p:nvSpPr>
          <p:cNvPr id="12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+mn-lt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AB491D52-C8F6-44F7-A7F2-632ED75DA559}" type="slidenum">
              <a:rPr lang="en-US" b="1">
                <a:solidFill>
                  <a:srgbClr val="3333CC"/>
                </a:solidFill>
              </a:rPr>
              <a:pPr>
                <a:defRPr/>
              </a:pPr>
              <a:t>‹#›</a:t>
            </a:fld>
            <a:endParaRPr lang="en-US" b="1">
              <a:solidFill>
                <a:srgbClr val="3333CC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828800" y="6629400"/>
            <a:ext cx="54864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sz="800" b="1" dirty="0">
                <a:cs typeface="Arial" charset="0"/>
              </a:rPr>
              <a:t>Meeting name – abbreviated presentation title,  abbreviated author name  (??/??/20??)</a:t>
            </a:r>
          </a:p>
        </p:txBody>
      </p:sp>
    </p:spTree>
    <p:extLst>
      <p:ext uri="{BB962C8B-B14F-4D97-AF65-F5344CB8AC3E}">
        <p14:creationId xmlns:p14="http://schemas.microsoft.com/office/powerpoint/2010/main" val="254894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905352" name="Picture 13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535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15875"/>
            <a:ext cx="91440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8F8F8">
                        <a:alpha val="30000"/>
                      </a:srgbClr>
                    </a:gs>
                    <a:gs pos="100000">
                      <a:srgbClr val="F8F8F8">
                        <a:gamma/>
                        <a:shade val="80784"/>
                        <a:invGamma/>
                        <a:alpha val="86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905421" name="Group 205"/>
          <p:cNvGrpSpPr>
            <a:grpSpLocks/>
          </p:cNvGrpSpPr>
          <p:nvPr/>
        </p:nvGrpSpPr>
        <p:grpSpPr bwMode="auto">
          <a:xfrm>
            <a:off x="0" y="6578600"/>
            <a:ext cx="9144000" cy="279400"/>
            <a:chOff x="0" y="4144"/>
            <a:chExt cx="5760" cy="176"/>
          </a:xfrm>
        </p:grpSpPr>
        <p:pic>
          <p:nvPicPr>
            <p:cNvPr id="905410" name="Picture 194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44"/>
              <a:ext cx="576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05415" name="Text Box 199"/>
            <p:cNvSpPr txBox="1">
              <a:spLocks noChangeArrowheads="1"/>
            </p:cNvSpPr>
            <p:nvPr userDrawn="1"/>
          </p:nvSpPr>
          <p:spPr bwMode="auto">
            <a:xfrm>
              <a:off x="172" y="4180"/>
              <a:ext cx="340" cy="1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0700" indent="-2286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262063" indent="-23336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600200"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0574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5146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9718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4290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20000"/>
                </a:spcBef>
                <a:buFontTx/>
                <a:buNone/>
              </a:pPr>
              <a:r>
                <a:rPr lang="en-US" sz="1200" i="1" dirty="0">
                  <a:solidFill>
                    <a:srgbClr val="171FC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elvetica" pitchFamily="34" charset="0"/>
                </a:rPr>
                <a:t>NSTX</a:t>
              </a:r>
            </a:p>
          </p:txBody>
        </p:sp>
      </p:grpSp>
      <p:sp>
        <p:nvSpPr>
          <p:cNvPr id="905422" name="Rectangle 206"/>
          <p:cNvSpPr>
            <a:spLocks noChangeArrowheads="1"/>
          </p:cNvSpPr>
          <p:nvPr/>
        </p:nvSpPr>
        <p:spPr bwMode="auto">
          <a:xfrm>
            <a:off x="863838" y="6580188"/>
            <a:ext cx="71628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NSTX-U Disruption Prediction, Avoidance, and Mitigation Working Group – Initial Meeting</a:t>
            </a:r>
            <a:r>
              <a:rPr lang="en-US" sz="900" b="1" baseline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 </a:t>
            </a:r>
            <a:r>
              <a:rPr lang="en-US" sz="900" b="1" dirty="0" smtClean="0">
                <a:solidFill>
                  <a:srgbClr val="3333CC"/>
                </a:solidFill>
                <a:latin typeface="Arial" pitchFamily="34" charset="0"/>
              </a:rPr>
              <a:t>(S.A. Sabbagh</a:t>
            </a:r>
            <a:r>
              <a:rPr lang="en-US" sz="900" b="1" baseline="0" dirty="0" smtClean="0">
                <a:solidFill>
                  <a:srgbClr val="3333CC"/>
                </a:solidFill>
                <a:latin typeface="Arial" pitchFamily="34" charset="0"/>
              </a:rPr>
              <a:t> and R. Raman</a:t>
            </a:r>
            <a:r>
              <a:rPr lang="en-US" sz="900" b="1" dirty="0" smtClean="0">
                <a:solidFill>
                  <a:srgbClr val="3333CC"/>
                </a:solidFill>
                <a:latin typeface="Arial" pitchFamily="34" charset="0"/>
              </a:rPr>
              <a:t>)</a:t>
            </a:r>
            <a:endParaRPr lang="en-US" sz="900" b="1" dirty="0">
              <a:solidFill>
                <a:srgbClr val="3333CC"/>
              </a:solidFill>
              <a:latin typeface="Arial" pitchFamily="34" charset="0"/>
            </a:endParaRPr>
          </a:p>
        </p:txBody>
      </p:sp>
      <p:sp>
        <p:nvSpPr>
          <p:cNvPr id="905423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66098" y="6637311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1pPr>
          </a:lstStyle>
          <a:p>
            <a:fld id="{9E4154A2-A575-4FB1-8A3D-838E25E19115}" type="slidenum">
              <a:rPr lang="en-US" smtClean="0">
                <a:solidFill>
                  <a:srgbClr val="3333CC"/>
                </a:solidFill>
              </a:rPr>
              <a:pPr/>
              <a:t>‹#›</a:t>
            </a:fld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905424" name="Rectangle 208"/>
          <p:cNvSpPr>
            <a:spLocks noChangeArrowheads="1"/>
          </p:cNvSpPr>
          <p:nvPr/>
        </p:nvSpPr>
        <p:spPr bwMode="auto">
          <a:xfrm>
            <a:off x="6768664" y="6580188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r">
              <a:spcBef>
                <a:spcPct val="0"/>
              </a:spcBef>
              <a:buFontTx/>
              <a:buNone/>
            </a:pPr>
            <a:r>
              <a:rPr lang="en-US" sz="900" b="1" dirty="0" smtClean="0">
                <a:solidFill>
                  <a:srgbClr val="3333CC"/>
                </a:solidFill>
                <a:latin typeface="Arial" pitchFamily="34" charset="0"/>
              </a:rPr>
              <a:t>Jan.</a:t>
            </a:r>
            <a:r>
              <a:rPr lang="en-US" sz="900" b="1" baseline="0" dirty="0" smtClean="0">
                <a:solidFill>
                  <a:srgbClr val="3333CC"/>
                </a:solidFill>
                <a:latin typeface="Arial" pitchFamily="34" charset="0"/>
              </a:rPr>
              <a:t> 30</a:t>
            </a:r>
            <a:r>
              <a:rPr lang="en-US" sz="900" b="1" baseline="30000" dirty="0" smtClean="0">
                <a:solidFill>
                  <a:srgbClr val="3333CC"/>
                </a:solidFill>
                <a:latin typeface="Arial" pitchFamily="34" charset="0"/>
              </a:rPr>
              <a:t>th</a:t>
            </a:r>
            <a:r>
              <a:rPr lang="en-US" sz="900" b="1" dirty="0" smtClean="0">
                <a:solidFill>
                  <a:srgbClr val="3333CC"/>
                </a:solidFill>
                <a:latin typeface="Arial" pitchFamily="34" charset="0"/>
              </a:rPr>
              <a:t>, 2015</a:t>
            </a:r>
            <a:endParaRPr lang="en-US" sz="900" b="1" dirty="0">
              <a:solidFill>
                <a:srgbClr val="3333CC"/>
              </a:solidFill>
              <a:latin typeface="Arial" pitchFamily="34" charset="0"/>
            </a:endParaRPr>
          </a:p>
        </p:txBody>
      </p:sp>
      <p:sp>
        <p:nvSpPr>
          <p:cNvPr id="11" name="Text Box 199"/>
          <p:cNvSpPr txBox="1">
            <a:spLocks noChangeArrowheads="1"/>
          </p:cNvSpPr>
          <p:nvPr userDrawn="1"/>
        </p:nvSpPr>
        <p:spPr bwMode="auto">
          <a:xfrm>
            <a:off x="273050" y="6635750"/>
            <a:ext cx="793750" cy="1841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FontTx/>
              <a:buNone/>
              <a:defRPr/>
            </a:pPr>
            <a:r>
              <a:rPr lang="en-US" i="1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  <a:cs typeface="Arial" charset="0"/>
              </a:rPr>
              <a:t>NSTX-U</a:t>
            </a:r>
          </a:p>
        </p:txBody>
      </p:sp>
    </p:spTree>
    <p:extLst>
      <p:ext uri="{BB962C8B-B14F-4D97-AF65-F5344CB8AC3E}">
        <p14:creationId xmlns:p14="http://schemas.microsoft.com/office/powerpoint/2010/main" val="148786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q"/>
        <a:defRPr sz="24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80000"/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65000"/>
        <a:buFont typeface="Wingdings" pitchFamily="2" charset="2"/>
        <a:buChar char="q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905352" name="Picture 13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535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15875"/>
            <a:ext cx="91440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8F8F8">
                        <a:alpha val="30000"/>
                      </a:srgbClr>
                    </a:gs>
                    <a:gs pos="100000">
                      <a:srgbClr val="F8F8F8">
                        <a:gamma/>
                        <a:shade val="80784"/>
                        <a:invGamma/>
                        <a:alpha val="86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grpSp>
        <p:nvGrpSpPr>
          <p:cNvPr id="905421" name="Group 205"/>
          <p:cNvGrpSpPr>
            <a:grpSpLocks/>
          </p:cNvGrpSpPr>
          <p:nvPr/>
        </p:nvGrpSpPr>
        <p:grpSpPr bwMode="auto">
          <a:xfrm>
            <a:off x="0" y="6578600"/>
            <a:ext cx="9144000" cy="279400"/>
            <a:chOff x="0" y="4144"/>
            <a:chExt cx="5760" cy="176"/>
          </a:xfrm>
        </p:grpSpPr>
        <p:pic>
          <p:nvPicPr>
            <p:cNvPr id="905410" name="Picture 194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44"/>
              <a:ext cx="576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05415" name="Text Box 199"/>
            <p:cNvSpPr txBox="1">
              <a:spLocks noChangeArrowheads="1"/>
            </p:cNvSpPr>
            <p:nvPr userDrawn="1"/>
          </p:nvSpPr>
          <p:spPr bwMode="auto">
            <a:xfrm>
              <a:off x="172" y="4180"/>
              <a:ext cx="45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0700" indent="-2286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262063" indent="-23336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600200"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0574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5146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9718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4290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20000"/>
                </a:spcBef>
                <a:buFontTx/>
                <a:buNone/>
              </a:pPr>
              <a:r>
                <a:rPr lang="en-US" altLang="en-US" sz="1200" i="1" dirty="0" smtClean="0">
                  <a:solidFill>
                    <a:srgbClr val="171FC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elvetica" pitchFamily="34" charset="0"/>
                  <a:cs typeface="Arial" pitchFamily="34" charset="0"/>
                </a:rPr>
                <a:t>NSTX-U</a:t>
              </a:r>
            </a:p>
          </p:txBody>
        </p:sp>
      </p:grpSp>
      <p:sp>
        <p:nvSpPr>
          <p:cNvPr id="905422" name="Rectangle 206"/>
          <p:cNvSpPr>
            <a:spLocks noChangeArrowheads="1"/>
          </p:cNvSpPr>
          <p:nvPr/>
        </p:nvSpPr>
        <p:spPr bwMode="auto">
          <a:xfrm>
            <a:off x="762000" y="6580188"/>
            <a:ext cx="71628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  <a:cs typeface="Arial" pitchFamily="34" charset="0"/>
              </a:rPr>
              <a:t>NSTX-U Columbia U. Group Research Plan Summary (2014-2018) – S.A. Sabbagh, et al. – May 5, 2014</a:t>
            </a:r>
          </a:p>
        </p:txBody>
      </p:sp>
      <p:sp>
        <p:nvSpPr>
          <p:cNvPr id="905423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53213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1pPr>
          </a:lstStyle>
          <a:p>
            <a:fld id="{7854A1D3-58A8-40A6-9F2C-9F057B370B09}" type="slidenum">
              <a:rPr lang="en-US" altLang="en-US" smtClean="0">
                <a:solidFill>
                  <a:srgbClr val="3333CC"/>
                </a:solidFill>
                <a:cs typeface="Arial" pitchFamily="34" charset="0"/>
              </a:rPr>
              <a:pPr/>
              <a:t>‹#›</a:t>
            </a:fld>
            <a:endParaRPr lang="en-US" altLang="en-US" dirty="0" smtClean="0">
              <a:solidFill>
                <a:srgbClr val="3333C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q"/>
        <a:defRPr sz="24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80000"/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65000"/>
        <a:buFont typeface="Wingdings" pitchFamily="2" charset="2"/>
        <a:buChar char="q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177800" y="6535738"/>
            <a:ext cx="8801100" cy="63500"/>
            <a:chOff x="112" y="4117"/>
            <a:chExt cx="5544" cy="40"/>
          </a:xfrm>
        </p:grpSpPr>
        <p:sp>
          <p:nvSpPr>
            <p:cNvPr id="1026" name="Line 2"/>
            <p:cNvSpPr>
              <a:spLocks noChangeShapeType="1"/>
            </p:cNvSpPr>
            <p:nvPr/>
          </p:nvSpPr>
          <p:spPr bwMode="auto">
            <a:xfrm>
              <a:off x="112" y="4157"/>
              <a:ext cx="5544" cy="0"/>
            </a:xfrm>
            <a:prstGeom prst="line">
              <a:avLst/>
            </a:prstGeom>
            <a:noFill/>
            <a:ln w="508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 sz="32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7" name="Line 3"/>
            <p:cNvSpPr>
              <a:spLocks noChangeShapeType="1"/>
            </p:cNvSpPr>
            <p:nvPr/>
          </p:nvSpPr>
          <p:spPr bwMode="auto">
            <a:xfrm>
              <a:off x="176" y="4117"/>
              <a:ext cx="5432" cy="0"/>
            </a:xfrm>
            <a:prstGeom prst="line">
              <a:avLst/>
            </a:prstGeom>
            <a:noFill/>
            <a:ln w="254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 sz="320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95325" y="101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3" tIns="44448" rIns="90483" bIns="444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800100"/>
            <a:ext cx="7772400" cy="548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3" tIns="44448" rIns="90483" bIns="444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165100" y="165100"/>
            <a:ext cx="8801100" cy="63500"/>
            <a:chOff x="104" y="104"/>
            <a:chExt cx="5544" cy="40"/>
          </a:xfrm>
        </p:grpSpPr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104" y="104"/>
              <a:ext cx="5544" cy="0"/>
            </a:xfrm>
            <a:prstGeom prst="line">
              <a:avLst/>
            </a:prstGeom>
            <a:noFill/>
            <a:ln w="508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 sz="32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168" y="144"/>
              <a:ext cx="5432" cy="0"/>
            </a:xfrm>
            <a:prstGeom prst="line">
              <a:avLst/>
            </a:prstGeom>
            <a:noFill/>
            <a:ln w="254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 sz="320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74" name="Rectangle 50"/>
          <p:cNvSpPr>
            <a:spLocks noChangeArrowheads="1"/>
          </p:cNvSpPr>
          <p:nvPr userDrawn="1"/>
        </p:nvSpPr>
        <p:spPr bwMode="auto">
          <a:xfrm>
            <a:off x="9517064" y="1065214"/>
            <a:ext cx="536575" cy="746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tint val="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eaLnBrk="0" hangingPunct="0">
              <a:spcBef>
                <a:spcPct val="0"/>
              </a:spcBef>
              <a:buFontTx/>
              <a:buNone/>
            </a:pPr>
            <a:endParaRPr lang="en-US" sz="3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2" name="Rectangle 208"/>
          <p:cNvSpPr>
            <a:spLocks noChangeArrowheads="1"/>
          </p:cNvSpPr>
          <p:nvPr userDrawn="1"/>
        </p:nvSpPr>
        <p:spPr bwMode="auto">
          <a:xfrm>
            <a:off x="8426451" y="6616700"/>
            <a:ext cx="593725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0"/>
              </a:spcBef>
              <a:buFontTx/>
              <a:buNone/>
            </a:pPr>
            <a:fld id="{05880F56-3CD8-4C2C-8036-993D561F7A23}" type="slidenum">
              <a:rPr lang="en-US" sz="1000" b="1">
                <a:solidFill>
                  <a:srgbClr val="0000FF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‹#›</a:t>
            </a:fld>
            <a:endParaRPr lang="en-US" sz="1000" b="1" dirty="0">
              <a:solidFill>
                <a:srgbClr val="0000FF"/>
              </a:solidFill>
            </a:endParaRPr>
          </a:p>
        </p:txBody>
      </p:sp>
      <p:sp>
        <p:nvSpPr>
          <p:cNvPr id="1070" name="Text Box 46"/>
          <p:cNvSpPr txBox="1">
            <a:spLocks noChangeArrowheads="1"/>
          </p:cNvSpPr>
          <p:nvPr userDrawn="1"/>
        </p:nvSpPr>
        <p:spPr bwMode="auto">
          <a:xfrm>
            <a:off x="819347" y="6611938"/>
            <a:ext cx="7653886" cy="230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5" tIns="45718" rIns="91435" bIns="45718">
            <a:sp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900" b="1" dirty="0" smtClean="0">
                <a:solidFill>
                  <a:srgbClr val="0000FF"/>
                </a:solidFill>
              </a:rPr>
              <a:t>Critical Need for Disruption PAM in </a:t>
            </a:r>
            <a:r>
              <a:rPr lang="en-US" sz="900" b="1" dirty="0" err="1" smtClean="0">
                <a:solidFill>
                  <a:srgbClr val="0000FF"/>
                </a:solidFill>
              </a:rPr>
              <a:t>Tokamaks</a:t>
            </a:r>
            <a:r>
              <a:rPr lang="en-US" sz="900" b="1" dirty="0" smtClean="0">
                <a:solidFill>
                  <a:srgbClr val="0000FF"/>
                </a:solidFill>
              </a:rPr>
              <a:t> (FESAC 2014): S.A</a:t>
            </a:r>
            <a:r>
              <a:rPr lang="en-US" sz="900" b="1" dirty="0">
                <a:solidFill>
                  <a:srgbClr val="0000FF"/>
                </a:solidFill>
              </a:rPr>
              <a:t>. Sabbagh, </a:t>
            </a:r>
            <a:r>
              <a:rPr lang="nl-NL" sz="900" b="1" dirty="0" smtClean="0">
                <a:solidFill>
                  <a:srgbClr val="0000FF"/>
                </a:solidFill>
              </a:rPr>
              <a:t>N. Commaux, N. Eidietis, S.P. Gerhardt, </a:t>
            </a:r>
            <a:r>
              <a:rPr lang="en-US" sz="900" b="1" dirty="0" smtClean="0">
                <a:solidFill>
                  <a:srgbClr val="0000FF"/>
                </a:solidFill>
              </a:rPr>
              <a:t>et </a:t>
            </a:r>
            <a:r>
              <a:rPr lang="en-US" sz="900" b="1" dirty="0">
                <a:solidFill>
                  <a:srgbClr val="0000FF"/>
                </a:solidFill>
              </a:rPr>
              <a:t>al</a:t>
            </a:r>
            <a:r>
              <a:rPr lang="en-US" sz="900" b="1" dirty="0" smtClean="0">
                <a:solidFill>
                  <a:srgbClr val="0000FF"/>
                </a:solidFill>
              </a:rPr>
              <a:t>. (July 9</a:t>
            </a:r>
            <a:r>
              <a:rPr lang="en-US" sz="900" b="1" baseline="30000" dirty="0" smtClean="0">
                <a:solidFill>
                  <a:srgbClr val="0000FF"/>
                </a:solidFill>
              </a:rPr>
              <a:t>th</a:t>
            </a:r>
            <a:r>
              <a:rPr lang="en-US" sz="900" b="1" dirty="0" smtClean="0">
                <a:solidFill>
                  <a:srgbClr val="0000FF"/>
                </a:solidFill>
              </a:rPr>
              <a:t>, 2014)</a:t>
            </a:r>
            <a:endParaRPr lang="en-US" sz="9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19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6pPr>
      <a:lvl7pPr marL="914353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7pPr>
      <a:lvl8pPr marL="137153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8pPr>
      <a:lvl9pPr marL="1828706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9pPr>
    </p:titleStyle>
    <p:bodyStyle>
      <a:lvl1pPr marL="342882" indent="-342882" algn="l" rtl="0" eaLnBrk="0" fontAlgn="base" hangingPunct="0">
        <a:lnSpc>
          <a:spcPct val="80000"/>
        </a:lnSpc>
        <a:spcBef>
          <a:spcPct val="70000"/>
        </a:spcBef>
        <a:spcAft>
          <a:spcPct val="0"/>
        </a:spcAft>
        <a:buClr>
          <a:srgbClr val="F70606"/>
        </a:buClr>
        <a:buSzPct val="150000"/>
        <a:buChar char="•"/>
        <a:defRPr sz="2400">
          <a:solidFill>
            <a:schemeClr val="accent1"/>
          </a:solidFill>
          <a:latin typeface="+mn-lt"/>
          <a:ea typeface="+mn-ea"/>
          <a:cs typeface="+mn-cs"/>
        </a:defRPr>
      </a:lvl1pPr>
      <a:lvl2pPr marL="742912" indent="-285736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5FCAFA"/>
        </a:buClr>
        <a:buSzPct val="8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2942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50000"/>
        <a:buChar char="•"/>
        <a:defRPr>
          <a:solidFill>
            <a:schemeClr val="tx1"/>
          </a:solidFill>
          <a:latin typeface="+mn-lt"/>
        </a:defRPr>
      </a:lvl3pPr>
      <a:lvl4pPr marL="1600118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5FCAFA"/>
        </a:buClr>
        <a:buSzPct val="8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2057295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5pPr>
      <a:lvl6pPr marL="2514471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6pPr>
      <a:lvl7pPr marL="2971648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7pPr>
      <a:lvl8pPr marL="3428825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8pPr>
      <a:lvl9pPr marL="3886001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177800" y="6535738"/>
            <a:ext cx="8801100" cy="63500"/>
            <a:chOff x="112" y="4117"/>
            <a:chExt cx="5544" cy="40"/>
          </a:xfrm>
        </p:grpSpPr>
        <p:sp>
          <p:nvSpPr>
            <p:cNvPr id="1026" name="Line 2"/>
            <p:cNvSpPr>
              <a:spLocks noChangeShapeType="1"/>
            </p:cNvSpPr>
            <p:nvPr/>
          </p:nvSpPr>
          <p:spPr bwMode="auto">
            <a:xfrm>
              <a:off x="112" y="4157"/>
              <a:ext cx="5544" cy="0"/>
            </a:xfrm>
            <a:prstGeom prst="line">
              <a:avLst/>
            </a:prstGeom>
            <a:noFill/>
            <a:ln w="508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 sz="32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7" name="Line 3"/>
            <p:cNvSpPr>
              <a:spLocks noChangeShapeType="1"/>
            </p:cNvSpPr>
            <p:nvPr/>
          </p:nvSpPr>
          <p:spPr bwMode="auto">
            <a:xfrm>
              <a:off x="176" y="4117"/>
              <a:ext cx="5432" cy="0"/>
            </a:xfrm>
            <a:prstGeom prst="line">
              <a:avLst/>
            </a:prstGeom>
            <a:noFill/>
            <a:ln w="254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 sz="320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95325" y="101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3" tIns="44448" rIns="90483" bIns="444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800100"/>
            <a:ext cx="7772400" cy="548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3" tIns="44448" rIns="90483" bIns="444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165100" y="165100"/>
            <a:ext cx="8801100" cy="63500"/>
            <a:chOff x="104" y="104"/>
            <a:chExt cx="5544" cy="40"/>
          </a:xfrm>
        </p:grpSpPr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104" y="104"/>
              <a:ext cx="5544" cy="0"/>
            </a:xfrm>
            <a:prstGeom prst="line">
              <a:avLst/>
            </a:prstGeom>
            <a:noFill/>
            <a:ln w="508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 sz="32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168" y="144"/>
              <a:ext cx="5432" cy="0"/>
            </a:xfrm>
            <a:prstGeom prst="line">
              <a:avLst/>
            </a:prstGeom>
            <a:noFill/>
            <a:ln w="254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endParaRPr lang="en-US" sz="320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74" name="Rectangle 50"/>
          <p:cNvSpPr>
            <a:spLocks noChangeArrowheads="1"/>
          </p:cNvSpPr>
          <p:nvPr userDrawn="1"/>
        </p:nvSpPr>
        <p:spPr bwMode="auto">
          <a:xfrm>
            <a:off x="9517064" y="1065214"/>
            <a:ext cx="536575" cy="746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tint val="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/>
          <a:lstStyle/>
          <a:p>
            <a:pPr eaLnBrk="0" hangingPunct="0">
              <a:spcBef>
                <a:spcPct val="0"/>
              </a:spcBef>
              <a:buFontTx/>
              <a:buNone/>
            </a:pPr>
            <a:endParaRPr lang="en-US" sz="3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2" name="Rectangle 208"/>
          <p:cNvSpPr>
            <a:spLocks noChangeArrowheads="1"/>
          </p:cNvSpPr>
          <p:nvPr userDrawn="1"/>
        </p:nvSpPr>
        <p:spPr bwMode="auto">
          <a:xfrm>
            <a:off x="8426451" y="6616700"/>
            <a:ext cx="593725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0"/>
              </a:spcBef>
              <a:buFontTx/>
              <a:buNone/>
            </a:pPr>
            <a:fld id="{05880F56-3CD8-4C2C-8036-993D561F7A23}" type="slidenum">
              <a:rPr lang="en-US" sz="1000" b="1">
                <a:solidFill>
                  <a:srgbClr val="0000FF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‹#›</a:t>
            </a:fld>
            <a:endParaRPr lang="en-US" sz="1000" b="1" dirty="0">
              <a:solidFill>
                <a:srgbClr val="0000FF"/>
              </a:solidFill>
            </a:endParaRPr>
          </a:p>
        </p:txBody>
      </p:sp>
      <p:sp>
        <p:nvSpPr>
          <p:cNvPr id="1070" name="Text Box 46"/>
          <p:cNvSpPr txBox="1">
            <a:spLocks noChangeArrowheads="1"/>
          </p:cNvSpPr>
          <p:nvPr userDrawn="1"/>
        </p:nvSpPr>
        <p:spPr bwMode="auto">
          <a:xfrm>
            <a:off x="819347" y="6611938"/>
            <a:ext cx="7653886" cy="230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5" tIns="45718" rIns="91435" bIns="45718">
            <a:sp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900" b="1" dirty="0" smtClean="0">
                <a:solidFill>
                  <a:srgbClr val="0000FF"/>
                </a:solidFill>
              </a:rPr>
              <a:t>Critical Need for Disruption PAM in </a:t>
            </a:r>
            <a:r>
              <a:rPr lang="en-US" sz="900" b="1" dirty="0" err="1" smtClean="0">
                <a:solidFill>
                  <a:srgbClr val="0000FF"/>
                </a:solidFill>
              </a:rPr>
              <a:t>Tokamaks</a:t>
            </a:r>
            <a:r>
              <a:rPr lang="en-US" sz="900" b="1" dirty="0" smtClean="0">
                <a:solidFill>
                  <a:srgbClr val="0000FF"/>
                </a:solidFill>
              </a:rPr>
              <a:t> (FESAC 2014): S.A</a:t>
            </a:r>
            <a:r>
              <a:rPr lang="en-US" sz="900" b="1" dirty="0">
                <a:solidFill>
                  <a:srgbClr val="0000FF"/>
                </a:solidFill>
              </a:rPr>
              <a:t>. Sabbagh, </a:t>
            </a:r>
            <a:r>
              <a:rPr lang="nl-NL" sz="900" b="1" dirty="0" smtClean="0">
                <a:solidFill>
                  <a:srgbClr val="0000FF"/>
                </a:solidFill>
              </a:rPr>
              <a:t>N. Commaux, N. Eidietis, S.P. Gerhardt, </a:t>
            </a:r>
            <a:r>
              <a:rPr lang="en-US" sz="900" b="1" dirty="0" smtClean="0">
                <a:solidFill>
                  <a:srgbClr val="0000FF"/>
                </a:solidFill>
              </a:rPr>
              <a:t>et </a:t>
            </a:r>
            <a:r>
              <a:rPr lang="en-US" sz="900" b="1" dirty="0">
                <a:solidFill>
                  <a:srgbClr val="0000FF"/>
                </a:solidFill>
              </a:rPr>
              <a:t>al</a:t>
            </a:r>
            <a:r>
              <a:rPr lang="en-US" sz="900" b="1" dirty="0" smtClean="0">
                <a:solidFill>
                  <a:srgbClr val="0000FF"/>
                </a:solidFill>
              </a:rPr>
              <a:t>. (July 9</a:t>
            </a:r>
            <a:r>
              <a:rPr lang="en-US" sz="900" b="1" baseline="30000" dirty="0" smtClean="0">
                <a:solidFill>
                  <a:srgbClr val="0000FF"/>
                </a:solidFill>
              </a:rPr>
              <a:t>th</a:t>
            </a:r>
            <a:r>
              <a:rPr lang="en-US" sz="900" b="1" dirty="0" smtClean="0">
                <a:solidFill>
                  <a:srgbClr val="0000FF"/>
                </a:solidFill>
              </a:rPr>
              <a:t>, 2014)</a:t>
            </a:r>
            <a:endParaRPr lang="en-US" sz="9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93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6pPr>
      <a:lvl7pPr marL="914353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7pPr>
      <a:lvl8pPr marL="137153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8pPr>
      <a:lvl9pPr marL="1828706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9pPr>
    </p:titleStyle>
    <p:bodyStyle>
      <a:lvl1pPr marL="342882" indent="-342882" algn="l" rtl="0" eaLnBrk="0" fontAlgn="base" hangingPunct="0">
        <a:lnSpc>
          <a:spcPct val="80000"/>
        </a:lnSpc>
        <a:spcBef>
          <a:spcPct val="70000"/>
        </a:spcBef>
        <a:spcAft>
          <a:spcPct val="0"/>
        </a:spcAft>
        <a:buClr>
          <a:srgbClr val="F70606"/>
        </a:buClr>
        <a:buSzPct val="150000"/>
        <a:buChar char="•"/>
        <a:defRPr sz="2400">
          <a:solidFill>
            <a:schemeClr val="accent1"/>
          </a:solidFill>
          <a:latin typeface="+mn-lt"/>
          <a:ea typeface="+mn-ea"/>
          <a:cs typeface="+mn-cs"/>
        </a:defRPr>
      </a:lvl1pPr>
      <a:lvl2pPr marL="742912" indent="-285736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5FCAFA"/>
        </a:buClr>
        <a:buSzPct val="8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2942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50000"/>
        <a:buChar char="•"/>
        <a:defRPr>
          <a:solidFill>
            <a:schemeClr val="tx1"/>
          </a:solidFill>
          <a:latin typeface="+mn-lt"/>
        </a:defRPr>
      </a:lvl3pPr>
      <a:lvl4pPr marL="1600118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5FCAFA"/>
        </a:buClr>
        <a:buSzPct val="8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2057295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5pPr>
      <a:lvl6pPr marL="2514471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6pPr>
      <a:lvl7pPr marL="2971648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7pPr>
      <a:lvl8pPr marL="3428825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8pPr>
      <a:lvl9pPr marL="3886001" indent="-228588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0" y="95026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NSTX-U Disruption Prediction, Avoidance, and Mitigation Working Group – Initial Meeting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128" charset="-128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531626" y="2140609"/>
            <a:ext cx="6088374" cy="97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sz="2000" b="0" i="0" dirty="0">
                <a:solidFill>
                  <a:srgbClr val="000000"/>
                </a:solidFill>
                <a:latin typeface="Arial" charset="0"/>
              </a:rPr>
              <a:t>S. A. </a:t>
            </a:r>
            <a:r>
              <a:rPr lang="en-US" sz="2000" b="0" i="0" dirty="0" smtClean="0">
                <a:solidFill>
                  <a:srgbClr val="000000"/>
                </a:solidFill>
                <a:latin typeface="Arial" charset="0"/>
              </a:rPr>
              <a:t>Sabbagh</a:t>
            </a:r>
            <a:r>
              <a:rPr lang="en-US" sz="2000" b="0" i="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0" i="0" dirty="0" smtClean="0">
                <a:solidFill>
                  <a:srgbClr val="000000"/>
                </a:solidFill>
                <a:latin typeface="Arial" charset="0"/>
              </a:rPr>
              <a:t>and R. Raman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n-US" altLang="en-US" sz="1400" b="0" baseline="30000" dirty="0" smtClean="0">
              <a:solidFill>
                <a:srgbClr val="000000"/>
              </a:solidFill>
              <a:latin typeface="Arial" pitchFamily="34" charset="0"/>
            </a:endParaRPr>
          </a:p>
          <a:p>
            <a:pPr lvl="0" algn="ctr">
              <a:spcBef>
                <a:spcPts val="0"/>
              </a:spcBef>
              <a:buClr>
                <a:srgbClr val="F70606"/>
              </a:buClr>
              <a:buSzPct val="150000"/>
              <a:buNone/>
            </a:pP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Department </a:t>
            </a:r>
            <a:r>
              <a:rPr lang="en-US" altLang="en-US" sz="1400" b="0" dirty="0">
                <a:solidFill>
                  <a:srgbClr val="0000FF"/>
                </a:solidFill>
                <a:latin typeface="Arial" pitchFamily="34" charset="0"/>
              </a:rPr>
              <a:t>of Applied Physics, Columbia University, New York, </a:t>
            </a: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NY</a:t>
            </a:r>
          </a:p>
          <a:p>
            <a:pPr lvl="0" algn="ctr">
              <a:spcBef>
                <a:spcPts val="0"/>
              </a:spcBef>
              <a:buClr>
                <a:srgbClr val="F70606"/>
              </a:buClr>
              <a:buSzPct val="150000"/>
              <a:buNone/>
            </a:pP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University of Washington, Seattle, WA</a:t>
            </a:r>
            <a:endParaRPr lang="en-US" altLang="en-US" sz="1400" b="0" dirty="0">
              <a:solidFill>
                <a:srgbClr val="0000FF"/>
              </a:solidFill>
              <a:latin typeface="Arial" pitchFamily="34" charset="0"/>
            </a:endParaRP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905000" cy="554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FontTx/>
              <a:buNone/>
              <a:defRPr/>
            </a:pPr>
            <a:r>
              <a:rPr lang="en-US" sz="3600" i="1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NSTX-U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0" hangingPunct="0">
              <a:spcBef>
                <a:spcPct val="0"/>
              </a:spcBef>
              <a:buFontTx/>
              <a:buNone/>
            </a:pPr>
            <a:r>
              <a:rPr lang="en-US" sz="1800" b="1" i="1">
                <a:solidFill>
                  <a:srgbClr val="3333CC"/>
                </a:solidFill>
                <a:latin typeface="Arial" charset="0"/>
                <a:cs typeface="Arial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2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3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94" name="Picture 53" descr="ppi224.tmp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133600"/>
            <a:ext cx="1295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95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6" name="Text Box 153"/>
          <p:cNvSpPr txBox="1">
            <a:spLocks noChangeArrowheads="1"/>
          </p:cNvSpPr>
          <p:nvPr/>
        </p:nvSpPr>
        <p:spPr bwMode="auto">
          <a:xfrm>
            <a:off x="7696200" y="2165350"/>
            <a:ext cx="12954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b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Culham Sci Ctr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York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Chubu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Fukui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Hiroshima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Hyogo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Kyoto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Tokai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NIFS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Niigata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Tokyo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JAEA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800">
                <a:solidFill>
                  <a:srgbClr val="FF0000"/>
                </a:solidFill>
                <a:latin typeface="Arial" charset="0"/>
              </a:rPr>
              <a:t>Inst for Nucl Res, Kiev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Ioffe Inst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TRINITI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Chonbuk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NFRI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KAIST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POSTECH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Seoul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ASIPP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CIEMAT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FOM Inst DIFFER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ENEA, Frascati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CEA, Cadarache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Jülich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Garching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ASCR, Czech Rep</a:t>
            </a:r>
          </a:p>
        </p:txBody>
      </p:sp>
      <p:cxnSp>
        <p:nvCxnSpPr>
          <p:cNvPr id="2097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8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00" name="Picture 3" descr="C:\Users\jmenard\Desktop\Picture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465487"/>
            <a:ext cx="3120387" cy="224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3" name="Picture 5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345" y="4074621"/>
            <a:ext cx="2539255" cy="2721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2438400" y="3352800"/>
            <a:ext cx="4495800" cy="101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 eaLnBrk="0" hangingPunct="0">
              <a:lnSpc>
                <a:spcPct val="105000"/>
              </a:lnSpc>
              <a:buClr>
                <a:srgbClr val="F70606"/>
              </a:buClr>
              <a:buSzPct val="150000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Helvetica" pitchFamily="34" charset="0"/>
              </a:rPr>
              <a:t>NSTX-U DPAM Working Group Meeting</a:t>
            </a:r>
          </a:p>
          <a:p>
            <a:pPr lvl="0" algn="ctr" eaLnBrk="0" hangingPunct="0">
              <a:lnSpc>
                <a:spcPct val="13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January </a:t>
            </a: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30</a:t>
            </a:r>
            <a:r>
              <a:rPr lang="en-US" sz="1800" b="1" baseline="30000" dirty="0" smtClean="0">
                <a:solidFill>
                  <a:srgbClr val="0000FF"/>
                </a:solidFill>
                <a:latin typeface="Helvetica" pitchFamily="34" charset="0"/>
              </a:rPr>
              <a:t>th</a:t>
            </a: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, 2015</a:t>
            </a:r>
            <a:r>
              <a:rPr lang="en-US" sz="1800" b="1" dirty="0" smtClean="0">
                <a:solidFill>
                  <a:srgbClr val="000000"/>
                </a:solidFill>
                <a:latin typeface="Helvetica" pitchFamily="34" charset="0"/>
              </a:rPr>
              <a:t> </a:t>
            </a:r>
            <a:endParaRPr lang="en-US" sz="1800" b="1" dirty="0">
              <a:solidFill>
                <a:srgbClr val="000000"/>
              </a:solidFill>
              <a:latin typeface="Helvetica" pitchFamily="34" charset="0"/>
            </a:endParaRPr>
          </a:p>
          <a:p>
            <a:pPr lvl="0" algn="ctr" eaLnBrk="0" hangingPunct="0">
              <a:lnSpc>
                <a:spcPct val="130000"/>
              </a:lnSpc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Helvetica" pitchFamily="34" charset="0"/>
              </a:rPr>
              <a:t>PPPL</a:t>
            </a:r>
          </a:p>
        </p:txBody>
      </p:sp>
      <p:sp>
        <p:nvSpPr>
          <p:cNvPr id="57" name="Text Box 144"/>
          <p:cNvSpPr txBox="1">
            <a:spLocks noChangeArrowheads="1"/>
          </p:cNvSpPr>
          <p:nvPr/>
        </p:nvSpPr>
        <p:spPr bwMode="auto">
          <a:xfrm>
            <a:off x="152400" y="6606862"/>
            <a:ext cx="31579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207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62063" indent="-2333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00200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574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146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718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290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sz="1200" dirty="0" smtClean="0">
                <a:solidFill>
                  <a:srgbClr val="1822CD"/>
                </a:solidFill>
                <a:latin typeface="Helvetica" pitchFamily="34" charset="0"/>
              </a:rPr>
              <a:t>V1.4</a:t>
            </a:r>
            <a:endParaRPr lang="en-US" sz="1200" dirty="0">
              <a:solidFill>
                <a:srgbClr val="1822CD"/>
              </a:solidFill>
              <a:latin typeface="Helvetica" pitchFamily="34" charset="0"/>
            </a:endParaRPr>
          </a:p>
        </p:txBody>
      </p:sp>
      <p:pic>
        <p:nvPicPr>
          <p:cNvPr id="2101" name="Picture 48" descr="ppi221.tmp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1295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2" name="Text Box 152"/>
          <p:cNvSpPr txBox="1">
            <a:spLocks noChangeArrowheads="1"/>
          </p:cNvSpPr>
          <p:nvPr/>
        </p:nvSpPr>
        <p:spPr bwMode="auto">
          <a:xfrm>
            <a:off x="152400" y="2057400"/>
            <a:ext cx="1257300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Coll</a:t>
            </a:r>
            <a:r>
              <a:rPr lang="en-US" sz="900" dirty="0">
                <a:solidFill>
                  <a:srgbClr val="0000FF"/>
                </a:solidFill>
                <a:latin typeface="Arial" charset="0"/>
              </a:rPr>
              <a:t> of </a:t>
            </a: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Wm</a:t>
            </a:r>
            <a:r>
              <a:rPr lang="en-US" sz="900" dirty="0">
                <a:solidFill>
                  <a:srgbClr val="0000FF"/>
                </a:solidFill>
                <a:latin typeface="Arial" charset="0"/>
              </a:rPr>
              <a:t> &amp; Mary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Columbia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CompX</a:t>
            </a:r>
            <a:endParaRPr lang="en-US" sz="900" dirty="0">
              <a:solidFill>
                <a:srgbClr val="0000FF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General Atomics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FIU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INL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Johns Hopkins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LANL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LLNL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Lodestar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MIT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Lehigh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Nova Photonics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ORNL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PPPL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Princeton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Purdue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SNL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Think Tank, Inc.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 Davis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 Irvine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UCLA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UCSD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Colorado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Illinois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Maryland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Rochester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Tennessee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Tulsa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Washington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Wisconsin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X Science LLC</a:t>
            </a:r>
          </a:p>
        </p:txBody>
      </p:sp>
    </p:spTree>
    <p:extLst>
      <p:ext uri="{BB962C8B-B14F-4D97-AF65-F5344CB8AC3E}">
        <p14:creationId xmlns:p14="http://schemas.microsoft.com/office/powerpoint/2010/main" val="301120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(Incomplete) List of </a:t>
            </a:r>
            <a:r>
              <a:rPr lang="en-US" dirty="0"/>
              <a:t>p</a:t>
            </a:r>
            <a:r>
              <a:rPr lang="en-US" dirty="0" smtClean="0"/>
              <a:t>hysics elements tied to disruption prediction, avoidance (</a:t>
            </a:r>
            <a:r>
              <a:rPr lang="en-US" dirty="0" smtClean="0">
                <a:solidFill>
                  <a:srgbClr val="FF0000"/>
                </a:solidFill>
              </a:rPr>
              <a:t>highlighting individual involvement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38" y="763678"/>
            <a:ext cx="6697362" cy="59528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400" dirty="0" smtClean="0"/>
              <a:t>Impurity </a:t>
            </a:r>
            <a:r>
              <a:rPr lang="en-US" sz="1400" dirty="0"/>
              <a:t>control (</a:t>
            </a:r>
            <a:r>
              <a:rPr lang="en-US" sz="1400" dirty="0" smtClean="0"/>
              <a:t>NC)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200" dirty="0" err="1" smtClean="0"/>
              <a:t>bolometry</a:t>
            </a:r>
            <a:r>
              <a:rPr lang="en-US" sz="1200" dirty="0" smtClean="0"/>
              <a:t>-triggered shutdown (</a:t>
            </a:r>
            <a:r>
              <a:rPr lang="en-US" sz="1200" dirty="0" smtClean="0">
                <a:solidFill>
                  <a:srgbClr val="FF0000"/>
                </a:solidFill>
              </a:rPr>
              <a:t>SPG</a:t>
            </a:r>
            <a:r>
              <a:rPr lang="en-US" sz="1200" dirty="0" smtClean="0"/>
              <a:t>); </a:t>
            </a:r>
            <a:r>
              <a:rPr lang="en-US" sz="1200" dirty="0"/>
              <a:t>"</a:t>
            </a:r>
            <a:r>
              <a:rPr lang="en-US" sz="1200" dirty="0" smtClean="0"/>
              <a:t>tailoring” radiation-induced TM onset (</a:t>
            </a:r>
            <a:r>
              <a:rPr lang="en-US" sz="1200" dirty="0" smtClean="0">
                <a:solidFill>
                  <a:srgbClr val="FF0000"/>
                </a:solidFill>
              </a:rPr>
              <a:t>LD</a:t>
            </a:r>
            <a:r>
              <a:rPr lang="en-US" sz="1200" dirty="0">
                <a:solidFill>
                  <a:srgbClr val="FF0000"/>
                </a:solidFill>
              </a:rPr>
              <a:t>, DG</a:t>
            </a:r>
            <a:r>
              <a:rPr lang="en-US" sz="120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change </a:t>
            </a:r>
            <a:r>
              <a:rPr lang="en-US" sz="1200" dirty="0"/>
              <a:t>plasma operational state / excite ELMs, etc. (</a:t>
            </a:r>
            <a:r>
              <a:rPr lang="en-US" sz="1200" dirty="0">
                <a:solidFill>
                  <a:srgbClr val="9900FF"/>
                </a:solidFill>
              </a:rPr>
              <a:t>TBD</a:t>
            </a:r>
            <a:r>
              <a:rPr lang="en-US" sz="1200" dirty="0"/>
              <a:t> – perhaps </a:t>
            </a:r>
            <a:r>
              <a:rPr lang="en-US" sz="1200" dirty="0">
                <a:solidFill>
                  <a:srgbClr val="FF0000"/>
                </a:solidFill>
              </a:rPr>
              <a:t>JC</a:t>
            </a:r>
            <a:r>
              <a:rPr lang="en-US" sz="1200" dirty="0" smtClean="0"/>
              <a:t>)</a:t>
            </a:r>
            <a:r>
              <a:rPr lang="en-US" sz="1200" dirty="0"/>
              <a:t> 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Greenwald </a:t>
            </a:r>
            <a:r>
              <a:rPr lang="en-US" sz="1400" dirty="0"/>
              <a:t>limit (</a:t>
            </a:r>
            <a:r>
              <a:rPr lang="en-US" sz="1400" dirty="0" smtClean="0"/>
              <a:t>GWL)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density/power feedback, etc. </a:t>
            </a:r>
            <a:r>
              <a:rPr lang="en-US" sz="1200" dirty="0" smtClean="0"/>
              <a:t>(</a:t>
            </a:r>
            <a:r>
              <a:rPr lang="en-US" sz="1200" dirty="0" smtClean="0">
                <a:solidFill>
                  <a:srgbClr val="FF0000"/>
                </a:solidFill>
              </a:rPr>
              <a:t>DB</a:t>
            </a:r>
            <a:r>
              <a:rPr lang="en-US" sz="1200" dirty="0" smtClean="0"/>
              <a:t>)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400" dirty="0"/>
              <a:t>L</a:t>
            </a:r>
            <a:r>
              <a:rPr lang="en-US" sz="1400" dirty="0" smtClean="0"/>
              <a:t>ocked </a:t>
            </a:r>
            <a:r>
              <a:rPr lang="en-US" sz="1400" dirty="0"/>
              <a:t>TM </a:t>
            </a:r>
            <a:r>
              <a:rPr lang="en-US" sz="1400" dirty="0" smtClean="0"/>
              <a:t>(LTM)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TM onset and stabilization conditions, locking thresholds (</a:t>
            </a:r>
            <a:r>
              <a:rPr lang="en-US" sz="1200" dirty="0" smtClean="0">
                <a:solidFill>
                  <a:srgbClr val="FF0000"/>
                </a:solidFill>
              </a:rPr>
              <a:t>JKP,RLH,ZW</a:t>
            </a:r>
            <a:r>
              <a:rPr lang="en-US" sz="1200" dirty="0" smtClean="0"/>
              <a:t>)</a:t>
            </a:r>
            <a:endParaRPr lang="en-US" sz="1200" dirty="0"/>
          </a:p>
          <a:p>
            <a:pPr lvl="1">
              <a:spcBef>
                <a:spcPts val="0"/>
              </a:spcBef>
            </a:pPr>
            <a:r>
              <a:rPr lang="en-US" sz="1200" dirty="0" smtClean="0"/>
              <a:t>TM </a:t>
            </a:r>
            <a:r>
              <a:rPr lang="en-US" sz="1200" dirty="0"/>
              <a:t>entrainment (</a:t>
            </a:r>
            <a:r>
              <a:rPr lang="en-US" sz="1200" dirty="0">
                <a:solidFill>
                  <a:srgbClr val="FF0000"/>
                </a:solidFill>
              </a:rPr>
              <a:t>YSP</a:t>
            </a:r>
            <a:r>
              <a:rPr lang="en-US" sz="12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Error </a:t>
            </a:r>
            <a:r>
              <a:rPr lang="en-US" sz="1400" dirty="0"/>
              <a:t>Field </a:t>
            </a:r>
            <a:r>
              <a:rPr lang="en-US" sz="1400" dirty="0" smtClean="0"/>
              <a:t>Correction (EFC)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200" dirty="0" smtClean="0"/>
              <a:t>NSTX-U </a:t>
            </a:r>
            <a:r>
              <a:rPr lang="en-US" sz="1200" dirty="0"/>
              <a:t>EF assessment and correction optimization (</a:t>
            </a:r>
            <a:r>
              <a:rPr lang="en-US" sz="1200" dirty="0" smtClean="0">
                <a:solidFill>
                  <a:srgbClr val="FF0000"/>
                </a:solidFill>
              </a:rPr>
              <a:t>CM,SPG</a:t>
            </a:r>
            <a:r>
              <a:rPr lang="en-US" sz="120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NSTX-U EF multi-mode correction (</a:t>
            </a:r>
            <a:r>
              <a:rPr lang="en-US" sz="1200" dirty="0" smtClean="0">
                <a:solidFill>
                  <a:srgbClr val="FF0000"/>
                </a:solidFill>
              </a:rPr>
              <a:t>SAS, YSP, EK</a:t>
            </a:r>
            <a:r>
              <a:rPr lang="en-US" sz="1200" dirty="0" smtClean="0"/>
              <a:t>)</a:t>
            </a:r>
            <a:r>
              <a:rPr lang="en-US" sz="1200" dirty="0"/>
              <a:t> 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Current </a:t>
            </a:r>
            <a:r>
              <a:rPr lang="en-US" sz="1400" dirty="0"/>
              <a:t>ramp-up (IPR</a:t>
            </a:r>
            <a:r>
              <a:rPr lang="en-US" sz="1400" dirty="0" smtClean="0"/>
              <a:t>)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200" dirty="0" smtClean="0"/>
              <a:t>Active </a:t>
            </a:r>
            <a:r>
              <a:rPr lang="en-US" sz="1200" dirty="0"/>
              <a:t>aux. power / CD alteration to change q </a:t>
            </a:r>
            <a:r>
              <a:rPr lang="en-US" sz="1200" dirty="0" smtClean="0"/>
              <a:t>(</a:t>
            </a:r>
            <a:r>
              <a:rPr lang="en-US" sz="1200" dirty="0" smtClean="0">
                <a:solidFill>
                  <a:srgbClr val="FF0000"/>
                </a:solidFill>
              </a:rPr>
              <a:t>MD</a:t>
            </a:r>
            <a:r>
              <a:rPr lang="en-US" sz="1200" dirty="0" smtClean="0">
                <a:solidFill>
                  <a:srgbClr val="FF0000"/>
                </a:solidFill>
              </a:rPr>
              <a:t>B</a:t>
            </a:r>
            <a:r>
              <a:rPr lang="en-US" sz="1200" dirty="0">
                <a:solidFill>
                  <a:srgbClr val="FF0000"/>
                </a:solidFill>
              </a:rPr>
              <a:t>, SPG</a:t>
            </a:r>
            <a:r>
              <a:rPr lang="en-US" sz="1200" dirty="0" smtClean="0"/>
              <a:t>)</a:t>
            </a: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600" dirty="0"/>
              <a:t> </a:t>
            </a:r>
            <a:r>
              <a:rPr lang="en-US" sz="1400" dirty="0" smtClean="0"/>
              <a:t>Shape </a:t>
            </a:r>
            <a:r>
              <a:rPr lang="en-US" sz="1400" dirty="0"/>
              <a:t>control issues (SC</a:t>
            </a:r>
            <a:r>
              <a:rPr lang="en-US" sz="1400" dirty="0" smtClean="0"/>
              <a:t>)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200" dirty="0"/>
              <a:t> </a:t>
            </a:r>
            <a:r>
              <a:rPr lang="en-US" sz="1200" dirty="0" smtClean="0"/>
              <a:t>Active </a:t>
            </a:r>
            <a:r>
              <a:rPr lang="en-US" sz="1200" dirty="0"/>
              <a:t>alteration of </a:t>
            </a:r>
            <a:r>
              <a:rPr lang="en-US" sz="1200" dirty="0" err="1"/>
              <a:t>squareness</a:t>
            </a:r>
            <a:r>
              <a:rPr lang="en-US" sz="1200" dirty="0"/>
              <a:t>, </a:t>
            </a:r>
            <a:r>
              <a:rPr lang="en-US" sz="1200" dirty="0" err="1"/>
              <a:t>triangularity</a:t>
            </a:r>
            <a:r>
              <a:rPr lang="en-US" sz="1200" dirty="0"/>
              <a:t>, elongation – RFA sensor (</a:t>
            </a:r>
            <a:r>
              <a:rPr lang="en-US" sz="1200" dirty="0" smtClean="0">
                <a:solidFill>
                  <a:srgbClr val="FF0000"/>
                </a:solidFill>
              </a:rPr>
              <a:t>SPG,MDB</a:t>
            </a:r>
            <a:r>
              <a:rPr lang="en-US" sz="1200" dirty="0" smtClean="0"/>
              <a:t>)</a:t>
            </a:r>
            <a:r>
              <a:rPr lang="en-US" sz="1200" dirty="0"/>
              <a:t> 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</a:t>
            </a:r>
            <a:r>
              <a:rPr lang="en-US" sz="1400" dirty="0" smtClean="0"/>
              <a:t>Transport </a:t>
            </a:r>
            <a:r>
              <a:rPr lang="en-US" sz="1400" dirty="0"/>
              <a:t>barrier formation (ITB</a:t>
            </a:r>
            <a:r>
              <a:rPr lang="en-US" sz="1400" dirty="0" smtClean="0"/>
              <a:t>)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200" dirty="0"/>
              <a:t> </a:t>
            </a:r>
            <a:r>
              <a:rPr lang="en-US" sz="1200" dirty="0" smtClean="0"/>
              <a:t>Active </a:t>
            </a:r>
            <a:r>
              <a:rPr lang="en-US" sz="1200" dirty="0"/>
              <a:t>global parameter, </a:t>
            </a:r>
            <a:r>
              <a:rPr lang="en-US" sz="1200" dirty="0" err="1" smtClean="0"/>
              <a:t>V</a:t>
            </a:r>
            <a:r>
              <a:rPr lang="en-US" sz="1200" baseline="-25000" dirty="0" err="1">
                <a:latin typeface="Symbol" panose="05050102010706020507" pitchFamily="18" charset="2"/>
              </a:rPr>
              <a:t>f</a:t>
            </a:r>
            <a:r>
              <a:rPr lang="en-US" sz="1200" dirty="0" smtClean="0"/>
              <a:t>, </a:t>
            </a:r>
            <a:r>
              <a:rPr lang="en-US" sz="1200" dirty="0"/>
              <a:t>etc. alteration techniques (</a:t>
            </a:r>
            <a:r>
              <a:rPr lang="en-US" sz="1200" dirty="0" smtClean="0">
                <a:solidFill>
                  <a:srgbClr val="FF0000"/>
                </a:solidFill>
              </a:rPr>
              <a:t>SAS,JWB,EK</a:t>
            </a:r>
            <a:r>
              <a:rPr lang="en-US" sz="1200" dirty="0" smtClean="0"/>
              <a:t>)</a:t>
            </a: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600" dirty="0"/>
              <a:t> </a:t>
            </a:r>
            <a:r>
              <a:rPr lang="en-US" sz="1400" dirty="0" smtClean="0"/>
              <a:t>H-L </a:t>
            </a:r>
            <a:r>
              <a:rPr lang="en-US" sz="1400" dirty="0"/>
              <a:t>mode back-transition (HLB</a:t>
            </a:r>
            <a:r>
              <a:rPr lang="en-US" sz="1400" dirty="0" smtClean="0"/>
              <a:t>)</a:t>
            </a:r>
            <a:endParaRPr lang="en-US" sz="1600" dirty="0"/>
          </a:p>
          <a:p>
            <a:pPr lvl="1">
              <a:spcBef>
                <a:spcPts val="0"/>
              </a:spcBef>
            </a:pPr>
            <a:r>
              <a:rPr lang="en-US" sz="1200" dirty="0" smtClean="0"/>
              <a:t>Active </a:t>
            </a:r>
            <a:r>
              <a:rPr lang="en-US" sz="1200" dirty="0"/>
              <a:t>global parameter, </a:t>
            </a:r>
            <a:r>
              <a:rPr lang="en-US" sz="1200" dirty="0" err="1" smtClean="0"/>
              <a:t>V</a:t>
            </a:r>
            <a:r>
              <a:rPr lang="en-US" sz="1200" baseline="-25000" dirty="0" err="1">
                <a:latin typeface="Symbol" panose="05050102010706020507" pitchFamily="18" charset="2"/>
              </a:rPr>
              <a:t>f</a:t>
            </a:r>
            <a:r>
              <a:rPr lang="en-US" sz="1200" dirty="0" smtClean="0"/>
              <a:t>, </a:t>
            </a:r>
            <a:r>
              <a:rPr lang="en-US" sz="1200" dirty="0"/>
              <a:t>etc. alteration techniques (</a:t>
            </a:r>
            <a:r>
              <a:rPr lang="en-US" sz="1200" dirty="0" smtClean="0">
                <a:solidFill>
                  <a:srgbClr val="FF0000"/>
                </a:solidFill>
              </a:rPr>
              <a:t>SAS,JWB,EK</a:t>
            </a:r>
            <a:r>
              <a:rPr lang="en-US" sz="1200" dirty="0" smtClean="0"/>
              <a:t>)</a:t>
            </a: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400" dirty="0" smtClean="0"/>
              <a:t>Approaching </a:t>
            </a:r>
            <a:r>
              <a:rPr lang="en-US" sz="1400" dirty="0"/>
              <a:t>vertical instability (VSC</a:t>
            </a:r>
            <a:r>
              <a:rPr lang="en-US" sz="1400" dirty="0" smtClean="0"/>
              <a:t>)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200" dirty="0" smtClean="0"/>
              <a:t>Plasma </a:t>
            </a:r>
            <a:r>
              <a:rPr lang="en-US" sz="1200" dirty="0"/>
              <a:t>shape change, etc. (</a:t>
            </a:r>
            <a:r>
              <a:rPr lang="en-US" sz="1200" dirty="0">
                <a:solidFill>
                  <a:srgbClr val="FF0000"/>
                </a:solidFill>
              </a:rPr>
              <a:t>SPG, </a:t>
            </a:r>
            <a:r>
              <a:rPr lang="en-US" sz="1200" dirty="0" smtClean="0">
                <a:solidFill>
                  <a:srgbClr val="FF0000"/>
                </a:solidFill>
              </a:rPr>
              <a:t>MD</a:t>
            </a:r>
            <a:r>
              <a:rPr lang="en-US" sz="1200" dirty="0" smtClean="0">
                <a:solidFill>
                  <a:srgbClr val="FF0000"/>
                </a:solidFill>
              </a:rPr>
              <a:t>B</a:t>
            </a:r>
            <a:r>
              <a:rPr lang="en-US" sz="1200" dirty="0" smtClean="0"/>
              <a:t>)</a:t>
            </a: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400" dirty="0" smtClean="0"/>
              <a:t>Resistive </a:t>
            </a:r>
            <a:r>
              <a:rPr lang="en-US" sz="1400" dirty="0"/>
              <a:t>wall mode (RWM)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Active </a:t>
            </a:r>
            <a:r>
              <a:rPr lang="en-US" sz="1200" dirty="0"/>
              <a:t>global parameter, </a:t>
            </a:r>
            <a:r>
              <a:rPr lang="en-US" sz="1200" dirty="0" err="1" smtClean="0"/>
              <a:t>V</a:t>
            </a:r>
            <a:r>
              <a:rPr lang="en-US" sz="1200" baseline="-25000" dirty="0" err="1">
                <a:latin typeface="Symbol" panose="05050102010706020507" pitchFamily="18" charset="2"/>
              </a:rPr>
              <a:t>f</a:t>
            </a:r>
            <a:r>
              <a:rPr lang="en-US" sz="1200" dirty="0" smtClean="0"/>
              <a:t>, </a:t>
            </a:r>
            <a:r>
              <a:rPr lang="en-US" sz="1200" dirty="0"/>
              <a:t>etc. alteration techniques (</a:t>
            </a:r>
            <a:r>
              <a:rPr lang="en-US" sz="1200" dirty="0" smtClean="0">
                <a:solidFill>
                  <a:srgbClr val="FF0000"/>
                </a:solidFill>
              </a:rPr>
              <a:t>SAS,JWB</a:t>
            </a:r>
            <a:r>
              <a:rPr lang="en-US" sz="1200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Active multi-mode </a:t>
            </a:r>
            <a:r>
              <a:rPr lang="en-US" sz="1200" dirty="0"/>
              <a:t>control (</a:t>
            </a:r>
            <a:r>
              <a:rPr lang="en-US" sz="1200" dirty="0" smtClean="0">
                <a:solidFill>
                  <a:srgbClr val="FF0000"/>
                </a:solidFill>
              </a:rPr>
              <a:t>SAS,YSP,KT</a:t>
            </a:r>
            <a:r>
              <a:rPr lang="en-US" sz="1200" dirty="0" smtClean="0"/>
              <a:t>)</a:t>
            </a: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400" dirty="0" smtClean="0"/>
              <a:t>Ideal </a:t>
            </a:r>
            <a:r>
              <a:rPr lang="en-US" sz="1400" dirty="0"/>
              <a:t>wall mode (IWM</a:t>
            </a:r>
            <a:r>
              <a:rPr lang="en-US" sz="1400" dirty="0" smtClean="0"/>
              <a:t>)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200" dirty="0" smtClean="0"/>
              <a:t>Active </a:t>
            </a:r>
            <a:r>
              <a:rPr lang="en-US" sz="1200" dirty="0"/>
              <a:t>global parameter, </a:t>
            </a:r>
            <a:r>
              <a:rPr lang="en-US" sz="1200" dirty="0" err="1" smtClean="0"/>
              <a:t>V</a:t>
            </a:r>
            <a:r>
              <a:rPr lang="en-US" sz="1200" baseline="-25000" dirty="0" err="1">
                <a:latin typeface="Symbol" panose="05050102010706020507" pitchFamily="18" charset="2"/>
              </a:rPr>
              <a:t>f</a:t>
            </a:r>
            <a:r>
              <a:rPr lang="en-US" sz="1200" dirty="0" smtClean="0"/>
              <a:t>, </a:t>
            </a:r>
            <a:r>
              <a:rPr lang="en-US" sz="1200" dirty="0"/>
              <a:t>etc. alteration techniques (</a:t>
            </a:r>
            <a:r>
              <a:rPr lang="en-US" sz="1200" dirty="0">
                <a:solidFill>
                  <a:srgbClr val="FF0000"/>
                </a:solidFill>
              </a:rPr>
              <a:t>JEM</a:t>
            </a:r>
            <a:r>
              <a:rPr lang="en-US" sz="1200" dirty="0" smtClean="0"/>
              <a:t>)</a:t>
            </a: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 smtClean="0"/>
              <a:t>Internal </a:t>
            </a:r>
            <a:r>
              <a:rPr lang="en-US" sz="1400" dirty="0"/>
              <a:t>kink/Ballooning mode (IKB</a:t>
            </a:r>
            <a:r>
              <a:rPr lang="en-US" sz="1400" dirty="0" smtClean="0"/>
              <a:t>)</a:t>
            </a:r>
            <a:endParaRPr lang="en-US" sz="1400" dirty="0"/>
          </a:p>
          <a:p>
            <a:pPr lvl="1">
              <a:spcBef>
                <a:spcPts val="0"/>
              </a:spcBef>
            </a:pPr>
            <a:r>
              <a:rPr lang="en-US" sz="1200" dirty="0" smtClean="0"/>
              <a:t>Active </a:t>
            </a:r>
            <a:r>
              <a:rPr lang="en-US" sz="1200" dirty="0"/>
              <a:t>global parameter, </a:t>
            </a:r>
            <a:r>
              <a:rPr lang="en-US" sz="1200" dirty="0" err="1"/>
              <a:t>V</a:t>
            </a:r>
            <a:r>
              <a:rPr lang="en-US" sz="1200" baseline="-25000" dirty="0" err="1">
                <a:latin typeface="Symbol" panose="05050102010706020507" pitchFamily="18" charset="2"/>
              </a:rPr>
              <a:t>f</a:t>
            </a:r>
            <a:r>
              <a:rPr lang="en-US" sz="1200" dirty="0"/>
              <a:t>, etc. alteration techniques (</a:t>
            </a:r>
            <a:r>
              <a:rPr lang="en-US" sz="1200" dirty="0" smtClean="0">
                <a:solidFill>
                  <a:srgbClr val="FF0000"/>
                </a:solidFill>
              </a:rPr>
              <a:t>SAS,JWB</a:t>
            </a:r>
            <a:r>
              <a:rPr lang="en-US" sz="1200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Active multi-mode </a:t>
            </a:r>
            <a:r>
              <a:rPr lang="en-US" sz="1200" dirty="0"/>
              <a:t>control (</a:t>
            </a:r>
            <a:r>
              <a:rPr lang="en-US" sz="1200" dirty="0">
                <a:solidFill>
                  <a:srgbClr val="FF0000"/>
                </a:solidFill>
              </a:rPr>
              <a:t>SAS, YSP, KT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10</a:t>
            </a:fld>
            <a:endParaRPr lang="en-US">
              <a:solidFill>
                <a:srgbClr val="3333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85686" y="821811"/>
            <a:ext cx="2057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buNone/>
            </a:pPr>
            <a:r>
              <a:rPr lang="en-US" u="sng" dirty="0" smtClean="0">
                <a:solidFill>
                  <a:schemeClr val="tx1"/>
                </a:solidFill>
              </a:rPr>
              <a:t>Abbreviations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JWB</a:t>
            </a:r>
            <a:r>
              <a:rPr lang="en-US" dirty="0" smtClean="0">
                <a:solidFill>
                  <a:schemeClr val="tx1"/>
                </a:solidFill>
              </a:rPr>
              <a:t>: Jack Berkery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AB</a:t>
            </a:r>
            <a:r>
              <a:rPr lang="en-US" dirty="0" smtClean="0">
                <a:solidFill>
                  <a:schemeClr val="tx1"/>
                </a:solidFill>
              </a:rPr>
              <a:t>: Amitava </a:t>
            </a:r>
            <a:r>
              <a:rPr lang="en-US" dirty="0" smtClean="0">
                <a:solidFill>
                  <a:schemeClr val="tx1"/>
                </a:solidFill>
              </a:rPr>
              <a:t>Bhattacharjee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DB</a:t>
            </a:r>
            <a:r>
              <a:rPr lang="en-US" dirty="0" smtClean="0">
                <a:solidFill>
                  <a:schemeClr val="tx1"/>
                </a:solidFill>
              </a:rPr>
              <a:t>: Devon Battaglia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MD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: Dan Boyer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JC</a:t>
            </a:r>
            <a:r>
              <a:rPr lang="en-US" dirty="0" smtClean="0">
                <a:solidFill>
                  <a:schemeClr val="tx1"/>
                </a:solidFill>
              </a:rPr>
              <a:t>: John Canik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LD</a:t>
            </a:r>
            <a:r>
              <a:rPr lang="en-US" dirty="0" smtClean="0">
                <a:solidFill>
                  <a:schemeClr val="tx1"/>
                </a:solidFill>
              </a:rPr>
              <a:t>: Luis Delgado-Aparicio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DG</a:t>
            </a:r>
            <a:r>
              <a:rPr lang="en-US" dirty="0" smtClean="0">
                <a:solidFill>
                  <a:schemeClr val="tx1"/>
                </a:solidFill>
              </a:rPr>
              <a:t>: Dave Gates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SPG</a:t>
            </a:r>
            <a:r>
              <a:rPr lang="en-US" dirty="0" smtClean="0">
                <a:solidFill>
                  <a:schemeClr val="tx1"/>
                </a:solidFill>
              </a:rPr>
              <a:t>: Stefan Gerhardt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MJ</a:t>
            </a:r>
            <a:r>
              <a:rPr lang="en-US" dirty="0" smtClean="0">
                <a:solidFill>
                  <a:schemeClr val="tx1"/>
                </a:solidFill>
              </a:rPr>
              <a:t>: Mike Jaworski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EK</a:t>
            </a:r>
            <a:r>
              <a:rPr lang="en-US" dirty="0" smtClean="0">
                <a:solidFill>
                  <a:schemeClr val="tx1"/>
                </a:solidFill>
              </a:rPr>
              <a:t>: Egemen Kolemen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RLH</a:t>
            </a:r>
            <a:r>
              <a:rPr lang="en-US" dirty="0" smtClean="0">
                <a:solidFill>
                  <a:schemeClr val="tx1"/>
                </a:solidFill>
              </a:rPr>
              <a:t>: Rob La Haye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JEM</a:t>
            </a:r>
            <a:r>
              <a:rPr lang="en-US" dirty="0" smtClean="0">
                <a:solidFill>
                  <a:schemeClr val="tx1"/>
                </a:solidFill>
              </a:rPr>
              <a:t>: Jon Menard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CM</a:t>
            </a:r>
            <a:r>
              <a:rPr lang="en-US" dirty="0" smtClean="0">
                <a:solidFill>
                  <a:schemeClr val="tx1"/>
                </a:solidFill>
              </a:rPr>
              <a:t>: Clayton Myers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JKP</a:t>
            </a:r>
            <a:r>
              <a:rPr lang="en-US" dirty="0" smtClean="0">
                <a:solidFill>
                  <a:schemeClr val="tx1"/>
                </a:solidFill>
              </a:rPr>
              <a:t>: Jong-Kyu Park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YSP</a:t>
            </a:r>
            <a:r>
              <a:rPr lang="en-US" dirty="0" smtClean="0">
                <a:solidFill>
                  <a:schemeClr val="tx1"/>
                </a:solidFill>
              </a:rPr>
              <a:t>: Young-Seok Park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RR</a:t>
            </a:r>
            <a:r>
              <a:rPr lang="en-US" dirty="0" smtClean="0">
                <a:solidFill>
                  <a:schemeClr val="tx1"/>
                </a:solidFill>
              </a:rPr>
              <a:t>: Roger Raman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SAS</a:t>
            </a:r>
            <a:r>
              <a:rPr lang="en-US" dirty="0" smtClean="0">
                <a:solidFill>
                  <a:schemeClr val="tx1"/>
                </a:solidFill>
              </a:rPr>
              <a:t>: Steve Sabbagh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KT</a:t>
            </a:r>
            <a:r>
              <a:rPr lang="en-US" dirty="0" smtClean="0">
                <a:solidFill>
                  <a:schemeClr val="tx1"/>
                </a:solidFill>
              </a:rPr>
              <a:t>: Kevin </a:t>
            </a:r>
            <a:r>
              <a:rPr lang="en-US" dirty="0" err="1" smtClean="0">
                <a:solidFill>
                  <a:schemeClr val="tx1"/>
                </a:solidFill>
              </a:rPr>
              <a:t>Tritz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ZW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Zhirui</a:t>
            </a:r>
            <a:r>
              <a:rPr lang="en-US" dirty="0" smtClean="0">
                <a:solidFill>
                  <a:schemeClr val="tx1"/>
                </a:solidFill>
              </a:rPr>
              <a:t> Wang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rgbClr val="9900FF"/>
                </a:solidFill>
              </a:rPr>
              <a:t>TBD</a:t>
            </a:r>
            <a:r>
              <a:rPr lang="en-US" dirty="0" smtClean="0">
                <a:solidFill>
                  <a:schemeClr val="tx1"/>
                </a:solidFill>
              </a:rPr>
              <a:t>: (To be decided)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16660" y="4876800"/>
            <a:ext cx="2590800" cy="1610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FF3300"/>
              </a:buClr>
              <a:buSzPct val="75000"/>
              <a:buFont typeface="Wingdings" pitchFamily="2" charset="2"/>
              <a:buChar char="q"/>
              <a:defRPr sz="24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FF"/>
              </a:buClr>
              <a:buSzPct val="75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80000"/>
              <a:buChar char="•"/>
              <a:defRPr>
                <a:solidFill>
                  <a:srgbClr val="FF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FF"/>
              </a:buClr>
              <a:buSzPct val="65000"/>
              <a:buFont typeface="Wingdings" pitchFamily="2" charset="2"/>
              <a:buChar char="q"/>
              <a:defRPr sz="1600">
                <a:solidFill>
                  <a:srgbClr val="009999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 smtClean="0"/>
              <a:t>Interest from Theory</a:t>
            </a:r>
          </a:p>
          <a:p>
            <a:pPr lvl="1"/>
            <a:r>
              <a:rPr lang="en-US" sz="1400" kern="0" dirty="0" smtClean="0">
                <a:solidFill>
                  <a:srgbClr val="9900FF"/>
                </a:solidFill>
              </a:rPr>
              <a:t>Amitava Bhattacharjee, Allen Boozer, Dylan Brennan, Bill Tang have requested involvement</a:t>
            </a:r>
          </a:p>
        </p:txBody>
      </p:sp>
    </p:spTree>
    <p:extLst>
      <p:ext uri="{BB962C8B-B14F-4D97-AF65-F5344CB8AC3E}">
        <p14:creationId xmlns:p14="http://schemas.microsoft.com/office/powerpoint/2010/main" val="187514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Disruption mitigation research can also be used to quantify disruption severity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11</a:t>
            </a:fld>
            <a:endParaRPr lang="en-US">
              <a:solidFill>
                <a:srgbClr val="3333C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4438" y="889686"/>
            <a:ext cx="8983362" cy="54781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 smtClean="0"/>
              <a:t>Power handling and shutdown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Heat </a:t>
            </a:r>
            <a:r>
              <a:rPr lang="en-US" sz="1600" dirty="0"/>
              <a:t>/ radiation / plasma parameter variation criteria for handoff from normal operation to disruption mitigation (</a:t>
            </a:r>
            <a:r>
              <a:rPr lang="en-US" sz="1600" dirty="0" smtClean="0">
                <a:solidFill>
                  <a:srgbClr val="FF0000"/>
                </a:solidFill>
              </a:rPr>
              <a:t>SPG</a:t>
            </a:r>
            <a:r>
              <a:rPr lang="en-US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Heat / radiation load characteristics (including asymmetry) in NSTX-U (</a:t>
            </a:r>
            <a:r>
              <a:rPr lang="en-US" sz="1600" dirty="0">
                <a:solidFill>
                  <a:srgbClr val="FF0000"/>
                </a:solidFill>
              </a:rPr>
              <a:t>RR, ORNL (JC</a:t>
            </a:r>
            <a:r>
              <a:rPr lang="en-US" sz="1600" dirty="0" smtClean="0">
                <a:solidFill>
                  <a:srgbClr val="FF0000"/>
                </a:solidFill>
              </a:rPr>
              <a:t>?)</a:t>
            </a:r>
            <a:r>
              <a:rPr lang="en-US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MGI characteristics in NSTX-U, incl. acceleration of gas penetration to core plasma (</a:t>
            </a:r>
            <a:r>
              <a:rPr lang="en-US" sz="1600" dirty="0" smtClean="0">
                <a:solidFill>
                  <a:srgbClr val="FF0000"/>
                </a:solidFill>
              </a:rPr>
              <a:t>RR</a:t>
            </a:r>
            <a:r>
              <a:rPr lang="en-US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Innovative techniques for mass deposition, incl. electromagnetic particle injection (</a:t>
            </a:r>
            <a:r>
              <a:rPr lang="en-US" sz="1600" dirty="0" smtClean="0">
                <a:solidFill>
                  <a:srgbClr val="FF0000"/>
                </a:solidFill>
              </a:rPr>
              <a:t>RR</a:t>
            </a:r>
            <a:r>
              <a:rPr lang="en-US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MGI effectiveness as a function of poloidal position of injection (</a:t>
            </a:r>
            <a:r>
              <a:rPr lang="en-US" sz="1600" dirty="0" smtClean="0">
                <a:solidFill>
                  <a:srgbClr val="FF0000"/>
                </a:solidFill>
              </a:rPr>
              <a:t>RR</a:t>
            </a:r>
            <a:r>
              <a:rPr lang="en-US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Influence of wall conditions on disruptions and their mitigation (</a:t>
            </a:r>
            <a:r>
              <a:rPr lang="en-US" sz="1600" dirty="0" smtClean="0">
                <a:solidFill>
                  <a:srgbClr val="FF0000"/>
                </a:solidFill>
              </a:rPr>
              <a:t>SPG</a:t>
            </a:r>
            <a:r>
              <a:rPr lang="en-US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Innovative first wall applications, including sacrificial limiters and liquid metal PFC (</a:t>
            </a:r>
            <a:r>
              <a:rPr lang="en-US" sz="1600" dirty="0" smtClean="0">
                <a:solidFill>
                  <a:srgbClr val="FF0000"/>
                </a:solidFill>
              </a:rPr>
              <a:t>SPG,MJ?</a:t>
            </a:r>
            <a:r>
              <a:rPr lang="en-US" sz="1600" dirty="0" smtClean="0"/>
              <a:t>)</a:t>
            </a:r>
          </a:p>
          <a:p>
            <a:r>
              <a:rPr lang="en-US" sz="1800" dirty="0" smtClean="0"/>
              <a:t>Halo currents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Halo </a:t>
            </a:r>
            <a:r>
              <a:rPr lang="en-US" sz="1600" dirty="0"/>
              <a:t>current characteristics during NSTX-U disruptions (</a:t>
            </a:r>
            <a:r>
              <a:rPr lang="en-US" sz="1600" dirty="0" smtClean="0">
                <a:solidFill>
                  <a:srgbClr val="FF0000"/>
                </a:solidFill>
              </a:rPr>
              <a:t>SPG,CM,AB</a:t>
            </a:r>
            <a:r>
              <a:rPr lang="en-US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Active control of disrupting plasma and halo currents (</a:t>
            </a:r>
            <a:r>
              <a:rPr lang="en-US" sz="1600" dirty="0" smtClean="0">
                <a:solidFill>
                  <a:srgbClr val="FF0000"/>
                </a:solidFill>
              </a:rPr>
              <a:t>SPG,CM,SAS</a:t>
            </a:r>
            <a:r>
              <a:rPr lang="en-US" sz="1600" dirty="0" smtClean="0"/>
              <a:t>)</a:t>
            </a:r>
          </a:p>
          <a:p>
            <a:r>
              <a:rPr lang="en-US" sz="1800" dirty="0" smtClean="0"/>
              <a:t>Runaways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Criteria </a:t>
            </a:r>
            <a:r>
              <a:rPr lang="en-US" sz="1600" dirty="0"/>
              <a:t>for runaway electron generation (</a:t>
            </a:r>
            <a:r>
              <a:rPr lang="en-US" sz="1600" dirty="0">
                <a:solidFill>
                  <a:srgbClr val="FF0000"/>
                </a:solidFill>
              </a:rPr>
              <a:t>SPG</a:t>
            </a:r>
            <a:r>
              <a:rPr lang="en-US" sz="1600" dirty="0"/>
              <a:t>) </a:t>
            </a:r>
            <a:endParaRPr lang="en-US" sz="1600" dirty="0" smtClean="0"/>
          </a:p>
          <a:p>
            <a:pPr>
              <a:spcBef>
                <a:spcPts val="600"/>
              </a:spcBef>
            </a:pPr>
            <a:endParaRPr lang="en-US" sz="1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04800" y="5842686"/>
            <a:ext cx="8641391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u="sng" dirty="0" smtClean="0">
                <a:solidFill>
                  <a:srgbClr val="0000FF"/>
                </a:solidFill>
              </a:rPr>
              <a:t>Joint Research Target for FY16 (JRT16)</a:t>
            </a:r>
            <a:r>
              <a:rPr lang="en-US" sz="1800" dirty="0" smtClean="0">
                <a:solidFill>
                  <a:srgbClr val="0000FF"/>
                </a:solidFill>
              </a:rPr>
              <a:t> focused on disruption mitigation (with prediction/avoidance elements)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0" y="906162"/>
            <a:ext cx="31534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(red text: individuals involved)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32004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DPAM is a grand challenge problem – help make the solution a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420" y="990600"/>
            <a:ext cx="8692980" cy="5519352"/>
          </a:xfrm>
        </p:spPr>
        <p:txBody>
          <a:bodyPr/>
          <a:lstStyle/>
          <a:p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NSTX-U DPAM research efforts have already started among individuals and small groups on the NSTX-U Team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Action Items</a:t>
            </a:r>
          </a:p>
          <a:p>
            <a:pPr lvl="1"/>
            <a:r>
              <a:rPr lang="en-US" dirty="0" smtClean="0"/>
              <a:t>Please contact Steve and Roger (</a:t>
            </a:r>
            <a:r>
              <a:rPr lang="en-US" dirty="0" smtClean="0">
                <a:solidFill>
                  <a:srgbClr val="FF0000"/>
                </a:solidFill>
              </a:rPr>
              <a:t>sabbagh@pppl.gov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FF0000"/>
                </a:solidFill>
              </a:rPr>
              <a:t>rraman@pppl.gov</a:t>
            </a:r>
            <a:r>
              <a:rPr lang="en-US" dirty="0" smtClean="0"/>
              <a:t>) to </a:t>
            </a:r>
            <a:r>
              <a:rPr lang="en-US" dirty="0" smtClean="0">
                <a:solidFill>
                  <a:srgbClr val="FF0000"/>
                </a:solidFill>
              </a:rPr>
              <a:t>join and contribute to the group</a:t>
            </a:r>
            <a:endParaRPr lang="en-US" dirty="0" smtClean="0"/>
          </a:p>
          <a:p>
            <a:pPr lvl="1"/>
            <a:r>
              <a:rPr lang="en-US" dirty="0" smtClean="0"/>
              <a:t>Open discussion (</a:t>
            </a:r>
            <a:r>
              <a:rPr lang="en-US" dirty="0" smtClean="0">
                <a:solidFill>
                  <a:srgbClr val="FF0000"/>
                </a:solidFill>
              </a:rPr>
              <a:t>now</a:t>
            </a:r>
            <a:r>
              <a:rPr lang="en-US" dirty="0" smtClean="0"/>
              <a:t>) </a:t>
            </a:r>
            <a:r>
              <a:rPr lang="en-US" dirty="0"/>
              <a:t>regarding the DPAM WG as summarized in this </a:t>
            </a:r>
            <a:r>
              <a:rPr lang="en-US" dirty="0" smtClean="0"/>
              <a:t>talk</a:t>
            </a:r>
          </a:p>
          <a:p>
            <a:pPr lvl="2"/>
            <a:r>
              <a:rPr lang="en-US" dirty="0" smtClean="0"/>
              <a:t>Please send further constructive comments to Steve and Roger by email as desired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Next Step</a:t>
            </a:r>
          </a:p>
          <a:p>
            <a:pPr lvl="1"/>
            <a:r>
              <a:rPr lang="en-US" dirty="0" smtClean="0"/>
              <a:t>Meeting to discuss DPAM physics elements related to NSTX and initial NSTX-U </a:t>
            </a:r>
            <a:r>
              <a:rPr lang="en-US" dirty="0"/>
              <a:t>operation (</a:t>
            </a:r>
            <a:r>
              <a:rPr lang="en-US" dirty="0" smtClean="0"/>
              <a:t>focus on 5 </a:t>
            </a:r>
            <a:r>
              <a:rPr lang="en-US" dirty="0"/>
              <a:t>Year </a:t>
            </a:r>
            <a:r>
              <a:rPr lang="en-US" dirty="0" smtClean="0"/>
              <a:t>Plan) (</a:t>
            </a:r>
            <a:r>
              <a:rPr lang="en-US" dirty="0" smtClean="0">
                <a:solidFill>
                  <a:srgbClr val="FF0000"/>
                </a:solidFill>
              </a:rPr>
              <a:t>to be announced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12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9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43"/>
            <a:ext cx="9144000" cy="815975"/>
          </a:xfrm>
        </p:spPr>
        <p:txBody>
          <a:bodyPr/>
          <a:lstStyle/>
          <a:p>
            <a:r>
              <a:rPr lang="en-US" sz="2800" dirty="0" smtClean="0"/>
              <a:t>Important Links for NSTX-U DPAM Working Group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26" y="990600"/>
            <a:ext cx="8826774" cy="5562600"/>
          </a:xfrm>
        </p:spPr>
        <p:txBody>
          <a:bodyPr/>
          <a:lstStyle/>
          <a:p>
            <a:r>
              <a:rPr lang="en-US" dirty="0" smtClean="0"/>
              <a:t>General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DPAM Working Group - meetings folder area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http://</a:t>
            </a:r>
            <a:r>
              <a:rPr lang="en-US" dirty="0" smtClean="0"/>
              <a:t>nstx.pppl.gov/DragNDrop/Working_Groups/DPAM/2015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General repository file area</a:t>
            </a:r>
            <a:endParaRPr lang="en-US" sz="1800" dirty="0" smtClean="0">
              <a:solidFill>
                <a:srgbClr val="0000FF"/>
              </a:solidFill>
            </a:endParaRPr>
          </a:p>
          <a:p>
            <a:pPr lvl="2">
              <a:spcBef>
                <a:spcPts val="600"/>
              </a:spcBef>
            </a:pP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nstx.pppl.gov/DragNDrop/Working_Groups/DPAM/Repository</a:t>
            </a:r>
            <a:endParaRPr lang="en-US" dirty="0"/>
          </a:p>
          <a:p>
            <a:pPr>
              <a:spcBef>
                <a:spcPts val="2400"/>
              </a:spcBef>
            </a:pPr>
            <a:r>
              <a:rPr lang="en-US" dirty="0" smtClean="0"/>
              <a:t>NSTX-U specific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NSTX-U 5 Year Plan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http://nstx-u.pppl.gov/five-year-plan/five-year-plan-2014-18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NSTX-U diagnostics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http://nstx-u.pppl.gov/diagnostics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NSTX-U DPAM group - summary page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http://nstx-u.pppl.gov/program/working-groups/disruption-pam</a:t>
            </a:r>
            <a:endParaRPr lang="en-US" dirty="0" smtClean="0"/>
          </a:p>
          <a:p>
            <a:pPr lvl="1">
              <a:spcBef>
                <a:spcPts val="60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13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292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slides follow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14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56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59" y="128234"/>
            <a:ext cx="8734332" cy="685800"/>
          </a:xfrm>
        </p:spPr>
        <p:txBody>
          <a:bodyPr/>
          <a:lstStyle/>
          <a:p>
            <a:r>
              <a:rPr lang="en-US" dirty="0" smtClean="0"/>
              <a:t>ITER </a:t>
            </a:r>
            <a:r>
              <a:rPr lang="en-US" dirty="0" err="1" smtClean="0"/>
              <a:t>Disruptivity</a:t>
            </a:r>
            <a:r>
              <a:rPr lang="en-US" dirty="0" smtClean="0"/>
              <a:t> Requirements (</a:t>
            </a:r>
            <a:r>
              <a:rPr lang="en-US" dirty="0" err="1" smtClean="0"/>
              <a:t>Lehnen</a:t>
            </a:r>
            <a:r>
              <a:rPr lang="en-US" dirty="0" smtClean="0"/>
              <a:t> 2013)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36" y="1003769"/>
            <a:ext cx="7623962" cy="5467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971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nitial meeting of </a:t>
            </a:r>
            <a:r>
              <a:rPr lang="en-US" dirty="0"/>
              <a:t>the Disruption Prediction, Avoidance, and Mitigation </a:t>
            </a:r>
            <a:r>
              <a:rPr lang="en-US" dirty="0" smtClean="0"/>
              <a:t>(DPAM) Working </a:t>
            </a:r>
            <a:r>
              <a:rPr lang="en-US" dirty="0"/>
              <a:t>Group </a:t>
            </a:r>
            <a:r>
              <a:rPr lang="en-US" dirty="0" smtClean="0"/>
              <a:t>-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696200" cy="5029200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en-US" dirty="0" smtClean="0"/>
              <a:t>Mission statement and Scope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Recent History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Present </a:t>
            </a:r>
            <a:r>
              <a:rPr lang="en-US" dirty="0"/>
              <a:t>C</a:t>
            </a:r>
            <a:r>
              <a:rPr lang="en-US" dirty="0" smtClean="0"/>
              <a:t>harges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Structure</a:t>
            </a:r>
            <a:r>
              <a:rPr lang="en-US" dirty="0"/>
              <a:t> </a:t>
            </a:r>
            <a:r>
              <a:rPr lang="en-US" dirty="0" smtClean="0"/>
              <a:t>and Organization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Initial Approach and Summary of Elements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Open Discussion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2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25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DPAM WG – Mission Statement and Scope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972" y="1009134"/>
            <a:ext cx="8915400" cy="529281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Mission statement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rgbClr val="9900FF"/>
                </a:solidFill>
              </a:rPr>
              <a:t>Satisfy </a:t>
            </a:r>
            <a:r>
              <a:rPr lang="en-US" dirty="0">
                <a:solidFill>
                  <a:srgbClr val="9900FF"/>
                </a:solidFill>
              </a:rPr>
              <a:t>gaps in </a:t>
            </a:r>
            <a:r>
              <a:rPr lang="en-US" dirty="0" smtClean="0">
                <a:solidFill>
                  <a:srgbClr val="9900FF"/>
                </a:solidFill>
              </a:rPr>
              <a:t>understanding prediction</a:t>
            </a:r>
            <a:r>
              <a:rPr lang="en-US" dirty="0">
                <a:solidFill>
                  <a:srgbClr val="9900FF"/>
                </a:solidFill>
              </a:rPr>
              <a:t>, avoidance, and mitigation of disruptions in </a:t>
            </a:r>
            <a:r>
              <a:rPr lang="en-US" dirty="0" err="1" smtClean="0">
                <a:solidFill>
                  <a:srgbClr val="9900FF"/>
                </a:solidFill>
              </a:rPr>
              <a:t>tokamaks</a:t>
            </a:r>
            <a:r>
              <a:rPr lang="en-US" dirty="0" smtClean="0">
                <a:solidFill>
                  <a:srgbClr val="9900FF"/>
                </a:solidFill>
              </a:rPr>
              <a:t>, applying this knowledge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9900"/>
                </a:solidFill>
              </a:rPr>
              <a:t>move toward acceptable levels of disruption frequency/severity using quantified metrics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Scope</a:t>
            </a:r>
          </a:p>
          <a:p>
            <a:pPr lvl="1">
              <a:spcBef>
                <a:spcPts val="600"/>
              </a:spcBef>
            </a:pPr>
            <a:r>
              <a:rPr lang="en-US" u="sng" dirty="0" smtClean="0"/>
              <a:t>Location</a:t>
            </a:r>
            <a:r>
              <a:rPr lang="en-US" dirty="0" smtClean="0"/>
              <a:t>: Initiate and base </a:t>
            </a:r>
            <a:r>
              <a:rPr lang="en-US" dirty="0"/>
              <a:t>the study at NSTX-U, expand to a national program and international collaboration</a:t>
            </a:r>
          </a:p>
          <a:p>
            <a:pPr lvl="1">
              <a:spcBef>
                <a:spcPts val="1200"/>
              </a:spcBef>
            </a:pPr>
            <a:r>
              <a:rPr lang="en-US" u="sng" dirty="0" smtClean="0"/>
              <a:t>Timescale</a:t>
            </a:r>
            <a:r>
              <a:rPr lang="en-US" dirty="0" smtClean="0"/>
              <a:t>: Multi-year effort, </a:t>
            </a:r>
            <a:r>
              <a:rPr lang="en-US" dirty="0"/>
              <a:t>planning/executing experiments </a:t>
            </a:r>
            <a:r>
              <a:rPr lang="en-US" dirty="0" smtClean="0"/>
              <a:t>of various approaches (leveraging the 5 NSTX-U Year Plan) </a:t>
            </a:r>
            <a:r>
              <a:rPr lang="en-US" dirty="0"/>
              <a:t>to reduce plasma </a:t>
            </a:r>
            <a:r>
              <a:rPr lang="en-US" dirty="0" err="1" smtClean="0"/>
              <a:t>disruptivity</a:t>
            </a:r>
            <a:r>
              <a:rPr lang="en-US" dirty="0" smtClean="0"/>
              <a:t>/severity </a:t>
            </a:r>
            <a:r>
              <a:rPr lang="en-US" dirty="0"/>
              <a:t>at high performance</a:t>
            </a:r>
          </a:p>
          <a:p>
            <a:pPr lvl="1">
              <a:spcBef>
                <a:spcPts val="1200"/>
              </a:spcBef>
            </a:pPr>
            <a:r>
              <a:rPr lang="en-US" u="sng" dirty="0" smtClean="0"/>
              <a:t>Breadth</a:t>
            </a:r>
            <a:r>
              <a:rPr lang="en-US" dirty="0" smtClean="0"/>
              <a:t>: High-level focus on quantified mission goal, with detailed physics areas expected to expand/evolve within the group, soliciting research input/efforts from new collaborations as needed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3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624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43"/>
            <a:ext cx="9144000" cy="815975"/>
          </a:xfrm>
        </p:spPr>
        <p:txBody>
          <a:bodyPr/>
          <a:lstStyle/>
          <a:p>
            <a:r>
              <a:rPr lang="en-US" sz="2800" dirty="0" smtClean="0"/>
              <a:t>Recent history regarding the DPAM Working Group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26" y="990600"/>
            <a:ext cx="8826774" cy="5562600"/>
          </a:xfrm>
        </p:spPr>
        <p:txBody>
          <a:bodyPr/>
          <a:lstStyle/>
          <a:p>
            <a:r>
              <a:rPr lang="en-US" dirty="0" smtClean="0"/>
              <a:t>DPAM is a </a:t>
            </a:r>
            <a:r>
              <a:rPr lang="en-US" dirty="0"/>
              <a:t>t</a:t>
            </a:r>
            <a:r>
              <a:rPr lang="en-US" dirty="0" smtClean="0"/>
              <a:t>op priority research element </a:t>
            </a:r>
            <a:r>
              <a:rPr lang="en-US" dirty="0"/>
              <a:t>(one of </a:t>
            </a:r>
            <a:r>
              <a:rPr lang="en-US" dirty="0" smtClean="0"/>
              <a:t>two) identified by recent FESAC Strategic Planning Panel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We championed this effort in July 2014 FESAC talk / white paper </a:t>
            </a:r>
            <a:r>
              <a:rPr lang="en-US" sz="1800" dirty="0" smtClean="0">
                <a:solidFill>
                  <a:srgbClr val="0000FF"/>
                </a:solidFill>
              </a:rPr>
              <a:t>(S.A. Sabbagh, et al.)</a:t>
            </a:r>
          </a:p>
          <a:p>
            <a:pPr lvl="2">
              <a:spcBef>
                <a:spcPts val="600"/>
              </a:spcBef>
            </a:pPr>
            <a:r>
              <a:rPr lang="en-US" sz="1600" dirty="0" smtClean="0"/>
              <a:t>Talk and white paper available at:</a:t>
            </a:r>
          </a:p>
          <a:p>
            <a:pPr marL="914400" lvl="2" indent="-860425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9900FF"/>
                </a:solidFill>
              </a:rPr>
              <a:t>                    http</a:t>
            </a:r>
            <a:r>
              <a:rPr lang="en-US" sz="1600" dirty="0">
                <a:solidFill>
                  <a:srgbClr val="9900FF"/>
                </a:solidFill>
              </a:rPr>
              <a:t>://</a:t>
            </a:r>
            <a:r>
              <a:rPr lang="en-US" sz="1600" dirty="0" smtClean="0">
                <a:solidFill>
                  <a:srgbClr val="9900FF"/>
                </a:solidFill>
              </a:rPr>
              <a:t>nstx.pppl.gov/DragNDrop/Working_Groups/DPAM/Repository</a:t>
            </a:r>
            <a:endParaRPr lang="en-US" sz="1600" dirty="0">
              <a:solidFill>
                <a:srgbClr val="9900FF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 smtClean="0"/>
              <a:t>NSTX-U 5 Year Plan committee recommendation supporting this effort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NSTX-U should lead a multi-machine prediction/avoidance effort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For NSTX-U, we are a “working group” – will also have a wider scope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Initial charges for NSTX-U created for the group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Roger Raman deputy lead - focus on mitigation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4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25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28" y="201927"/>
            <a:ext cx="8673394" cy="959553"/>
          </a:xfrm>
        </p:spPr>
        <p:txBody>
          <a:bodyPr/>
          <a:lstStyle/>
          <a:p>
            <a:r>
              <a:rPr lang="en-US" dirty="0" smtClean="0"/>
              <a:t>Near 100% disruption avoidance is an urgent need for ITER, FNSF, and future </a:t>
            </a:r>
            <a:r>
              <a:rPr lang="en-US" dirty="0" err="1" smtClean="0"/>
              <a:t>tokamaks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16" y="1288876"/>
            <a:ext cx="9098112" cy="476498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This is the new “grand challenge” in tokamak stability research</a:t>
            </a:r>
          </a:p>
          <a:p>
            <a:pPr lvl="1">
              <a:spcBef>
                <a:spcPts val="800"/>
              </a:spcBef>
            </a:pPr>
            <a:r>
              <a:rPr lang="en-US" u="sng" dirty="0" smtClean="0">
                <a:solidFill>
                  <a:srgbClr val="FF0000"/>
                </a:solidFill>
              </a:rPr>
              <a:t>Can be done</a:t>
            </a:r>
            <a:r>
              <a:rPr lang="en-US" dirty="0">
                <a:solidFill>
                  <a:srgbClr val="FF0000"/>
                </a:solidFill>
              </a:rPr>
              <a:t>! </a:t>
            </a:r>
            <a:r>
              <a:rPr lang="en-US" dirty="0"/>
              <a:t>(</a:t>
            </a:r>
            <a:r>
              <a:rPr lang="en-US" dirty="0" smtClean="0"/>
              <a:t>JET: </a:t>
            </a:r>
            <a:r>
              <a:rPr lang="en-US" dirty="0"/>
              <a:t>&lt; </a:t>
            </a:r>
            <a:r>
              <a:rPr lang="en-US" dirty="0" smtClean="0"/>
              <a:t>4% disruptions w/C wall, &lt; 10% w/ITER-like wall)</a:t>
            </a:r>
          </a:p>
          <a:p>
            <a:pPr lvl="2">
              <a:spcBef>
                <a:spcPts val="800"/>
              </a:spcBef>
            </a:pPr>
            <a:r>
              <a:rPr lang="en-US" u="sng" dirty="0" smtClean="0">
                <a:solidFill>
                  <a:srgbClr val="6600FF"/>
                </a:solidFill>
              </a:rPr>
              <a:t>ITER disruption rate</a:t>
            </a:r>
            <a:r>
              <a:rPr lang="en-US" dirty="0" smtClean="0">
                <a:solidFill>
                  <a:srgbClr val="6600FF"/>
                </a:solidFill>
              </a:rPr>
              <a:t>: &lt; 1 - 2% (energy load, halo current); &lt;&lt; 1% (runaways)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Disruption prediction, avoidance, and mitigation (</a:t>
            </a:r>
            <a:r>
              <a:rPr lang="en-US" i="1" u="sng" dirty="0" smtClean="0">
                <a:solidFill>
                  <a:srgbClr val="FF0000"/>
                </a:solidFill>
              </a:rPr>
              <a:t>PAM</a:t>
            </a:r>
            <a:r>
              <a:rPr lang="en-US" dirty="0" smtClean="0"/>
              <a:t>) is multi-faceted, best addressed by focused, national effort (multiple devices/institutions)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Serves FES strategic planning charge; pervades 3 </a:t>
            </a:r>
            <a:r>
              <a:rPr lang="en-US" dirty="0"/>
              <a:t>of 5 </a:t>
            </a:r>
            <a:r>
              <a:rPr lang="en-US" dirty="0" err="1" smtClean="0"/>
              <a:t>ReNeW</a:t>
            </a:r>
            <a:r>
              <a:rPr lang="en-US" dirty="0" smtClean="0"/>
              <a:t> themes</a:t>
            </a:r>
          </a:p>
          <a:p>
            <a:pPr>
              <a:spcBef>
                <a:spcPts val="1800"/>
              </a:spcBef>
            </a:pPr>
            <a:r>
              <a:rPr lang="en-US" u="sng" dirty="0" smtClean="0">
                <a:solidFill>
                  <a:srgbClr val="FF0000"/>
                </a:solidFill>
              </a:rPr>
              <a:t>Strategic plan summary</a:t>
            </a:r>
            <a:r>
              <a:rPr lang="en-US" dirty="0" smtClean="0"/>
              <a:t>: Utilize and expand upon successes in stability and control research – synergize elements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Add focused, incremental support for US research programs to show near 100% disruption PAM success using quantifiable </a:t>
            </a:r>
            <a:r>
              <a:rPr lang="en-US" dirty="0"/>
              <a:t>figures of merit </a:t>
            </a:r>
            <a:endParaRPr lang="en-US" dirty="0" smtClean="0"/>
          </a:p>
          <a:p>
            <a:pPr lvl="1">
              <a:spcBef>
                <a:spcPts val="600"/>
              </a:spcBef>
            </a:pPr>
            <a:r>
              <a:rPr lang="en-US" dirty="0" smtClean="0"/>
              <a:t>Leverage upgraded facilities with heightened focus on disruption PAM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Leverage </a:t>
            </a:r>
            <a:r>
              <a:rPr lang="en-US" dirty="0"/>
              <a:t>US university </a:t>
            </a:r>
            <a:r>
              <a:rPr lang="en-US" dirty="0" smtClean="0"/>
              <a:t>expertise, international collaborations 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e.g. JET high power operation, KSTAR </a:t>
            </a:r>
            <a:r>
              <a:rPr lang="en-US" dirty="0"/>
              <a:t>long-pulse operation above </a:t>
            </a:r>
            <a:r>
              <a:rPr lang="en-US" dirty="0" smtClean="0"/>
              <a:t>ideal MHD stability limits, US university scientists, post-docs, and students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419" y="6048271"/>
            <a:ext cx="8789650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rgbClr val="FF0000"/>
                </a:solidFill>
                <a:latin typeface="Arial" pitchFamily="34" charset="0"/>
              </a:rPr>
              <a:t>A relatively modest incremental investment will greatly enhance quantifiable progress</a:t>
            </a:r>
            <a:endParaRPr lang="en-US" sz="1800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97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DPAM WG - Present NSTX-U Charges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60" y="990600"/>
            <a:ext cx="9067800" cy="5461686"/>
          </a:xfrm>
        </p:spPr>
        <p:txBody>
          <a:bodyPr/>
          <a:lstStyle/>
          <a:p>
            <a:r>
              <a:rPr lang="en-US" dirty="0" smtClean="0"/>
              <a:t>Physics</a:t>
            </a:r>
          </a:p>
          <a:p>
            <a:pPr lvl="1"/>
            <a:r>
              <a:rPr lang="en-US" dirty="0" smtClean="0"/>
              <a:t>What are leading causes of disruptions in NSTX &amp; initial NSTX-U ops?</a:t>
            </a:r>
          </a:p>
          <a:p>
            <a:pPr lvl="1"/>
            <a:r>
              <a:rPr lang="en-US" dirty="0" smtClean="0"/>
              <a:t>How can </a:t>
            </a:r>
            <a:r>
              <a:rPr lang="en-US" dirty="0" err="1" smtClean="0"/>
              <a:t>tokamaks</a:t>
            </a:r>
            <a:r>
              <a:rPr lang="en-US" dirty="0" smtClean="0"/>
              <a:t> practically minimize disruption frequency and severity? (initial focus on NSTX-U)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prerequisites / tools are needed to prepare NSTX-U to operate a large # of sequential shot-seconds (say 1-5 shot minutes) without a </a:t>
            </a:r>
            <a:r>
              <a:rPr lang="en-US" dirty="0" smtClean="0"/>
              <a:t>disruption?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Communication of results</a:t>
            </a:r>
          </a:p>
          <a:p>
            <a:pPr lvl="1"/>
            <a:r>
              <a:rPr lang="en-US" dirty="0"/>
              <a:t>How will NSTX-U interface to the </a:t>
            </a:r>
            <a:r>
              <a:rPr lang="en-US" dirty="0" smtClean="0"/>
              <a:t>upcoming (~June) </a:t>
            </a:r>
            <a:r>
              <a:rPr lang="en-US" dirty="0"/>
              <a:t>FES workshops, </a:t>
            </a:r>
            <a:r>
              <a:rPr lang="en-US" dirty="0" smtClean="0"/>
              <a:t>and </a:t>
            </a:r>
            <a:r>
              <a:rPr lang="en-US" dirty="0"/>
              <a:t>address the FESAC/FES Tier 1 issue of “Transients" </a:t>
            </a:r>
            <a:r>
              <a:rPr lang="en-US" dirty="0" smtClean="0"/>
              <a:t>generally?</a:t>
            </a:r>
          </a:p>
          <a:p>
            <a:pPr lvl="2"/>
            <a:r>
              <a:rPr lang="en-US" dirty="0"/>
              <a:t>In which disruption research areas can NSTX-U make leading contributions?</a:t>
            </a:r>
          </a:p>
          <a:p>
            <a:pPr lvl="2"/>
            <a:r>
              <a:rPr lang="en-US" dirty="0"/>
              <a:t>What are the associated long-term resource needs from </a:t>
            </a:r>
            <a:r>
              <a:rPr lang="en-US" dirty="0" smtClean="0"/>
              <a:t>NSTX-U?</a:t>
            </a:r>
          </a:p>
          <a:p>
            <a:pPr lvl="1"/>
            <a:r>
              <a:rPr lang="en-US" dirty="0"/>
              <a:t>What are the leading/highest priority NSTX-U contributions to </a:t>
            </a:r>
            <a:r>
              <a:rPr lang="en-US" dirty="0" smtClean="0"/>
              <a:t>JRT-16?</a:t>
            </a:r>
          </a:p>
          <a:p>
            <a:pPr lvl="2"/>
            <a:r>
              <a:rPr lang="en-US" dirty="0"/>
              <a:t>What are the required resources during FY15-16 to support </a:t>
            </a:r>
            <a:r>
              <a:rPr lang="en-US" dirty="0" smtClean="0"/>
              <a:t>JRT-16?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6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89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NSTX-U DPAM WG – Structure and Organization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60" y="990600"/>
            <a:ext cx="8915400" cy="5486400"/>
          </a:xfrm>
        </p:spPr>
        <p:txBody>
          <a:bodyPr/>
          <a:lstStyle/>
          <a:p>
            <a:r>
              <a:rPr lang="en-US" dirty="0" smtClean="0"/>
              <a:t>Working Group</a:t>
            </a:r>
          </a:p>
          <a:p>
            <a:pPr lvl="1"/>
            <a:r>
              <a:rPr lang="en-US" dirty="0" smtClean="0"/>
              <a:t>Focused physics research, cross-cutting NSTX-U TSGs or SGs</a:t>
            </a:r>
          </a:p>
          <a:p>
            <a:pPr lvl="1"/>
            <a:r>
              <a:rPr lang="en-US" dirty="0" smtClean="0"/>
              <a:t>Does not allocate run time – rather, advises SGs and TSGs regarding XP priority and needs related to the group’s mission</a:t>
            </a:r>
          </a:p>
          <a:p>
            <a:r>
              <a:rPr lang="en-US" dirty="0" smtClean="0"/>
              <a:t>Communication of results / group discussion</a:t>
            </a:r>
          </a:p>
          <a:p>
            <a:pPr lvl="1"/>
            <a:r>
              <a:rPr lang="en-US" dirty="0" smtClean="0"/>
              <a:t>Specific DPAM WG meetings will be held with appropriate frequency</a:t>
            </a:r>
          </a:p>
          <a:p>
            <a:pPr lvl="1"/>
            <a:r>
              <a:rPr lang="en-US" dirty="0" smtClean="0"/>
              <a:t>To reduce the number of meetings, DPAM WG discussions on specific science elements will often be conducted in coordination with NSTX-U Macroscopic Stability TSG (or other TSGs)</a:t>
            </a:r>
          </a:p>
          <a:p>
            <a:pPr lvl="1"/>
            <a:r>
              <a:rPr lang="en-US" dirty="0" smtClean="0"/>
              <a:t>Interface to USBPO through established channels</a:t>
            </a:r>
          </a:p>
          <a:p>
            <a:pPr lvl="1"/>
            <a:r>
              <a:rPr lang="en-US" dirty="0" smtClean="0"/>
              <a:t>Interface to ITPA through MHD Stability Group, et al., and established joint experiment / analysis groups (e.g. MDC-19</a:t>
            </a:r>
            <a:r>
              <a:rPr lang="en-US" dirty="0"/>
              <a:t>, 21, </a:t>
            </a:r>
            <a:r>
              <a:rPr lang="en-US" dirty="0" smtClean="0"/>
              <a:t>22, etc.)</a:t>
            </a:r>
          </a:p>
          <a:p>
            <a:r>
              <a:rPr lang="en-US" dirty="0" smtClean="0"/>
              <a:t>Aid research efficiency and collaboration</a:t>
            </a:r>
          </a:p>
          <a:p>
            <a:pPr lvl="1"/>
            <a:r>
              <a:rPr lang="en-US" dirty="0" smtClean="0"/>
              <a:t>Communicate researcher points of contact to avoid duplication of effort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7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29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DPAM WG Initial Approach to Disruption Prediction and Avoidance – related physics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257800"/>
          </a:xfrm>
        </p:spPr>
        <p:txBody>
          <a:bodyPr/>
          <a:lstStyle/>
          <a:p>
            <a:r>
              <a:rPr lang="en-US" dirty="0" smtClean="0"/>
              <a:t>Initial Approach</a:t>
            </a:r>
          </a:p>
          <a:p>
            <a:pPr lvl="1"/>
            <a:r>
              <a:rPr lang="en-US" dirty="0" smtClean="0"/>
              <a:t>Define disruption criteria, characterization, severity</a:t>
            </a:r>
          </a:p>
          <a:p>
            <a:pPr lvl="1"/>
            <a:r>
              <a:rPr lang="en-US" dirty="0" smtClean="0"/>
              <a:t>Define a characterization for disruption causes, with related quantitative evaluations</a:t>
            </a:r>
          </a:p>
          <a:p>
            <a:pPr lvl="2"/>
            <a:r>
              <a:rPr lang="en-US" dirty="0" smtClean="0"/>
              <a:t>Start by adopting a formalization similar to JET, altered as appropriate for NSTX-U, which includes connections between categorized elements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Elements</a:t>
            </a:r>
          </a:p>
          <a:p>
            <a:pPr lvl="1"/>
            <a:r>
              <a:rPr lang="en-US" dirty="0" smtClean="0"/>
              <a:t>Significant research efforts presently exist (and/or are part of the NSTX-U 5 Year Plan) that cover these elements</a:t>
            </a:r>
          </a:p>
          <a:p>
            <a:pPr lvl="2"/>
            <a:r>
              <a:rPr lang="en-US" dirty="0" smtClean="0"/>
              <a:t>Engage, utilize, communicate these efforts related to DPAM mission</a:t>
            </a:r>
          </a:p>
          <a:p>
            <a:pPr lvl="1"/>
            <a:r>
              <a:rPr lang="en-US" dirty="0" smtClean="0"/>
              <a:t>As progress is made, identify important research elements not being covered and solicit additional effort in these areas (from within group, and/or from new collaborations), including potential hardware needs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8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946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/>
              <a:t>d</a:t>
            </a:r>
            <a:r>
              <a:rPr lang="en-US" dirty="0" smtClean="0"/>
              <a:t>isruption physics elements interconnected to describe paths toward disruption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9</a:t>
            </a:fld>
            <a:endParaRPr lang="en-US">
              <a:solidFill>
                <a:srgbClr val="3333C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752600"/>
            <a:ext cx="5419841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3962400" y="5486400"/>
            <a:ext cx="453984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sz="1600" b="0" i="0" dirty="0" smtClean="0">
                <a:solidFill>
                  <a:srgbClr val="9900FF"/>
                </a:solidFill>
                <a:latin typeface="Calibri" pitchFamily="34" charset="0"/>
                <a:cs typeface="Arial" pitchFamily="34" charset="0"/>
              </a:rPr>
              <a:t>P.C. de </a:t>
            </a:r>
            <a:r>
              <a:rPr lang="en-US" sz="1600" b="0" i="0" dirty="0" err="1" smtClean="0">
                <a:solidFill>
                  <a:srgbClr val="9900FF"/>
                </a:solidFill>
                <a:latin typeface="Calibri" pitchFamily="34" charset="0"/>
                <a:cs typeface="Arial" pitchFamily="34" charset="0"/>
              </a:rPr>
              <a:t>Vries</a:t>
            </a:r>
            <a:r>
              <a:rPr lang="en-US" sz="1600" dirty="0">
                <a:solidFill>
                  <a:srgbClr val="9900FF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600" i="1" dirty="0" smtClean="0">
                <a:solidFill>
                  <a:srgbClr val="9900FF"/>
                </a:solidFill>
                <a:latin typeface="Calibri" pitchFamily="34" charset="0"/>
                <a:cs typeface="Arial" pitchFamily="34" charset="0"/>
              </a:rPr>
              <a:t>et al</a:t>
            </a:r>
            <a:r>
              <a:rPr lang="en-US" sz="1600" dirty="0" smtClean="0">
                <a:solidFill>
                  <a:srgbClr val="9900FF"/>
                </a:solidFill>
                <a:latin typeface="Calibri" pitchFamily="34" charset="0"/>
                <a:cs typeface="Arial" pitchFamily="34" charset="0"/>
              </a:rPr>
              <a:t>., </a:t>
            </a:r>
            <a:r>
              <a:rPr lang="en-US" sz="1600" b="0" i="0" dirty="0" err="1" smtClean="0">
                <a:solidFill>
                  <a:srgbClr val="9900FF"/>
                </a:solidFill>
                <a:latin typeface="Calibri" pitchFamily="34" charset="0"/>
                <a:cs typeface="Arial" pitchFamily="34" charset="0"/>
              </a:rPr>
              <a:t>Nucl</a:t>
            </a:r>
            <a:r>
              <a:rPr lang="en-US" sz="1600" b="0" i="0" dirty="0" smtClean="0">
                <a:solidFill>
                  <a:srgbClr val="9900FF"/>
                </a:solidFill>
                <a:latin typeface="Calibri" pitchFamily="34" charset="0"/>
                <a:cs typeface="Arial" pitchFamily="34" charset="0"/>
              </a:rPr>
              <a:t>. Fusion </a:t>
            </a:r>
            <a:r>
              <a:rPr lang="en-US" sz="1600" b="1" dirty="0" smtClean="0">
                <a:solidFill>
                  <a:srgbClr val="9900FF"/>
                </a:solidFill>
                <a:latin typeface="Calibri" pitchFamily="34" charset="0"/>
                <a:cs typeface="Arial" pitchFamily="34" charset="0"/>
              </a:rPr>
              <a:t>51</a:t>
            </a:r>
            <a:r>
              <a:rPr lang="en-US" sz="1600" b="0" i="0" dirty="0" smtClean="0">
                <a:solidFill>
                  <a:srgbClr val="9900FF"/>
                </a:solidFill>
                <a:latin typeface="Calibri" pitchFamily="34" charset="0"/>
                <a:cs typeface="Arial" pitchFamily="34" charset="0"/>
              </a:rPr>
              <a:t>, 053018 (2011)</a:t>
            </a:r>
            <a:endParaRPr lang="en-US" sz="1600" b="0" i="0" dirty="0">
              <a:solidFill>
                <a:srgbClr val="9900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1143000"/>
            <a:ext cx="5378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800" u="sng" dirty="0" smtClean="0"/>
              <a:t>Example: Disruption Elements and Connections Diagram (JET)</a:t>
            </a:r>
            <a:endParaRPr lang="en-US" sz="1800" u="sng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" y="981075"/>
            <a:ext cx="3429000" cy="5459628"/>
          </a:xfrm>
        </p:spPr>
        <p:txBody>
          <a:bodyPr/>
          <a:lstStyle/>
          <a:p>
            <a:r>
              <a:rPr lang="en-US" dirty="0" smtClean="0"/>
              <a:t>Elements</a:t>
            </a:r>
          </a:p>
          <a:p>
            <a:pPr lvl="1"/>
            <a:r>
              <a:rPr lang="en-US" dirty="0" smtClean="0"/>
              <a:t>Provide a logical and quantifiable set of components in the disruption chain, with underlying physics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Connections</a:t>
            </a:r>
          </a:p>
          <a:p>
            <a:pPr lvl="1"/>
            <a:r>
              <a:rPr lang="en-US" dirty="0" smtClean="0"/>
              <a:t>Shows interrelations of the elements, arrow thickness showing relative probability of path</a:t>
            </a:r>
          </a:p>
          <a:p>
            <a:pPr lvl="1"/>
            <a:r>
              <a:rPr lang="en-US" dirty="0" smtClean="0"/>
              <a:t> Can have multiple inputs / outputs</a:t>
            </a:r>
          </a:p>
        </p:txBody>
      </p:sp>
    </p:spTree>
    <p:extLst>
      <p:ext uri="{BB962C8B-B14F-4D97-AF65-F5344CB8AC3E}">
        <p14:creationId xmlns:p14="http://schemas.microsoft.com/office/powerpoint/2010/main" val="8241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spDef>
    <a:lnDef>
      <a:spPr bwMode="auto"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run plan">
  <a:themeElements>
    <a:clrScheme name="">
      <a:dk1>
        <a:srgbClr val="000000"/>
      </a:dk1>
      <a:lt1>
        <a:srgbClr val="FFFFFF"/>
      </a:lt1>
      <a:dk2>
        <a:srgbClr val="000000"/>
      </a:dk2>
      <a:lt2>
        <a:srgbClr val="D49FFF"/>
      </a:lt2>
      <a:accent1>
        <a:srgbClr val="0000FF"/>
      </a:accent1>
      <a:accent2>
        <a:srgbClr val="FF5008"/>
      </a:accent2>
      <a:accent3>
        <a:srgbClr val="FFFFFF"/>
      </a:accent3>
      <a:accent4>
        <a:srgbClr val="000000"/>
      </a:accent4>
      <a:accent5>
        <a:srgbClr val="AAAAFF"/>
      </a:accent5>
      <a:accent6>
        <a:srgbClr val="E74806"/>
      </a:accent6>
      <a:hlink>
        <a:srgbClr val="8901F3"/>
      </a:hlink>
      <a:folHlink>
        <a:srgbClr val="919191"/>
      </a:folHlink>
    </a:clrScheme>
    <a:fontScheme name="run plan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run pl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run plan">
  <a:themeElements>
    <a:clrScheme name="">
      <a:dk1>
        <a:srgbClr val="000000"/>
      </a:dk1>
      <a:lt1>
        <a:srgbClr val="FFFFFF"/>
      </a:lt1>
      <a:dk2>
        <a:srgbClr val="000000"/>
      </a:dk2>
      <a:lt2>
        <a:srgbClr val="D49FFF"/>
      </a:lt2>
      <a:accent1>
        <a:srgbClr val="0000FF"/>
      </a:accent1>
      <a:accent2>
        <a:srgbClr val="FF5008"/>
      </a:accent2>
      <a:accent3>
        <a:srgbClr val="FFFFFF"/>
      </a:accent3>
      <a:accent4>
        <a:srgbClr val="000000"/>
      </a:accent4>
      <a:accent5>
        <a:srgbClr val="AAAAFF"/>
      </a:accent5>
      <a:accent6>
        <a:srgbClr val="E74806"/>
      </a:accent6>
      <a:hlink>
        <a:srgbClr val="8901F3"/>
      </a:hlink>
      <a:folHlink>
        <a:srgbClr val="919191"/>
      </a:folHlink>
    </a:clrScheme>
    <a:fontScheme name="run plan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run pl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92127</TotalTime>
  <Words>1604</Words>
  <Application>Microsoft Office PowerPoint</Application>
  <PresentationFormat>On-screen Show (4:3)</PresentationFormat>
  <Paragraphs>254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Blank Presentation</vt:lpstr>
      <vt:lpstr>1_Blank Presentation</vt:lpstr>
      <vt:lpstr>2_Blank Presentation</vt:lpstr>
      <vt:lpstr>3_Blank Presentation</vt:lpstr>
      <vt:lpstr>run plan</vt:lpstr>
      <vt:lpstr>1_run plan</vt:lpstr>
      <vt:lpstr>PowerPoint Presentation</vt:lpstr>
      <vt:lpstr>Initial meeting of the Disruption Prediction, Avoidance, and Mitigation (DPAM) Working Group - OUTLINE</vt:lpstr>
      <vt:lpstr>DPAM WG – Mission Statement and Scope</vt:lpstr>
      <vt:lpstr>Recent history regarding the DPAM Working Group</vt:lpstr>
      <vt:lpstr>Near 100% disruption avoidance is an urgent need for ITER, FNSF, and future tokamaks</vt:lpstr>
      <vt:lpstr>DPAM WG - Present NSTX-U Charges</vt:lpstr>
      <vt:lpstr>NSTX-U DPAM WG – Structure and Organization</vt:lpstr>
      <vt:lpstr>DPAM WG Initial Approach to Disruption Prediction and Avoidance – related physics Elements</vt:lpstr>
      <vt:lpstr>Example of disruption physics elements interconnected to describe paths toward disruption </vt:lpstr>
      <vt:lpstr>(Incomplete) List of physics elements tied to disruption prediction, avoidance (highlighting individual involvement) </vt:lpstr>
      <vt:lpstr>Disruption mitigation research can also be used to quantify disruption severity reduction</vt:lpstr>
      <vt:lpstr>DPAM is a grand challenge problem – help make the solution a reality</vt:lpstr>
      <vt:lpstr>Important Links for NSTX-U DPAM Working Group</vt:lpstr>
      <vt:lpstr>Supporting slides follow</vt:lpstr>
      <vt:lpstr>ITER Disruptivity Requirements (Lehnen 2013)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Sabbagh</dc:creator>
  <cp:lastModifiedBy>SAS</cp:lastModifiedBy>
  <cp:revision>16648</cp:revision>
  <cp:lastPrinted>2014-10-10T06:32:42Z</cp:lastPrinted>
  <dcterms:created xsi:type="dcterms:W3CDTF">2003-10-01T16:23:57Z</dcterms:created>
  <dcterms:modified xsi:type="dcterms:W3CDTF">2015-01-30T15:53:40Z</dcterms:modified>
</cp:coreProperties>
</file>