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4" r:id="rId2"/>
    <p:sldMasterId id="2147483666" r:id="rId3"/>
    <p:sldMasterId id="2147483678" r:id="rId4"/>
  </p:sldMasterIdLst>
  <p:notesMasterIdLst>
    <p:notesMasterId r:id="rId9"/>
  </p:notesMasterIdLst>
  <p:handoutMasterIdLst>
    <p:handoutMasterId r:id="rId10"/>
  </p:handoutMasterIdLst>
  <p:sldIdLst>
    <p:sldId id="1467" r:id="rId5"/>
    <p:sldId id="1749" r:id="rId6"/>
    <p:sldId id="1751" r:id="rId7"/>
    <p:sldId id="1752" r:id="rId8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(Jack) Berkery" initials="JW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FF"/>
    <a:srgbClr val="009900"/>
    <a:srgbClr val="FFFF99"/>
    <a:srgbClr val="FFFFCC"/>
    <a:srgbClr val="FFFF66"/>
    <a:srgbClr val="E2E2E2"/>
    <a:srgbClr val="E0E0E0"/>
    <a:srgbClr val="E8E8E8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8" autoAdjust="0"/>
    <p:restoredTop sz="94359" autoAdjust="0"/>
  </p:normalViewPr>
  <p:slideViewPr>
    <p:cSldViewPr>
      <p:cViewPr varScale="1">
        <p:scale>
          <a:sx n="96" d="100"/>
          <a:sy n="96" d="100"/>
        </p:scale>
        <p:origin x="-505" y="-92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2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F97EDBF-DAB4-477E-BB15-03AAFAEDC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2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90" y="4413250"/>
            <a:ext cx="5102225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2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D3C0642-66A5-4F41-8DBE-5CDCF0810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3E5D7-70FF-4193-992F-E1008B3CBCA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DEDD4D-D602-4DBD-8A49-57E0433C7F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8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E268DE-F9DE-4BB0-9822-7C866F432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8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612BD5-B59C-4A72-9882-AA8D91E0FC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3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A9B8F08-319A-4FE7-81C7-0E6B539688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4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305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305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F138CB2E-AE9E-455C-8930-00BEF7A853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29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539A9-73CE-4167-A83F-CC010DB9862C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5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C34D4A-1CD7-4338-BAFE-1380003A7449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13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EC5A36-D8B3-4598-A389-D6CAC395108F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68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9F9D6E-7BAE-4E1A-B51C-2FD40C0009AE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9BF812-0681-4E22-9A31-8F7B4212A5F5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89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227416-1060-4AD2-9225-A60F88BA1F48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A2EA7F-753D-4976-AAD9-A874C223FB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2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A3CF97-474F-4E54-8090-61F247835726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6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8215BD-4556-4662-9552-B7E9533F2A9E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82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5E8052-9FD0-42AE-90B4-094CEE075E8F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72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9AF4F-56E1-4F64-A4F7-D76BE053CA0A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50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18ECC5-426E-49F6-A4C2-C6C9C9CF3422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74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B2E573-9FDC-4AEE-8DEB-BF355C7AA6C0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830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50AD9-92D8-44DF-8264-975BA7829426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54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8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E88660-916B-46F3-8CAD-ED62711E7B02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9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F503F-5E89-4907-A129-70318C9C1297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A29946-E93E-4561-ACF4-50D0DCF85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26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DA75E-4D43-4D07-B349-563A1BA9625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33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50C1A-1821-4063-BCC5-A2866379DCF4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66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17173D-07EE-4C68-85F3-E5656F3A7CFE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376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8E6655-782C-410D-9779-7F1183A05E33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99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FABF0F-70C1-496C-85D8-B21AFFB1A62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183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DEA0E9-30ED-41CA-856B-02BF30984E7C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278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BF3A15-0D73-4698-A027-9C0B60553F5B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295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025F55E-7626-4F3D-A3D3-A04BABD81B4D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46D6A9-7713-4D0A-8399-80CBA2307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1D10B2-EA4A-4C0B-8A79-5769C68D1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0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97B360-2D0A-4F83-B415-25036F2332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0A6D15-21D9-434B-9D2C-F123A4756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0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1BEB0E-CFDA-43FF-AE88-89C41A04A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1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E5B059-DCCC-40BA-ADCF-689BAA2E89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6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340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sz="1200" i="1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</a:rPr>
                <a:t>NSTX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1143000" y="6580188"/>
            <a:ext cx="6934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b="1" dirty="0">
                <a:solidFill>
                  <a:schemeClr val="accent2"/>
                </a:solidFill>
                <a:latin typeface="Arial" pitchFamily="34" charset="0"/>
              </a:rPr>
              <a:t>NSTX PAC meeting 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2012: </a:t>
            </a:r>
            <a:r>
              <a:rPr lang="en-US" sz="900" b="1" dirty="0" err="1" smtClean="0">
                <a:solidFill>
                  <a:schemeClr val="accent2"/>
                </a:solidFill>
                <a:latin typeface="Arial" pitchFamily="34" charset="0"/>
              </a:rPr>
              <a:t>Macrostability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 TSG - Slides for J.K Park( S.A</a:t>
            </a:r>
            <a:r>
              <a:rPr lang="en-US" sz="900" b="1" dirty="0">
                <a:solidFill>
                  <a:schemeClr val="accent2"/>
                </a:solidFill>
                <a:latin typeface="Arial" pitchFamily="34" charset="0"/>
              </a:rPr>
              <a:t>. 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Sabbagh, J.W. Berkery)</a:t>
            </a:r>
            <a:endParaRPr lang="en-US" sz="9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20D2CDAB-B451-45D4-BC77-2412938997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05424" name="Rectangle 208"/>
          <p:cNvSpPr>
            <a:spLocks noChangeArrowheads="1"/>
          </p:cNvSpPr>
          <p:nvPr/>
        </p:nvSpPr>
        <p:spPr bwMode="auto">
          <a:xfrm>
            <a:off x="6553200" y="6580188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April, 2012</a:t>
            </a:r>
            <a:endParaRPr lang="en-US" sz="900" b="1" dirty="0">
              <a:solidFill>
                <a:schemeClr val="accent2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Arial" charset="0"/>
              </a:rPr>
              <a:t>NSTX-U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+mn-lt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AB491D52-C8F6-44F7-A7F2-632ED75DA559}" type="slidenum">
              <a:rPr lang="en-US" b="1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 b="1">
              <a:solidFill>
                <a:srgbClr val="3333CC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800" b="1" dirty="0">
                <a:cs typeface="Arial" charset="0"/>
              </a:rPr>
              <a:t>Meeting name – abbreviated presentation title,  abbreviated author name  (??/??/20??)</a:t>
            </a:r>
          </a:p>
        </p:txBody>
      </p:sp>
    </p:spTree>
    <p:extLst>
      <p:ext uri="{BB962C8B-B14F-4D97-AF65-F5344CB8AC3E}">
        <p14:creationId xmlns:p14="http://schemas.microsoft.com/office/powerpoint/2010/main" val="254894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340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sz="1200" i="1" dirty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</a:rPr>
                <a:t>NSTX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863838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NSTX-U Disruption Prediction, Avoidance, and Mitigation WG – Controlled</a:t>
            </a:r>
            <a:r>
              <a:rPr lang="en-US" sz="900" b="1" baseline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 Shutdown Mtg. 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(S.A. Sabbagh</a:t>
            </a:r>
            <a:r>
              <a:rPr lang="en-US" sz="900" b="1" baseline="0" dirty="0" smtClean="0">
                <a:solidFill>
                  <a:srgbClr val="3333CC"/>
                </a:solidFill>
                <a:latin typeface="Arial" pitchFamily="34" charset="0"/>
              </a:rPr>
              <a:t> and R. Raman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)</a:t>
            </a:r>
            <a:endParaRPr lang="en-US" sz="900" b="1" dirty="0">
              <a:solidFill>
                <a:srgbClr val="3333CC"/>
              </a:solidFill>
              <a:latin typeface="Arial" pitchFamily="34" charset="0"/>
            </a:endParaRP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6098" y="6637311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9E4154A2-A575-4FB1-8A3D-838E25E19115}" type="slidenum">
              <a:rPr lang="en-US" smtClean="0">
                <a:solidFill>
                  <a:srgbClr val="3333CC"/>
                </a:solidFill>
              </a:rPr>
              <a:pPr/>
              <a:t>‹#›</a:t>
            </a:fld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905424" name="Rectangle 208"/>
          <p:cNvSpPr>
            <a:spLocks noChangeArrowheads="1"/>
          </p:cNvSpPr>
          <p:nvPr/>
        </p:nvSpPr>
        <p:spPr bwMode="auto">
          <a:xfrm>
            <a:off x="6768664" y="6580188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Feb.</a:t>
            </a:r>
            <a:r>
              <a:rPr lang="en-US" sz="900" b="1" baseline="0" dirty="0" smtClean="0">
                <a:solidFill>
                  <a:srgbClr val="3333CC"/>
                </a:solidFill>
                <a:latin typeface="Arial" pitchFamily="34" charset="0"/>
              </a:rPr>
              <a:t> 20</a:t>
            </a:r>
            <a:r>
              <a:rPr lang="en-US" sz="900" b="1" baseline="30000" dirty="0" smtClean="0">
                <a:solidFill>
                  <a:srgbClr val="3333CC"/>
                </a:solidFill>
                <a:latin typeface="Arial" pitchFamily="34" charset="0"/>
              </a:rPr>
              <a:t>th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, 2015</a:t>
            </a:r>
            <a:endParaRPr lang="en-US" sz="900" b="1" dirty="0">
              <a:solidFill>
                <a:srgbClr val="3333CC"/>
              </a:solidFill>
              <a:latin typeface="Arial" pitchFamily="34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Arial" charset="0"/>
              </a:rPr>
              <a:t>NSTX-U</a:t>
            </a:r>
          </a:p>
        </p:txBody>
      </p:sp>
    </p:spTree>
    <p:extLst>
      <p:ext uri="{BB962C8B-B14F-4D97-AF65-F5344CB8AC3E}">
        <p14:creationId xmlns:p14="http://schemas.microsoft.com/office/powerpoint/2010/main" val="148786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45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altLang="en-US" sz="1200" i="1" dirty="0" smtClean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  <a:cs typeface="Arial" pitchFamily="34" charset="0"/>
                </a:rPr>
                <a:t>NSTX-U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762000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Arial" pitchFamily="34" charset="0"/>
              </a:rPr>
              <a:t>NSTX-U Columbia U. Group Research Plan Summary (2014-2018) – S.A. Sabbagh, et al. – May 5, 2014</a:t>
            </a: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7854A1D3-58A8-40A6-9F2C-9F057B370B09}" type="slidenum">
              <a:rPr lang="en-US" altLang="en-US" smtClean="0">
                <a:solidFill>
                  <a:srgbClr val="3333CC"/>
                </a:solidFill>
                <a:cs typeface="Arial" pitchFamily="34" charset="0"/>
              </a:rPr>
              <a:pPr/>
              <a:t>‹#›</a:t>
            </a:fld>
            <a:endParaRPr lang="en-US" altLang="en-US" dirty="0" smtClean="0">
              <a:solidFill>
                <a:srgbClr val="3333C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0" y="95026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NSTX-U Disruption PAM Working Group – Controlled Shutdown XP </a:t>
            </a: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Discussion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28" charset="-128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31626" y="2140609"/>
            <a:ext cx="6088374" cy="97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sz="2000" b="0" i="0" dirty="0">
                <a:solidFill>
                  <a:srgbClr val="000000"/>
                </a:solidFill>
                <a:latin typeface="Arial" charset="0"/>
              </a:rPr>
              <a:t>S. A. 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Sabbagh</a:t>
            </a:r>
            <a:r>
              <a:rPr lang="en-US" sz="2000" b="0" i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and R. Raman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en-US" sz="1400" b="0" baseline="3000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Department </a:t>
            </a:r>
            <a:r>
              <a:rPr lang="en-US" altLang="en-US" sz="1400" b="0" dirty="0">
                <a:solidFill>
                  <a:srgbClr val="0000FF"/>
                </a:solidFill>
                <a:latin typeface="Arial" pitchFamily="34" charset="0"/>
              </a:rPr>
              <a:t>of Applied Physics, Columbia University, New York, 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NY</a:t>
            </a: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University of Washington, Seattle, WA</a:t>
            </a:r>
            <a:endParaRPr lang="en-US" altLang="en-US" sz="1400" b="0" dirty="0">
              <a:solidFill>
                <a:srgbClr val="0000FF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sz="3600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800" b="1" i="1">
                <a:solidFill>
                  <a:srgbClr val="3333CC"/>
                </a:solidFill>
                <a:latin typeface="Arial" charset="0"/>
                <a:cs typeface="Arial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1653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65487"/>
            <a:ext cx="3120387" cy="224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345" y="4074621"/>
            <a:ext cx="2539255" cy="272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1667435" y="3352800"/>
            <a:ext cx="5859774" cy="101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0" hangingPunct="0">
              <a:lnSpc>
                <a:spcPct val="105000"/>
              </a:lnSpc>
              <a:buClr>
                <a:srgbClr val="F70606"/>
              </a:buClr>
              <a:buSzPct val="150000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Helvetica" pitchFamily="34" charset="0"/>
              </a:rPr>
              <a:t>Held during the NSTX-U </a:t>
            </a:r>
            <a:r>
              <a:rPr lang="en-US" sz="1800" b="1" dirty="0" err="1" smtClean="0">
                <a:solidFill>
                  <a:srgbClr val="FF0000"/>
                </a:solidFill>
                <a:latin typeface="Helvetica" pitchFamily="34" charset="0"/>
              </a:rPr>
              <a:t>Macrostability</a:t>
            </a:r>
            <a:r>
              <a:rPr lang="en-US" sz="1800" b="1" dirty="0" smtClean="0">
                <a:solidFill>
                  <a:srgbClr val="FF0000"/>
                </a:solidFill>
                <a:latin typeface="Helvetica" pitchFamily="34" charset="0"/>
              </a:rPr>
              <a:t> TSG Meeting</a:t>
            </a: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February </a:t>
            </a:r>
            <a:r>
              <a:rPr lang="en-US" sz="1800" b="1" dirty="0">
                <a:solidFill>
                  <a:srgbClr val="0000FF"/>
                </a:solidFill>
                <a:latin typeface="Helvetica" pitchFamily="34" charset="0"/>
              </a:rPr>
              <a:t>2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0</a:t>
            </a:r>
            <a:r>
              <a:rPr lang="en-US" sz="1800" b="1" baseline="30000" dirty="0" smtClean="0">
                <a:solidFill>
                  <a:srgbClr val="0000FF"/>
                </a:solidFill>
                <a:latin typeface="Helvetica" pitchFamily="34" charset="0"/>
              </a:rPr>
              <a:t>th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, 2015</a:t>
            </a: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latin typeface="Helvetica" pitchFamily="34" charset="0"/>
            </a:endParaRP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PPPL</a:t>
            </a:r>
          </a:p>
        </p:txBody>
      </p:sp>
      <p:sp>
        <p:nvSpPr>
          <p:cNvPr id="57" name="Text Box 144"/>
          <p:cNvSpPr txBox="1">
            <a:spLocks noChangeArrowheads="1"/>
          </p:cNvSpPr>
          <p:nvPr/>
        </p:nvSpPr>
        <p:spPr bwMode="auto">
          <a:xfrm>
            <a:off x="152400" y="6606862"/>
            <a:ext cx="31579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207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62063" indent="-2333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00200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574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146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718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290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sz="1200" dirty="0" smtClean="0">
                <a:solidFill>
                  <a:srgbClr val="1822CD"/>
                </a:solidFill>
                <a:latin typeface="Helvetica" pitchFamily="34" charset="0"/>
              </a:rPr>
              <a:t>V1.2</a:t>
            </a:r>
            <a:endParaRPr lang="en-US" sz="1200" dirty="0">
              <a:solidFill>
                <a:srgbClr val="1822CD"/>
              </a:solidFill>
              <a:latin typeface="Helvetica" pitchFamily="34" charset="0"/>
            </a:endParaRPr>
          </a:p>
        </p:txBody>
      </p:sp>
      <p:pic>
        <p:nvPicPr>
          <p:cNvPr id="2101" name="Picture 48" descr="ppi221.tmp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0574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Coll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of </a:t>
            </a: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Wm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CompX</a:t>
            </a:r>
            <a:endParaRPr lang="en-US" sz="900" dirty="0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</p:spTree>
    <p:extLst>
      <p:ext uri="{BB962C8B-B14F-4D97-AF65-F5344CB8AC3E}">
        <p14:creationId xmlns:p14="http://schemas.microsoft.com/office/powerpoint/2010/main" val="30112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875"/>
            <a:ext cx="8839200" cy="815975"/>
          </a:xfrm>
        </p:spPr>
        <p:txBody>
          <a:bodyPr/>
          <a:lstStyle/>
          <a:p>
            <a:r>
              <a:rPr lang="en-US" dirty="0" smtClean="0"/>
              <a:t>An experiment creating a more controlled shutdown of NSTX-U is a capability of interest to many TSGs and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32330"/>
            <a:ext cx="8763000" cy="5410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Simple overall motivation to Disruption PAM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Utilizing a controlled shutdown for NSTX-U plasmas strengthens and simplifies quantification of reduced </a:t>
            </a:r>
            <a:r>
              <a:rPr lang="en-US" dirty="0" err="1" smtClean="0"/>
              <a:t>disruptivity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Overall Goal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Generate one or more scenarios that would reduce plasma magnetic/kinetic energies to generally accepted values defining a </a:t>
            </a:r>
            <a:r>
              <a:rPr lang="en-US" dirty="0"/>
              <a:t>controlled </a:t>
            </a:r>
            <a:r>
              <a:rPr lang="en-US" dirty="0" smtClean="0"/>
              <a:t>shutdown for the plasma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Recent initiative to run this in 2015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Steve </a:t>
            </a:r>
            <a:r>
              <a:rPr lang="en-US" dirty="0" err="1" smtClean="0"/>
              <a:t>Jardin’s</a:t>
            </a:r>
            <a:r>
              <a:rPr lang="en-US" dirty="0" smtClean="0"/>
              <a:t> </a:t>
            </a:r>
            <a:r>
              <a:rPr lang="en-US" dirty="0" smtClean="0"/>
              <a:t>proposal to study plasma shutdown </a:t>
            </a:r>
            <a:r>
              <a:rPr lang="en-US" dirty="0"/>
              <a:t>vs. |</a:t>
            </a:r>
            <a:r>
              <a:rPr lang="en-US" dirty="0" err="1"/>
              <a:t>I</a:t>
            </a:r>
            <a:r>
              <a:rPr lang="en-US" baseline="-25000" dirty="0" err="1"/>
              <a:t>p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| </a:t>
            </a:r>
            <a:r>
              <a:rPr lang="en-US" dirty="0" smtClean="0"/>
              <a:t>for comparison to M3D-C</a:t>
            </a:r>
            <a:r>
              <a:rPr lang="en-US" baseline="30000" dirty="0" smtClean="0"/>
              <a:t>1</a:t>
            </a:r>
            <a:r>
              <a:rPr lang="en-US" dirty="0" smtClean="0"/>
              <a:t> simulations re-awakens motivation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Other scans of interest to the group could be conducted in a more general controlled shutdown experiment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Ther</a:t>
            </a:r>
            <a:r>
              <a:rPr lang="en-US" dirty="0" smtClean="0"/>
              <a:t>e has been </a:t>
            </a:r>
            <a:r>
              <a:rPr lang="en-US" dirty="0" smtClean="0"/>
              <a:t>motivation </a:t>
            </a:r>
            <a:r>
              <a:rPr lang="en-US" dirty="0" smtClean="0"/>
              <a:t>to </a:t>
            </a:r>
            <a:r>
              <a:rPr lang="en-US" dirty="0" smtClean="0"/>
              <a:t>create/use </a:t>
            </a:r>
            <a:r>
              <a:rPr lang="en-US" dirty="0" smtClean="0"/>
              <a:t>a controlled shutdown for </a:t>
            </a:r>
            <a:r>
              <a:rPr lang="en-US" dirty="0" smtClean="0"/>
              <a:t>NSTX – suggest to start sooner than later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2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2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875"/>
            <a:ext cx="8839200" cy="815975"/>
          </a:xfrm>
        </p:spPr>
        <p:txBody>
          <a:bodyPr/>
          <a:lstStyle/>
          <a:p>
            <a:r>
              <a:rPr lang="en-US" dirty="0" smtClean="0"/>
              <a:t>What would people be interested in / to study in an experiment creating a controlled plasma shutdown XP?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0" y="990600"/>
            <a:ext cx="9067800" cy="5351930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dirty="0" smtClean="0"/>
              <a:t>Operational aspect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</a:t>
            </a:r>
            <a:r>
              <a:rPr lang="en-US" dirty="0" smtClean="0"/>
              <a:t>ontrolled shutdown capability generally desired (may help maintain wall conditioning etc.; Phys. Ops. could conduct partially as piggyback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Multi-TSG XP; Entire XP might be possible to run in piggyback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Could be a </a:t>
            </a:r>
            <a:r>
              <a:rPr lang="en-US" dirty="0" smtClean="0"/>
              <a:t>pre-programmed approach </a:t>
            </a:r>
            <a:r>
              <a:rPr lang="en-US" dirty="0" smtClean="0"/>
              <a:t>– may not need (or want) automated capability </a:t>
            </a:r>
            <a:r>
              <a:rPr lang="en-US" dirty="0" smtClean="0"/>
              <a:t>(different </a:t>
            </a:r>
            <a:r>
              <a:rPr lang="en-US" dirty="0" smtClean="0"/>
              <a:t>than Automatic Shutdown </a:t>
            </a:r>
            <a:r>
              <a:rPr lang="en-US" dirty="0" smtClean="0"/>
              <a:t>XMP/XP </a:t>
            </a:r>
            <a:r>
              <a:rPr lang="en-US" dirty="0" smtClean="0"/>
              <a:t>by </a:t>
            </a:r>
            <a:r>
              <a:rPr lang="en-US" dirty="0" smtClean="0"/>
              <a:t>Stefan?)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Plasma parameter variations / goals (for discussion/expansion)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Plasma </a:t>
            </a:r>
            <a:r>
              <a:rPr lang="en-US" dirty="0"/>
              <a:t>shutdown vs. |</a:t>
            </a:r>
            <a:r>
              <a:rPr lang="en-US" dirty="0" err="1"/>
              <a:t>I</a:t>
            </a:r>
            <a:r>
              <a:rPr lang="en-US" baseline="-25000" dirty="0" err="1"/>
              <a:t>p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| </a:t>
            </a:r>
            <a:r>
              <a:rPr lang="en-US" dirty="0" smtClean="0">
                <a:solidFill>
                  <a:srgbClr val="9900FF"/>
                </a:solidFill>
              </a:rPr>
              <a:t>(S. Jardin, et al.)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Controlled shutdown vs. plasma </a:t>
            </a:r>
            <a:r>
              <a:rPr lang="en-US" dirty="0" smtClean="0"/>
              <a:t>configuration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Controlled shutdown vs. plasma </a:t>
            </a:r>
            <a:r>
              <a:rPr lang="en-US" dirty="0" smtClean="0"/>
              <a:t>density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Attain % reduction goals for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tot</a:t>
            </a:r>
            <a:r>
              <a:rPr lang="en-US" dirty="0" smtClean="0"/>
              <a:t>,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mag</a:t>
            </a:r>
            <a:r>
              <a:rPr lang="en-US" dirty="0" smtClean="0"/>
              <a:t> controlled shutdown </a:t>
            </a:r>
            <a:r>
              <a:rPr lang="en-US" dirty="0" smtClean="0">
                <a:solidFill>
                  <a:srgbClr val="9900FF"/>
                </a:solidFill>
              </a:rPr>
              <a:t>(DPAM WG)</a:t>
            </a:r>
            <a:endParaRPr lang="en-US" baseline="-25000" dirty="0" smtClean="0">
              <a:solidFill>
                <a:srgbClr val="9900FF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dirty="0" smtClean="0"/>
              <a:t>Effects on </a:t>
            </a:r>
            <a:r>
              <a:rPr lang="en-US" dirty="0"/>
              <a:t>particle </a:t>
            </a:r>
            <a:r>
              <a:rPr lang="en-US" dirty="0" smtClean="0"/>
              <a:t>control shot-to-shot </a:t>
            </a:r>
            <a:r>
              <a:rPr lang="en-US" dirty="0" smtClean="0">
                <a:solidFill>
                  <a:srgbClr val="9900FF"/>
                </a:solidFill>
              </a:rPr>
              <a:t>(Particle Control Task </a:t>
            </a:r>
            <a:r>
              <a:rPr lang="en-US" dirty="0" smtClean="0">
                <a:solidFill>
                  <a:srgbClr val="9900FF"/>
                </a:solidFill>
              </a:rPr>
              <a:t>Force?)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0000FF"/>
                </a:solidFill>
              </a:rPr>
              <a:t>(your further ideas here…)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3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4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875"/>
            <a:ext cx="8839200" cy="815975"/>
          </a:xfrm>
        </p:spPr>
        <p:txBody>
          <a:bodyPr/>
          <a:lstStyle/>
          <a:p>
            <a:r>
              <a:rPr lang="en-US" dirty="0" smtClean="0"/>
              <a:t>There has been a limited discussion already which aids our present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60609"/>
            <a:ext cx="8915400" cy="566569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Some discussion points so far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Dennis Mueller: </a:t>
            </a:r>
            <a:r>
              <a:rPr lang="en-US" dirty="0" smtClean="0"/>
              <a:t>“</a:t>
            </a:r>
            <a:r>
              <a:rPr lang="en-US" dirty="0"/>
              <a:t>it would be nice to  construct a shutdown phase that </a:t>
            </a:r>
            <a:r>
              <a:rPr lang="en-US" dirty="0" smtClean="0"/>
              <a:t>we could </a:t>
            </a:r>
            <a:r>
              <a:rPr lang="en-US" dirty="0"/>
              <a:t>simply append to the end of any flattop</a:t>
            </a:r>
            <a:r>
              <a:rPr lang="en-US" dirty="0" smtClean="0"/>
              <a:t>.</a:t>
            </a:r>
            <a:r>
              <a:rPr lang="en-US" dirty="0" smtClean="0"/>
              <a:t>”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Charles Skinner</a:t>
            </a:r>
            <a:r>
              <a:rPr lang="en-US" dirty="0" smtClean="0"/>
              <a:t>: “Some attention was put to controlled shutdown during the 2009 run” (</a:t>
            </a:r>
            <a:r>
              <a:rPr lang="en-US" dirty="0" smtClean="0">
                <a:solidFill>
                  <a:srgbClr val="0000FF"/>
                </a:solidFill>
              </a:rPr>
              <a:t>precedent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Francesca </a:t>
            </a:r>
            <a:r>
              <a:rPr lang="en-US" dirty="0" err="1" smtClean="0">
                <a:solidFill>
                  <a:srgbClr val="9900FF"/>
                </a:solidFill>
              </a:rPr>
              <a:t>Poli</a:t>
            </a:r>
            <a:r>
              <a:rPr lang="en-US" dirty="0" smtClean="0"/>
              <a:t>: “</a:t>
            </a:r>
            <a:r>
              <a:rPr lang="en-US" dirty="0"/>
              <a:t>One of the (new) priorities of ITPA-IOS is ramp-down and plasma termination</a:t>
            </a:r>
            <a:r>
              <a:rPr lang="en-US" dirty="0" smtClean="0"/>
              <a:t>” (</a:t>
            </a:r>
            <a:r>
              <a:rPr lang="en-US" dirty="0" smtClean="0">
                <a:solidFill>
                  <a:srgbClr val="0000FF"/>
                </a:solidFill>
              </a:rPr>
              <a:t>great to have ITPA connection</a:t>
            </a:r>
            <a:r>
              <a:rPr lang="en-US" dirty="0" smtClean="0"/>
              <a:t>)</a:t>
            </a:r>
          </a:p>
          <a:p>
            <a:pPr lvl="2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SAS: </a:t>
            </a:r>
            <a:r>
              <a:rPr lang="en-US" dirty="0" smtClean="0">
                <a:solidFill>
                  <a:schemeClr val="tx1"/>
                </a:solidFill>
              </a:rPr>
              <a:t>also direct connection to a few related ITPA Stability Group “MDCs”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Jon Menard</a:t>
            </a:r>
            <a:r>
              <a:rPr lang="en-US" dirty="0"/>
              <a:t>: </a:t>
            </a:r>
            <a:r>
              <a:rPr lang="en-US" dirty="0" smtClean="0"/>
              <a:t>“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morning fiducial is another opportunity to tune up controlled </a:t>
            </a:r>
            <a:r>
              <a:rPr lang="en-US" dirty="0" smtClean="0"/>
              <a:t>ramp-down / debug </a:t>
            </a:r>
            <a:r>
              <a:rPr lang="en-US" dirty="0"/>
              <a:t>this </a:t>
            </a:r>
            <a:r>
              <a:rPr lang="en-US" dirty="0" smtClean="0"/>
              <a:t>system” (</a:t>
            </a:r>
            <a:r>
              <a:rPr lang="en-US" dirty="0" smtClean="0">
                <a:solidFill>
                  <a:srgbClr val="0000FF"/>
                </a:solidFill>
              </a:rPr>
              <a:t>mostly piggyback?</a:t>
            </a:r>
            <a:r>
              <a:rPr lang="en-US" dirty="0" smtClean="0"/>
              <a:t>)</a:t>
            </a:r>
            <a:endParaRPr lang="en-US" dirty="0" smtClean="0">
              <a:solidFill>
                <a:srgbClr val="9900FF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Steve </a:t>
            </a:r>
            <a:r>
              <a:rPr lang="en-US" dirty="0" err="1" smtClean="0">
                <a:solidFill>
                  <a:srgbClr val="9900FF"/>
                </a:solidFill>
              </a:rPr>
              <a:t>Jardin</a:t>
            </a:r>
            <a:r>
              <a:rPr lang="en-US" dirty="0" err="1" smtClean="0"/>
              <a:t>’s</a:t>
            </a:r>
            <a:r>
              <a:rPr lang="en-US" dirty="0" smtClean="0"/>
              <a:t> proposal to study plasma shutdown vs. |</a:t>
            </a:r>
            <a:r>
              <a:rPr lang="en-US" dirty="0" err="1" smtClean="0"/>
              <a:t>I</a:t>
            </a:r>
            <a:r>
              <a:rPr lang="en-US" baseline="-25000" dirty="0" err="1" smtClean="0"/>
              <a:t>p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| for comparison to M3D-C</a:t>
            </a:r>
            <a:r>
              <a:rPr lang="en-US" baseline="30000" dirty="0" smtClean="0"/>
              <a:t>1</a:t>
            </a:r>
            <a:r>
              <a:rPr lang="en-US" dirty="0" smtClean="0"/>
              <a:t> simulations (</a:t>
            </a:r>
            <a:r>
              <a:rPr lang="en-US" dirty="0" smtClean="0">
                <a:solidFill>
                  <a:srgbClr val="0000FF"/>
                </a:solidFill>
              </a:rPr>
              <a:t>cross-cutting value</a:t>
            </a:r>
            <a:r>
              <a:rPr lang="en-US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DPAM WG goals </a:t>
            </a:r>
            <a:r>
              <a:rPr lang="en-US" dirty="0" smtClean="0"/>
              <a:t>would strongly value general attention to create a </a:t>
            </a:r>
            <a:r>
              <a:rPr lang="en-US" dirty="0"/>
              <a:t>controlled </a:t>
            </a:r>
            <a:r>
              <a:rPr lang="en-US" dirty="0" smtClean="0"/>
              <a:t>shutdown in most shots (</a:t>
            </a:r>
            <a:r>
              <a:rPr lang="en-US" dirty="0" smtClean="0">
                <a:solidFill>
                  <a:srgbClr val="0000FF"/>
                </a:solidFill>
              </a:rPr>
              <a:t>reduced </a:t>
            </a:r>
            <a:r>
              <a:rPr lang="en-US" dirty="0" err="1">
                <a:solidFill>
                  <a:srgbClr val="0000FF"/>
                </a:solidFill>
              </a:rPr>
              <a:t>W</a:t>
            </a:r>
            <a:r>
              <a:rPr lang="en-US" baseline="-25000" dirty="0" err="1">
                <a:solidFill>
                  <a:srgbClr val="0000FF"/>
                </a:solidFill>
              </a:rPr>
              <a:t>tot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W</a:t>
            </a:r>
            <a:r>
              <a:rPr lang="en-US" baseline="-25000" dirty="0" err="1" smtClean="0">
                <a:solidFill>
                  <a:srgbClr val="0000FF"/>
                </a:solidFill>
              </a:rPr>
              <a:t>mag</a:t>
            </a:r>
            <a:r>
              <a:rPr lang="en-US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ASC TSG (SPG) </a:t>
            </a:r>
            <a:r>
              <a:rPr lang="en-US" dirty="0" smtClean="0"/>
              <a:t>has XMP / XP on </a:t>
            </a:r>
            <a:r>
              <a:rPr lang="en-US" dirty="0"/>
              <a:t>a</a:t>
            </a:r>
            <a:r>
              <a:rPr lang="en-US" dirty="0" smtClean="0"/>
              <a:t>utomated shutdown. Should </a:t>
            </a:r>
            <a:r>
              <a:rPr lang="en-US" dirty="0" smtClean="0">
                <a:solidFill>
                  <a:srgbClr val="0000FF"/>
                </a:solidFill>
              </a:rPr>
              <a:t>ASC champion a </a:t>
            </a:r>
            <a:r>
              <a:rPr lang="en-US" dirty="0">
                <a:solidFill>
                  <a:srgbClr val="0000FF"/>
                </a:solidFill>
              </a:rPr>
              <a:t>generalized m</a:t>
            </a:r>
            <a:r>
              <a:rPr lang="en-US" dirty="0" smtClean="0">
                <a:solidFill>
                  <a:srgbClr val="0000FF"/>
                </a:solidFill>
              </a:rPr>
              <a:t>ulti-TSG XP </a:t>
            </a:r>
            <a:r>
              <a:rPr lang="en-US" dirty="0" smtClean="0">
                <a:solidFill>
                  <a:srgbClr val="0000FF"/>
                </a:solidFill>
              </a:rPr>
              <a:t>proposal in this regard? 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4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4386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92313</TotalTime>
  <Words>479</Words>
  <Application>Microsoft Office PowerPoint</Application>
  <PresentationFormat>On-screen Show (4:3)</PresentationFormat>
  <Paragraphs>107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Blank Presentation</vt:lpstr>
      <vt:lpstr>1_Blank Presentation</vt:lpstr>
      <vt:lpstr>2_Blank Presentation</vt:lpstr>
      <vt:lpstr>3_Blank Presentation</vt:lpstr>
      <vt:lpstr>PowerPoint Presentation</vt:lpstr>
      <vt:lpstr>An experiment creating a more controlled shutdown of NSTX-U is a capability of interest to many TSGs and Theory</vt:lpstr>
      <vt:lpstr>What would people be interested in / to study in an experiment creating a controlled plasma shutdown XP?</vt:lpstr>
      <vt:lpstr>There has been a limited discussion already which aids our present discussion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Sabbagh</dc:creator>
  <cp:lastModifiedBy>SAS</cp:lastModifiedBy>
  <cp:revision>16696</cp:revision>
  <cp:lastPrinted>2014-10-10T06:32:42Z</cp:lastPrinted>
  <dcterms:created xsi:type="dcterms:W3CDTF">2003-10-01T16:23:57Z</dcterms:created>
  <dcterms:modified xsi:type="dcterms:W3CDTF">2015-02-19T03:44:11Z</dcterms:modified>
</cp:coreProperties>
</file>