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13"/>
  </p:notesMasterIdLst>
  <p:handoutMasterIdLst>
    <p:handoutMasterId r:id="rId14"/>
  </p:handoutMasterIdLst>
  <p:sldIdLst>
    <p:sldId id="1467" r:id="rId2"/>
    <p:sldId id="1749" r:id="rId3"/>
    <p:sldId id="1770" r:id="rId4"/>
    <p:sldId id="1772" r:id="rId5"/>
    <p:sldId id="1776" r:id="rId6"/>
    <p:sldId id="1777" r:id="rId7"/>
    <p:sldId id="1737" r:id="rId8"/>
    <p:sldId id="1763" r:id="rId9"/>
    <p:sldId id="1768" r:id="rId10"/>
    <p:sldId id="1764" r:id="rId11"/>
    <p:sldId id="1765" r:id="rId12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•"/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hn (Jack) Berkery" initials="JW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0000FF"/>
    <a:srgbClr val="009900"/>
    <a:srgbClr val="FFFFCC"/>
    <a:srgbClr val="FFFF99"/>
    <a:srgbClr val="FFFF66"/>
    <a:srgbClr val="E2E2E2"/>
    <a:srgbClr val="E0E0E0"/>
    <a:srgbClr val="E8E8E8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4" autoAdjust="0"/>
    <p:restoredTop sz="94359" autoAdjust="0"/>
  </p:normalViewPr>
  <p:slideViewPr>
    <p:cSldViewPr>
      <p:cViewPr varScale="1">
        <p:scale>
          <a:sx n="131" d="100"/>
          <a:sy n="131" d="100"/>
        </p:scale>
        <p:origin x="-1188" y="-96"/>
      </p:cViewPr>
      <p:guideLst>
        <p:guide orient="horz" pos="42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420" y="-11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33" tIns="46167" rIns="92333" bIns="46167" numCol="1" anchor="t" anchorCtr="0" compatLnSpc="1">
            <a:prstTxWarp prst="textNoShape">
              <a:avLst/>
            </a:prstTxWarp>
          </a:bodyPr>
          <a:lstStyle>
            <a:lvl1pPr defTabSz="923761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2"/>
            <a:ext cx="30051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33" tIns="46167" rIns="92333" bIns="46167" numCol="1" anchor="t" anchorCtr="0" compatLnSpc="1">
            <a:prstTxWarp prst="textNoShape">
              <a:avLst/>
            </a:prstTxWarp>
          </a:bodyPr>
          <a:lstStyle>
            <a:lvl1pPr algn="r" defTabSz="923761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33" tIns="46167" rIns="92333" bIns="46167" numCol="1" anchor="b" anchorCtr="0" compatLnSpc="1">
            <a:prstTxWarp prst="textNoShape">
              <a:avLst/>
            </a:prstTxWarp>
          </a:bodyPr>
          <a:lstStyle>
            <a:lvl1pPr defTabSz="923761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8"/>
            <a:ext cx="30051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33" tIns="46167" rIns="92333" bIns="46167" numCol="1" anchor="b" anchorCtr="0" compatLnSpc="1">
            <a:prstTxWarp prst="textNoShape">
              <a:avLst/>
            </a:prstTxWarp>
          </a:bodyPr>
          <a:lstStyle>
            <a:lvl1pPr algn="r" defTabSz="923761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FF97EDBF-DAB4-477E-BB15-03AAFAEDCC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00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2" y="2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4213"/>
            <a:ext cx="4667250" cy="3500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90" y="4413250"/>
            <a:ext cx="5102225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03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2" y="87503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8D3C0642-66A5-4F41-8DBE-5CDCF08105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220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E3E5D7-70FF-4193-992F-E1008B3CBCA1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A50AD9-92D8-44DF-8264-975BA7829426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954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DEA0E9-30ED-41CA-856B-02BF30984E7C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127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875"/>
            <a:ext cx="2286000" cy="6156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875"/>
            <a:ext cx="6705600" cy="6156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BF3A15-0D73-4698-A027-9C0B60553F5B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329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875"/>
            <a:ext cx="9144000" cy="8159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87630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771900"/>
            <a:ext cx="87630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382000" y="6653213"/>
            <a:ext cx="762000" cy="152400"/>
          </a:xfrm>
        </p:spPr>
        <p:txBody>
          <a:bodyPr/>
          <a:lstStyle>
            <a:lvl1pPr>
              <a:defRPr/>
            </a:lvl1pPr>
          </a:lstStyle>
          <a:p>
            <a:fld id="{8025F55E-7626-4F3D-A3D3-A04BABD81B4D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23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i="0"/>
            </a:lvl1pPr>
          </a:lstStyle>
          <a:p>
            <a:fld id="{51512792-B6C3-45AD-B08C-FC074EF9E523}" type="slidenum">
              <a:rPr lang="en-US" altLang="en-US" smtClean="0">
                <a:solidFill>
                  <a:srgbClr val="3333CC"/>
                </a:solidFill>
              </a:rPr>
              <a:pPr/>
              <a:t>‹#›</a:t>
            </a:fld>
            <a:endParaRPr lang="en-US" altLang="en-US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368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E88660-916B-46F3-8CAD-ED62711E7B02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679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2F503F-5E89-4907-A129-70318C9C1297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155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FDA75E-4D43-4D07-B349-563A1BA96251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433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050C1A-1821-4063-BCC5-A2866379DCF4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166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17173D-07EE-4C68-85F3-E5656F3A7CFE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737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F8E6655-782C-410D-9779-7F1183A05E33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09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FABF0F-70C1-496C-85D8-B21AFFB1A621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518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905352" name="Picture 13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3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5353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0" y="15875"/>
            <a:ext cx="9144000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8F8F8">
                        <a:alpha val="30000"/>
                      </a:srgbClr>
                    </a:gs>
                    <a:gs pos="100000">
                      <a:srgbClr val="F8F8F8">
                        <a:gamma/>
                        <a:shade val="80784"/>
                        <a:invGamma/>
                        <a:alpha val="86000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grpSp>
        <p:nvGrpSpPr>
          <p:cNvPr id="905421" name="Group 205"/>
          <p:cNvGrpSpPr>
            <a:grpSpLocks/>
          </p:cNvGrpSpPr>
          <p:nvPr/>
        </p:nvGrpSpPr>
        <p:grpSpPr bwMode="auto">
          <a:xfrm>
            <a:off x="0" y="6578600"/>
            <a:ext cx="9144000" cy="279400"/>
            <a:chOff x="0" y="4144"/>
            <a:chExt cx="5760" cy="176"/>
          </a:xfrm>
        </p:grpSpPr>
        <p:pic>
          <p:nvPicPr>
            <p:cNvPr id="905410" name="Picture 194"/>
            <p:cNvPicPr>
              <a:picLocks noChangeAspect="1" noChangeArrowheads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144"/>
              <a:ext cx="5760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05415" name="Text Box 199"/>
            <p:cNvSpPr txBox="1">
              <a:spLocks noChangeArrowheads="1"/>
            </p:cNvSpPr>
            <p:nvPr userDrawn="1"/>
          </p:nvSpPr>
          <p:spPr bwMode="auto">
            <a:xfrm>
              <a:off x="172" y="4180"/>
              <a:ext cx="45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20700" indent="-2286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indent="-223838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262063" indent="-23336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600200" indent="-223838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0574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5146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9718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4290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20000"/>
                </a:spcBef>
                <a:buFontTx/>
                <a:buNone/>
              </a:pPr>
              <a:r>
                <a:rPr lang="en-US" altLang="en-US" sz="1200" i="1" dirty="0" smtClean="0">
                  <a:solidFill>
                    <a:srgbClr val="171FC7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elvetica" pitchFamily="34" charset="0"/>
                  <a:cs typeface="Arial" pitchFamily="34" charset="0"/>
                </a:rPr>
                <a:t>NSTX-U</a:t>
              </a:r>
            </a:p>
          </p:txBody>
        </p:sp>
      </p:grpSp>
      <p:sp>
        <p:nvSpPr>
          <p:cNvPr id="905422" name="Rectangle 206"/>
          <p:cNvSpPr>
            <a:spLocks noChangeArrowheads="1"/>
          </p:cNvSpPr>
          <p:nvPr/>
        </p:nvSpPr>
        <p:spPr bwMode="auto">
          <a:xfrm>
            <a:off x="762000" y="6580188"/>
            <a:ext cx="71628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000" b="1" baseline="0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28" charset="-128"/>
                <a:cs typeface="Arial" pitchFamily="34" charset="0"/>
              </a:rPr>
              <a:t>NSTX-U Research Forum, MSTSG </a:t>
            </a:r>
            <a:r>
              <a:rPr lang="en-US" sz="10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28" charset="-128"/>
                <a:cs typeface="Arial" pitchFamily="34" charset="0"/>
              </a:rPr>
              <a:t>– February 24-27, 2015</a:t>
            </a:r>
          </a:p>
        </p:txBody>
      </p:sp>
      <p:sp>
        <p:nvSpPr>
          <p:cNvPr id="905423" name="Rectangle 20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53213"/>
            <a:ext cx="76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900" b="1">
                <a:solidFill>
                  <a:schemeClr val="accent2"/>
                </a:solidFill>
                <a:latin typeface="+mn-lt"/>
                <a:ea typeface="ＭＳ Ｐゴシック" pitchFamily="34" charset="-128"/>
              </a:defRPr>
            </a:lvl1pPr>
          </a:lstStyle>
          <a:p>
            <a:fld id="{7854A1D3-58A8-40A6-9F2C-9F057B370B09}" type="slidenum">
              <a:rPr lang="en-US" altLang="en-US" smtClean="0">
                <a:solidFill>
                  <a:srgbClr val="3333CC"/>
                </a:solidFill>
                <a:cs typeface="Arial" pitchFamily="34" charset="0"/>
              </a:rPr>
              <a:pPr/>
              <a:t>‹#›</a:t>
            </a:fld>
            <a:endParaRPr lang="en-US" altLang="en-US" dirty="0" smtClean="0">
              <a:solidFill>
                <a:srgbClr val="3333CC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59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q"/>
        <a:defRPr sz="24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SzPct val="75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80000"/>
        <a:buChar char="•"/>
        <a:defRPr>
          <a:solidFill>
            <a:srgbClr val="FF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SzPct val="65000"/>
        <a:buFont typeface="Wingdings" pitchFamily="2" charset="2"/>
        <a:buChar char="q"/>
        <a:defRPr sz="1600">
          <a:solidFill>
            <a:srgbClr val="0099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0" name="Straight Connector 58"/>
          <p:cNvCxnSpPr>
            <a:cxnSpLocks noChangeShapeType="1"/>
          </p:cNvCxnSpPr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noFill/>
          <a:ln w="0" algn="ctr">
            <a:solidFill>
              <a:srgbClr val="FB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" name="Straight Connector 2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2" name="Line 150"/>
          <p:cNvSpPr>
            <a:spLocks noChangeShapeType="1"/>
          </p:cNvSpPr>
          <p:nvPr/>
        </p:nvSpPr>
        <p:spPr bwMode="auto">
          <a:xfrm>
            <a:off x="0" y="0"/>
            <a:ext cx="914400" cy="0"/>
          </a:xfrm>
          <a:prstGeom prst="line">
            <a:avLst/>
          </a:prstGeom>
          <a:noFill/>
          <a:ln w="0">
            <a:solidFill>
              <a:srgbClr val="FB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53" name="Straight Connector 2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4" name="Line 131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55" name="Straight Connector 2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25762" name="Rectangle 2"/>
          <p:cNvSpPr>
            <a:spLocks noChangeArrowheads="1"/>
          </p:cNvSpPr>
          <p:nvPr/>
        </p:nvSpPr>
        <p:spPr bwMode="auto">
          <a:xfrm>
            <a:off x="0" y="984392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28" charset="-128"/>
              </a:rPr>
              <a:t>Macroscopic Stability TSG Research Forum</a:t>
            </a:r>
            <a:endParaRPr lang="en-US" sz="28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128" charset="-128"/>
            </a:endParaRPr>
          </a:p>
        </p:txBody>
      </p:sp>
      <p:cxnSp>
        <p:nvCxnSpPr>
          <p:cNvPr id="2057" name="Straight Connector 28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8" name="Line 132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59" name="Straight Connector 2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0" name="Text Box 9"/>
          <p:cNvSpPr txBox="1">
            <a:spLocks noChangeArrowheads="1"/>
          </p:cNvSpPr>
          <p:nvPr/>
        </p:nvSpPr>
        <p:spPr bwMode="auto">
          <a:xfrm>
            <a:off x="1531626" y="2096459"/>
            <a:ext cx="6088374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sz="2000" b="0" i="0" dirty="0" smtClean="0">
                <a:solidFill>
                  <a:srgbClr val="000000"/>
                </a:solidFill>
                <a:latin typeface="Arial" charset="0"/>
              </a:rPr>
              <a:t>J.W. Berkery</a:t>
            </a:r>
            <a:endParaRPr lang="en-US" altLang="en-US" sz="1400" b="0" baseline="30000" dirty="0" smtClean="0">
              <a:solidFill>
                <a:srgbClr val="000000"/>
              </a:solidFill>
              <a:latin typeface="Arial" pitchFamily="34" charset="0"/>
            </a:endParaRPr>
          </a:p>
          <a:p>
            <a:pPr lvl="0" algn="ctr">
              <a:spcBef>
                <a:spcPts val="0"/>
              </a:spcBef>
              <a:buClr>
                <a:srgbClr val="F70606"/>
              </a:buClr>
              <a:buSzPct val="150000"/>
              <a:buNone/>
            </a:pPr>
            <a:r>
              <a:rPr lang="en-US" altLang="en-US" sz="1400" b="0" dirty="0" smtClean="0">
                <a:solidFill>
                  <a:srgbClr val="0000FF"/>
                </a:solidFill>
                <a:latin typeface="Arial" pitchFamily="34" charset="0"/>
              </a:rPr>
              <a:t>Department </a:t>
            </a:r>
            <a:r>
              <a:rPr lang="en-US" altLang="en-US" sz="1400" b="0" dirty="0">
                <a:solidFill>
                  <a:srgbClr val="0000FF"/>
                </a:solidFill>
                <a:latin typeface="Arial" pitchFamily="34" charset="0"/>
              </a:rPr>
              <a:t>of Applied Physics, Columbia University, New York, </a:t>
            </a:r>
            <a:r>
              <a:rPr lang="en-US" altLang="en-US" sz="1400" b="0" dirty="0" smtClean="0">
                <a:solidFill>
                  <a:srgbClr val="0000FF"/>
                </a:solidFill>
                <a:latin typeface="Arial" pitchFamily="34" charset="0"/>
              </a:rPr>
              <a:t>NY</a:t>
            </a:r>
            <a:endParaRPr lang="en-US" altLang="en-US" sz="1400" b="0" dirty="0">
              <a:solidFill>
                <a:srgbClr val="0000FF"/>
              </a:solidFill>
              <a:latin typeface="Arial" pitchFamily="34" charset="0"/>
            </a:endParaRPr>
          </a:p>
        </p:txBody>
      </p:sp>
      <p:cxnSp>
        <p:nvCxnSpPr>
          <p:cNvPr id="2061" name="Straight Connector 3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2" name="Line 133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63" name="Straight Connector 31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5" name="Straight Connector 32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6" name="Line 134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67" name="Straight Connector 33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8" name="Line 138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69" name="Straight Connector 3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0" name="Line 139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71" name="Straight Connector 3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2" name="Line 143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73" name="Straight Connector 3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4" name="Line 144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75" name="Straight Connector 3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6" name="Line 145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77" name="Straight Connector 38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8" name="Line 146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79" name="Straight Connector 3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080" name="Picture 1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81" name="Straight Connector 4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2" name="Line 147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83" name="Straight Connector 41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25888" name="Text Box 128"/>
          <p:cNvSpPr txBox="1">
            <a:spLocks noChangeArrowheads="1"/>
          </p:cNvSpPr>
          <p:nvPr/>
        </p:nvSpPr>
        <p:spPr bwMode="auto">
          <a:xfrm>
            <a:off x="838200" y="109538"/>
            <a:ext cx="1905000" cy="5540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buFontTx/>
              <a:buNone/>
              <a:defRPr/>
            </a:pPr>
            <a:r>
              <a:rPr lang="en-US" sz="3600" i="1" dirty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NSTX-U</a:t>
            </a:r>
          </a:p>
        </p:txBody>
      </p:sp>
      <p:cxnSp>
        <p:nvCxnSpPr>
          <p:cNvPr id="2085" name="Straight Connector 42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6" name="Line 148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87" name="Straight Connector 43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8" name="Rectangle 129"/>
          <p:cNvSpPr>
            <a:spLocks noChangeArrowheads="1"/>
          </p:cNvSpPr>
          <p:nvPr/>
        </p:nvSpPr>
        <p:spPr bwMode="auto">
          <a:xfrm>
            <a:off x="3651250" y="228600"/>
            <a:ext cx="15303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r" eaLnBrk="0" hangingPunct="0">
              <a:spcBef>
                <a:spcPct val="0"/>
              </a:spcBef>
              <a:buFontTx/>
              <a:buNone/>
            </a:pPr>
            <a:r>
              <a:rPr lang="en-US" sz="1800" b="1" i="1">
                <a:solidFill>
                  <a:srgbClr val="3333CC"/>
                </a:solidFill>
                <a:latin typeface="Arial" charset="0"/>
                <a:cs typeface="Arial" charset="0"/>
              </a:rPr>
              <a:t>Supported by   </a:t>
            </a:r>
          </a:p>
        </p:txBody>
      </p:sp>
      <p:cxnSp>
        <p:nvCxnSpPr>
          <p:cNvPr id="2089" name="Straight Connector 4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90" name="Line 149"/>
          <p:cNvSpPr>
            <a:spLocks noChangeShapeType="1"/>
          </p:cNvSpPr>
          <p:nvPr/>
        </p:nvSpPr>
        <p:spPr bwMode="auto">
          <a:xfrm>
            <a:off x="0" y="0"/>
            <a:ext cx="0" cy="457200"/>
          </a:xfrm>
          <a:prstGeom prst="line">
            <a:avLst/>
          </a:prstGeom>
          <a:noFill/>
          <a:ln w="0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91" name="Straight Connector 4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2" name="Straight Connector 4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3" name="Straight Connector 5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094" name="Picture 53" descr="ppi224.tmp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133600"/>
            <a:ext cx="1295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95" name="Straight Connector 5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96" name="Text Box 153"/>
          <p:cNvSpPr txBox="1">
            <a:spLocks noChangeArrowheads="1"/>
          </p:cNvSpPr>
          <p:nvPr/>
        </p:nvSpPr>
        <p:spPr bwMode="auto">
          <a:xfrm>
            <a:off x="7696200" y="2165350"/>
            <a:ext cx="1295400" cy="43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 anchor="b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Culham Sci Ctr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York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Chubu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Fukui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Hiroshima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Hyogo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Kyoto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Kyushu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Kyushu Tokai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NIFS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Niigata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U Tokyo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JAEA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800">
                <a:solidFill>
                  <a:srgbClr val="FF0000"/>
                </a:solidFill>
                <a:latin typeface="Arial" charset="0"/>
              </a:rPr>
              <a:t>Inst for Nucl Res, Kiev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Ioffe Inst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TRINITI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Chonbuk Natl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NFRI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KAIST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POSTECH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Seoul Natl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ASIPP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CIEMAT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FOM Inst DIFFER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ENEA, Frascati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CEA, Cadarache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IPP, Jülich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IPP, Garching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ASCR, Czech Rep</a:t>
            </a:r>
          </a:p>
        </p:txBody>
      </p:sp>
      <p:cxnSp>
        <p:nvCxnSpPr>
          <p:cNvPr id="2097" name="Straight Connector 5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8" name="Straight Connector 5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9" name="Straight Connector 57"/>
          <p:cNvCxnSpPr>
            <a:cxnSpLocks noChangeShapeType="1"/>
          </p:cNvCxnSpPr>
          <p:nvPr/>
        </p:nvCxnSpPr>
        <p:spPr bwMode="auto">
          <a:xfrm>
            <a:off x="0" y="0"/>
            <a:ext cx="0" cy="457200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100" name="Picture 3" descr="C:\Users\jmenard\Desktop\Picture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626861"/>
            <a:ext cx="2895600" cy="2078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3" name="Picture 5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945" y="4343400"/>
            <a:ext cx="2288500" cy="2452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Text Box 10"/>
          <p:cNvSpPr txBox="1">
            <a:spLocks noChangeArrowheads="1"/>
          </p:cNvSpPr>
          <p:nvPr/>
        </p:nvSpPr>
        <p:spPr bwMode="auto">
          <a:xfrm>
            <a:off x="2819400" y="3429000"/>
            <a:ext cx="3733800" cy="1011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algn="ctr" eaLnBrk="0" hangingPunct="0">
              <a:lnSpc>
                <a:spcPct val="105000"/>
              </a:lnSpc>
              <a:buClr>
                <a:srgbClr val="F70606"/>
              </a:buClr>
              <a:buSzPct val="150000"/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Helvetica" pitchFamily="34" charset="0"/>
              </a:rPr>
              <a:t>NSTX-U Research Forum</a:t>
            </a:r>
          </a:p>
          <a:p>
            <a:pPr lvl="0" algn="ctr" eaLnBrk="0" hangingPunct="0">
              <a:lnSpc>
                <a:spcPct val="130000"/>
              </a:lnSpc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Helvetica" pitchFamily="34" charset="0"/>
              </a:rPr>
              <a:t>February 24-27, 2015</a:t>
            </a:r>
            <a:r>
              <a:rPr lang="en-US" sz="1800" b="1" dirty="0" smtClean="0">
                <a:solidFill>
                  <a:srgbClr val="000000"/>
                </a:solidFill>
                <a:latin typeface="Helvetica" pitchFamily="34" charset="0"/>
              </a:rPr>
              <a:t> </a:t>
            </a:r>
            <a:endParaRPr lang="en-US" sz="1800" b="1" dirty="0">
              <a:solidFill>
                <a:srgbClr val="000000"/>
              </a:solidFill>
              <a:latin typeface="Helvetica" pitchFamily="34" charset="0"/>
            </a:endParaRPr>
          </a:p>
          <a:p>
            <a:pPr lvl="0" algn="ctr" eaLnBrk="0" hangingPunct="0">
              <a:lnSpc>
                <a:spcPct val="130000"/>
              </a:lnSpc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Helvetica" pitchFamily="34" charset="0"/>
              </a:rPr>
              <a:t>PPPL</a:t>
            </a:r>
          </a:p>
        </p:txBody>
      </p:sp>
      <p:sp>
        <p:nvSpPr>
          <p:cNvPr id="57" name="Text Box 144"/>
          <p:cNvSpPr txBox="1">
            <a:spLocks noChangeArrowheads="1"/>
          </p:cNvSpPr>
          <p:nvPr/>
        </p:nvSpPr>
        <p:spPr bwMode="auto">
          <a:xfrm>
            <a:off x="152400" y="6606862"/>
            <a:ext cx="31579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207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62063" indent="-2333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00200"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57400" indent="-223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14600" indent="-223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71800" indent="-223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29000" indent="-223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en-US" sz="1200" dirty="0" smtClean="0">
                <a:solidFill>
                  <a:srgbClr val="1822CD"/>
                </a:solidFill>
                <a:latin typeface="Helvetica" pitchFamily="34" charset="0"/>
              </a:rPr>
              <a:t>V1.0</a:t>
            </a:r>
            <a:endParaRPr lang="en-US" sz="1200" dirty="0">
              <a:solidFill>
                <a:srgbClr val="1822CD"/>
              </a:solidFill>
              <a:latin typeface="Helvetica" pitchFamily="34" charset="0"/>
            </a:endParaRPr>
          </a:p>
        </p:txBody>
      </p:sp>
      <p:pic>
        <p:nvPicPr>
          <p:cNvPr id="2101" name="Picture 48" descr="ppi221.tmp"/>
          <p:cNvPicPr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57400"/>
            <a:ext cx="1295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02" name="Text Box 152"/>
          <p:cNvSpPr txBox="1">
            <a:spLocks noChangeArrowheads="1"/>
          </p:cNvSpPr>
          <p:nvPr/>
        </p:nvSpPr>
        <p:spPr bwMode="auto">
          <a:xfrm>
            <a:off x="152400" y="2057400"/>
            <a:ext cx="1257300" cy="451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 err="1">
                <a:solidFill>
                  <a:srgbClr val="0000FF"/>
                </a:solidFill>
                <a:latin typeface="Arial" charset="0"/>
              </a:rPr>
              <a:t>Coll</a:t>
            </a:r>
            <a:r>
              <a:rPr lang="en-US" sz="900" dirty="0">
                <a:solidFill>
                  <a:srgbClr val="0000FF"/>
                </a:solidFill>
                <a:latin typeface="Arial" charset="0"/>
              </a:rPr>
              <a:t> of </a:t>
            </a:r>
            <a:r>
              <a:rPr lang="en-US" sz="900" dirty="0" err="1">
                <a:solidFill>
                  <a:srgbClr val="0000FF"/>
                </a:solidFill>
                <a:latin typeface="Arial" charset="0"/>
              </a:rPr>
              <a:t>Wm</a:t>
            </a:r>
            <a:r>
              <a:rPr lang="en-US" sz="900" dirty="0">
                <a:solidFill>
                  <a:srgbClr val="0000FF"/>
                </a:solidFill>
                <a:latin typeface="Arial" charset="0"/>
              </a:rPr>
              <a:t> &amp; Mary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Columbia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 err="1">
                <a:solidFill>
                  <a:srgbClr val="0000FF"/>
                </a:solidFill>
                <a:latin typeface="Arial" charset="0"/>
              </a:rPr>
              <a:t>CompX</a:t>
            </a:r>
            <a:endParaRPr lang="en-US" sz="900" dirty="0">
              <a:solidFill>
                <a:srgbClr val="0000FF"/>
              </a:solidFill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General Atomics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FIU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INL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Johns Hopkins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LANL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LLNL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Lodestar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MIT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Lehigh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Nova Photonics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ORNL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PPPL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Princeton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Purdue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SNL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Think Tank, Inc.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UC Davis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UC Irvine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UCLA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UCSD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Colorado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Illinois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Maryland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Rochester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Tennessee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Tulsa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Washington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Wisconsin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X Science LLC</a:t>
            </a:r>
          </a:p>
        </p:txBody>
      </p:sp>
    </p:spTree>
    <p:extLst>
      <p:ext uri="{BB962C8B-B14F-4D97-AF65-F5344CB8AC3E}">
        <p14:creationId xmlns:p14="http://schemas.microsoft.com/office/powerpoint/2010/main" val="301120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Collecting specific XP ideas, pre-forum </a:t>
            </a:r>
            <a:br>
              <a:rPr lang="en-US" dirty="0"/>
            </a:br>
            <a:r>
              <a:rPr lang="en-US" dirty="0"/>
              <a:t>(no priority order pre-assumed here)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915400" cy="54864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200" dirty="0" smtClean="0"/>
              <a:t>3D Fields</a:t>
            </a:r>
          </a:p>
          <a:p>
            <a:pPr lvl="1"/>
            <a:r>
              <a:rPr lang="en-US" sz="1800" dirty="0"/>
              <a:t>Low β, low density locked mode studies (Myers)</a:t>
            </a:r>
          </a:p>
          <a:p>
            <a:pPr lvl="1"/>
            <a:r>
              <a:rPr lang="en-US" sz="1800" dirty="0" smtClean="0"/>
              <a:t>High </a:t>
            </a:r>
            <a:r>
              <a:rPr lang="en-US" sz="1800" dirty="0"/>
              <a:t>β n=1,2,3 compass scans (Myers)</a:t>
            </a:r>
          </a:p>
          <a:p>
            <a:pPr lvl="1"/>
            <a:r>
              <a:rPr lang="en-US" sz="1800" dirty="0" smtClean="0"/>
              <a:t>Optimization </a:t>
            </a:r>
            <a:r>
              <a:rPr lang="en-US" sz="1800" dirty="0"/>
              <a:t>of PID Dynamic EF Correction (Myers)</a:t>
            </a:r>
          </a:p>
          <a:p>
            <a:pPr lvl="1"/>
            <a:r>
              <a:rPr lang="en-US" sz="1800" dirty="0" smtClean="0"/>
              <a:t>Assess </a:t>
            </a:r>
            <a:r>
              <a:rPr lang="en-US" sz="1800" dirty="0"/>
              <a:t>NTV profile and strength as a function of plasma </a:t>
            </a:r>
            <a:r>
              <a:rPr lang="en-US" sz="1800" dirty="0" err="1"/>
              <a:t>collisionality</a:t>
            </a:r>
            <a:r>
              <a:rPr lang="en-US" sz="1800" dirty="0"/>
              <a:t>, and examine the NTV offset rotation</a:t>
            </a:r>
          </a:p>
          <a:p>
            <a:pPr lvl="1"/>
            <a:r>
              <a:rPr lang="en-US" sz="1800" dirty="0" smtClean="0"/>
              <a:t>Investigate </a:t>
            </a:r>
            <a:r>
              <a:rPr lang="en-US" sz="1800" dirty="0"/>
              <a:t>the rotation and rotational shear vs. TM/NTM in </a:t>
            </a:r>
            <a:r>
              <a:rPr lang="en-US" sz="1800" dirty="0" smtClean="0"/>
              <a:t>NSTX-U</a:t>
            </a:r>
          </a:p>
          <a:p>
            <a:pPr lvl="1"/>
            <a:r>
              <a:rPr lang="en-US" sz="1800" dirty="0" smtClean="0"/>
              <a:t>NSTX-U </a:t>
            </a:r>
            <a:r>
              <a:rPr lang="en-US" sz="1800" dirty="0"/>
              <a:t>Tearing Mode Experiments by Varying </a:t>
            </a:r>
            <a:r>
              <a:rPr lang="en-US" sz="1800" dirty="0" smtClean="0"/>
              <a:t>Plasma Rotation </a:t>
            </a:r>
            <a:r>
              <a:rPr lang="en-US" sz="1800" dirty="0"/>
              <a:t>Through NTV Torque in Presence of External </a:t>
            </a:r>
            <a:r>
              <a:rPr lang="en-US" sz="1800" dirty="0" smtClean="0"/>
              <a:t>Fields (Wang)</a:t>
            </a:r>
          </a:p>
          <a:p>
            <a:pPr lvl="1"/>
            <a:r>
              <a:rPr lang="en-US" sz="1800" dirty="0"/>
              <a:t>Plasma Response Study with </a:t>
            </a:r>
            <a:r>
              <a:rPr lang="en-US" sz="1800" dirty="0" err="1"/>
              <a:t>Nyquist</a:t>
            </a:r>
            <a:r>
              <a:rPr lang="en-US" sz="1800" dirty="0"/>
              <a:t> Plot in </a:t>
            </a:r>
            <a:r>
              <a:rPr lang="en-US" sz="1800" dirty="0" smtClean="0"/>
              <a:t>NSTX-U (Wang)</a:t>
            </a:r>
          </a:p>
          <a:p>
            <a:pPr lvl="1"/>
            <a:r>
              <a:rPr lang="en-US" sz="1800" dirty="0" smtClean="0"/>
              <a:t>Understand </a:t>
            </a:r>
            <a:r>
              <a:rPr lang="en-US" sz="1800" dirty="0"/>
              <a:t>how n=1 tearing mode </a:t>
            </a:r>
            <a:r>
              <a:rPr lang="en-US" sz="1800" dirty="0" smtClean="0"/>
              <a:t>stability changes </a:t>
            </a:r>
            <a:r>
              <a:rPr lang="en-US" sz="1800" dirty="0"/>
              <a:t>with </a:t>
            </a:r>
            <a:r>
              <a:rPr lang="en-US" sz="1800" dirty="0" smtClean="0"/>
              <a:t>q-profile</a:t>
            </a:r>
            <a:r>
              <a:rPr lang="en-US" sz="1800" dirty="0"/>
              <a:t>. </a:t>
            </a:r>
            <a:r>
              <a:rPr lang="en-US" sz="1800" dirty="0" smtClean="0"/>
              <a:t>In particular: 1. Sensitivity </a:t>
            </a:r>
            <a:r>
              <a:rPr lang="en-US" sz="1800" dirty="0"/>
              <a:t>changes in response to error fields (to induce tearing </a:t>
            </a:r>
            <a:r>
              <a:rPr lang="en-US" sz="1800" dirty="0" smtClean="0"/>
              <a:t>modes) and 2. Changes </a:t>
            </a:r>
            <a:r>
              <a:rPr lang="en-US" sz="1800" dirty="0"/>
              <a:t>to the tearing beta </a:t>
            </a:r>
            <a:r>
              <a:rPr lang="en-US" sz="1800" dirty="0" smtClean="0"/>
              <a:t>limit (</a:t>
            </a:r>
            <a:r>
              <a:rPr lang="en-US" sz="1800" dirty="0" err="1" smtClean="0"/>
              <a:t>LaHaye</a:t>
            </a:r>
            <a:r>
              <a:rPr lang="en-US" sz="1800" dirty="0"/>
              <a:t>)</a:t>
            </a:r>
          </a:p>
          <a:p>
            <a:pPr lvl="1"/>
            <a:r>
              <a:rPr lang="en-US" sz="1800" dirty="0"/>
              <a:t>Investigate resonant error field effects on tearing mode </a:t>
            </a:r>
            <a:r>
              <a:rPr lang="en-US" sz="1800" dirty="0" smtClean="0"/>
              <a:t>onset</a:t>
            </a:r>
          </a:p>
          <a:p>
            <a:pPr lvl="1"/>
            <a:r>
              <a:rPr lang="en-US" sz="1800" dirty="0" smtClean="0"/>
              <a:t>Investigate </a:t>
            </a:r>
            <a:r>
              <a:rPr lang="en-US" sz="1800" dirty="0"/>
              <a:t>NTV physics with enhanced 3D field spectra and NBI torque profile at increased pulse lengths, and NTV behavior at reduced </a:t>
            </a:r>
            <a:r>
              <a:rPr lang="en-US" sz="1800" dirty="0" err="1" smtClean="0"/>
              <a:t>collisionality</a:t>
            </a:r>
            <a:r>
              <a:rPr lang="en-US" sz="1800" dirty="0" smtClean="0"/>
              <a:t> regime</a:t>
            </a:r>
          </a:p>
          <a:p>
            <a:pPr lvl="1"/>
            <a:r>
              <a:rPr lang="en-US" sz="1800" dirty="0"/>
              <a:t>Test n=1 locking threshold along with </a:t>
            </a:r>
            <a:r>
              <a:rPr lang="en-US" sz="1800" dirty="0" smtClean="0"/>
              <a:t>n=2-3 applied fields (Park)</a:t>
            </a:r>
          </a:p>
          <a:p>
            <a:pPr lvl="1"/>
            <a:r>
              <a:rPr lang="en-US" sz="1800" dirty="0"/>
              <a:t>Test single coil effects on NTV and </a:t>
            </a:r>
            <a:r>
              <a:rPr lang="en-US" sz="1800" dirty="0" smtClean="0"/>
              <a:t>confinement (Park)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10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Collecting specific XP ideas, pre-forum </a:t>
            </a:r>
            <a:br>
              <a:rPr lang="en-US" dirty="0"/>
            </a:br>
            <a:r>
              <a:rPr lang="en-US" dirty="0"/>
              <a:t>(no priority order pre-assumed here)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9067800" cy="54864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200" dirty="0" smtClean="0"/>
              <a:t>Disruptions</a:t>
            </a:r>
          </a:p>
          <a:p>
            <a:pPr lvl="1"/>
            <a:r>
              <a:rPr lang="en-US" sz="1800" dirty="0" smtClean="0"/>
              <a:t>Perform </a:t>
            </a:r>
            <a:r>
              <a:rPr lang="en-US" sz="1800" dirty="0"/>
              <a:t>initial experiments using open-loop plasma rotation, current profile, and energetic particle control to demonstrate the ability to avoid encountering disruptive global mode stability boundaries based on kinetic RWM </a:t>
            </a:r>
            <a:r>
              <a:rPr lang="en-US" sz="1800" dirty="0" smtClean="0"/>
              <a:t>models</a:t>
            </a:r>
          </a:p>
          <a:p>
            <a:pPr lvl="1"/>
            <a:r>
              <a:rPr lang="en-US" sz="1800" dirty="0" smtClean="0"/>
              <a:t>Commission </a:t>
            </a:r>
            <a:r>
              <a:rPr lang="en-US" sz="1800" dirty="0"/>
              <a:t>MGI system and diagnostics, test EPI capsule </a:t>
            </a:r>
            <a:r>
              <a:rPr lang="en-US" sz="1800" dirty="0" smtClean="0"/>
              <a:t>injection</a:t>
            </a:r>
          </a:p>
          <a:p>
            <a:pPr lvl="1"/>
            <a:r>
              <a:rPr lang="en-US" sz="1800" dirty="0"/>
              <a:t>Assess total halo current fraction, toroidal structure, and poloidal </a:t>
            </a:r>
            <a:r>
              <a:rPr lang="en-US" sz="1800" dirty="0" smtClean="0"/>
              <a:t>width</a:t>
            </a:r>
            <a:endParaRPr lang="en-US" sz="1800" dirty="0"/>
          </a:p>
          <a:p>
            <a:pPr lvl="1"/>
            <a:r>
              <a:rPr lang="en-US" sz="1800" dirty="0"/>
              <a:t>Investigate high-Z gas fractions, gas transit times, the amount of gas required, and symmetry of the radiated power </a:t>
            </a:r>
            <a:r>
              <a:rPr lang="en-US" sz="1800" dirty="0" smtClean="0"/>
              <a:t>profile</a:t>
            </a:r>
          </a:p>
          <a:p>
            <a:pPr lvl="1"/>
            <a:r>
              <a:rPr lang="en-US" sz="1800" dirty="0"/>
              <a:t>Investigate halo current loading on the center column, using newly installed center column shunt </a:t>
            </a:r>
            <a:r>
              <a:rPr lang="en-US" sz="1800" dirty="0" smtClean="0"/>
              <a:t>tiles (Gerhardt)</a:t>
            </a:r>
            <a:endParaRPr lang="en-US" sz="1800" dirty="0"/>
          </a:p>
          <a:p>
            <a:pPr lvl="1"/>
            <a:r>
              <a:rPr lang="en-US" sz="1800" dirty="0" smtClean="0"/>
              <a:t>Study </a:t>
            </a:r>
            <a:r>
              <a:rPr lang="en-US" sz="1800" dirty="0"/>
              <a:t>spatial </a:t>
            </a:r>
            <a:r>
              <a:rPr lang="en-US" sz="1800" dirty="0" smtClean="0"/>
              <a:t>extent </a:t>
            </a:r>
            <a:r>
              <a:rPr lang="en-US" sz="1800" dirty="0"/>
              <a:t>and timing of the heat deposition during </a:t>
            </a:r>
            <a:r>
              <a:rPr lang="en-US" sz="1800" dirty="0" smtClean="0"/>
              <a:t>VDEs</a:t>
            </a:r>
          </a:p>
          <a:p>
            <a:pPr lvl="1"/>
            <a:r>
              <a:rPr lang="en-US" sz="1800" dirty="0"/>
              <a:t>Construct an MHD spectroscopy database to determine the measured variation of global mode stability as a function of key parameters</a:t>
            </a:r>
          </a:p>
          <a:p>
            <a:pPr lvl="1"/>
            <a:r>
              <a:rPr lang="en-US" sz="1800" dirty="0"/>
              <a:t>Compare the mismatch between the RWMSC observer model and sensor measurements, and the occurrence of plasma disruptions </a:t>
            </a:r>
            <a:endParaRPr lang="en-US" sz="1800" dirty="0" smtClean="0"/>
          </a:p>
          <a:p>
            <a:pPr lvl="1"/>
            <a:r>
              <a:rPr lang="en-US" sz="1800" dirty="0"/>
              <a:t>Implement and test initial disruption avoidance using the RWMSC observer model in real-time, including open-loop disruption avoidance criteria in low rotation plasmas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11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95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Highest-level goals for MS TSG for FY15 run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94" y="936810"/>
            <a:ext cx="9040905" cy="5486400"/>
          </a:xfrm>
        </p:spPr>
        <p:txBody>
          <a:bodyPr/>
          <a:lstStyle/>
          <a:p>
            <a:r>
              <a:rPr lang="en-US" sz="2200" dirty="0"/>
              <a:t>M</a:t>
            </a:r>
            <a:r>
              <a:rPr lang="en-US" sz="2200" dirty="0" smtClean="0"/>
              <a:t>ilestones</a:t>
            </a:r>
            <a:endParaRPr lang="en-US" sz="2200" dirty="0"/>
          </a:p>
          <a:p>
            <a:pPr lvl="1"/>
            <a:r>
              <a:rPr lang="en-US" sz="1800" dirty="0"/>
              <a:t>R15-3: </a:t>
            </a:r>
            <a:r>
              <a:rPr lang="en-US" sz="1800" dirty="0">
                <a:solidFill>
                  <a:srgbClr val="FF0000"/>
                </a:solidFill>
                <a:latin typeface="Arial Narrow" panose="020B0606020202030204" pitchFamily="34" charset="0"/>
              </a:rPr>
              <a:t>Develop </a:t>
            </a:r>
            <a:r>
              <a:rPr lang="en-US" sz="18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physics+operational</a:t>
            </a:r>
            <a:r>
              <a:rPr lang="en-US" sz="1800" dirty="0">
                <a:solidFill>
                  <a:srgbClr val="FF0000"/>
                </a:solidFill>
                <a:latin typeface="Arial Narrow" panose="020B0606020202030204" pitchFamily="34" charset="0"/>
              </a:rPr>
              <a:t> tools for high-performance discharges (</a:t>
            </a:r>
            <a:r>
              <a:rPr lang="en-US" sz="1800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sz="1800" dirty="0">
                <a:solidFill>
                  <a:srgbClr val="FF0000"/>
                </a:solidFill>
                <a:latin typeface="Arial Narrow" panose="020B0606020202030204" pitchFamily="34" charset="0"/>
              </a:rPr>
              <a:t>, </a:t>
            </a:r>
            <a:r>
              <a:rPr lang="en-US" sz="1800" dirty="0">
                <a:solidFill>
                  <a:srgbClr val="FF0000"/>
                </a:solidFill>
                <a:latin typeface="Symbol" panose="05050102010706020507" pitchFamily="18" charset="2"/>
              </a:rPr>
              <a:t>d</a:t>
            </a:r>
            <a:r>
              <a:rPr lang="en-US" sz="1800" dirty="0">
                <a:solidFill>
                  <a:srgbClr val="FF0000"/>
                </a:solidFill>
                <a:latin typeface="Arial Narrow" panose="020B0606020202030204" pitchFamily="34" charset="0"/>
              </a:rPr>
              <a:t>, </a:t>
            </a:r>
            <a:r>
              <a:rPr lang="en-US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en-US" sz="1800" dirty="0">
                <a:solidFill>
                  <a:srgbClr val="FF0000"/>
                </a:solidFill>
                <a:latin typeface="Arial Narrow" panose="020B0606020202030204" pitchFamily="34" charset="0"/>
              </a:rPr>
              <a:t>, EF/RWM)</a:t>
            </a:r>
          </a:p>
          <a:p>
            <a:pPr lvl="1"/>
            <a:r>
              <a:rPr lang="en-US" sz="1800" dirty="0"/>
              <a:t>JRT15: </a:t>
            </a:r>
            <a:r>
              <a:rPr lang="en-US" sz="1800" dirty="0">
                <a:solidFill>
                  <a:srgbClr val="FF0000"/>
                </a:solidFill>
                <a:latin typeface="Arial Narrow" panose="020B0606020202030204" pitchFamily="34" charset="0"/>
              </a:rPr>
              <a:t>Quantify impact of broadened J(r) and p(r) on </a:t>
            </a:r>
            <a:r>
              <a:rPr lang="en-US" sz="18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tokamak</a:t>
            </a:r>
            <a:r>
              <a:rPr lang="en-US" sz="1800" dirty="0">
                <a:solidFill>
                  <a:srgbClr val="FF0000"/>
                </a:solidFill>
                <a:latin typeface="Arial Narrow" panose="020B0606020202030204" pitchFamily="34" charset="0"/>
              </a:rPr>
              <a:t> confinement and stability</a:t>
            </a:r>
          </a:p>
          <a:p>
            <a:pPr lvl="1"/>
            <a:r>
              <a:rPr lang="en-US" sz="1800" dirty="0"/>
              <a:t>JRT16: </a:t>
            </a:r>
            <a:r>
              <a:rPr lang="en-US" sz="1800" dirty="0">
                <a:solidFill>
                  <a:srgbClr val="FF0000"/>
                </a:solidFill>
                <a:latin typeface="Arial Narrow" panose="020B0606020202030204" pitchFamily="34" charset="0"/>
              </a:rPr>
              <a:t>Assess disruption mitigation, initial tests of real-time warning / prediction </a:t>
            </a:r>
            <a:r>
              <a:rPr lang="en-US" sz="18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techniques</a:t>
            </a:r>
            <a:endParaRPr lang="en-US" sz="2200" dirty="0" smtClean="0"/>
          </a:p>
          <a:p>
            <a:pPr>
              <a:spcBef>
                <a:spcPts val="1800"/>
              </a:spcBef>
            </a:pPr>
            <a:r>
              <a:rPr lang="en-US" sz="2200" dirty="0" smtClean="0"/>
              <a:t>Stability:</a:t>
            </a:r>
            <a:endParaRPr lang="en-US" sz="2200" dirty="0"/>
          </a:p>
          <a:p>
            <a:pPr lvl="1"/>
            <a:r>
              <a:rPr lang="en-US" sz="1800" dirty="0" smtClean="0"/>
              <a:t>Optimize shaping, RWM/TM control (n&gt;1 using the second SPA), validate internal mode physics, and RWM kinetic physics</a:t>
            </a:r>
          </a:p>
          <a:p>
            <a:pPr>
              <a:spcBef>
                <a:spcPts val="1800"/>
              </a:spcBef>
            </a:pPr>
            <a:r>
              <a:rPr lang="en-US" sz="2200" dirty="0" smtClean="0"/>
              <a:t>3D Fields:</a:t>
            </a:r>
            <a:endParaRPr lang="en-US" sz="2200" dirty="0"/>
          </a:p>
          <a:p>
            <a:pPr lvl="1"/>
            <a:r>
              <a:rPr lang="en-US" sz="1800" dirty="0" smtClean="0"/>
              <a:t>Optimize error field correction (n&gt;1), dynamic correction, and understand NTV physics in reduced </a:t>
            </a:r>
            <a:r>
              <a:rPr lang="en-US" sz="1800" dirty="0" err="1" smtClean="0"/>
              <a:t>collisionality</a:t>
            </a:r>
            <a:r>
              <a:rPr lang="en-US" sz="1800" dirty="0" smtClean="0"/>
              <a:t> and controlled rotation</a:t>
            </a:r>
          </a:p>
          <a:p>
            <a:pPr>
              <a:spcBef>
                <a:spcPts val="1800"/>
              </a:spcBef>
            </a:pPr>
            <a:r>
              <a:rPr lang="en-US" sz="2200" dirty="0" smtClean="0"/>
              <a:t>Disruptions:</a:t>
            </a:r>
            <a:endParaRPr lang="en-US" sz="2200" dirty="0"/>
          </a:p>
          <a:p>
            <a:pPr lvl="1"/>
            <a:r>
              <a:rPr lang="en-US" sz="1800" dirty="0" smtClean="0"/>
              <a:t>Study halo currents, disruption loads, and precursors, and test MGI or other mitigation techniques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2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21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XMP submissions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3</a:t>
            </a:fld>
            <a:endParaRPr lang="en-US">
              <a:solidFill>
                <a:srgbClr val="3333CC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271291"/>
              </p:ext>
            </p:extLst>
          </p:nvPr>
        </p:nvGraphicFramePr>
        <p:xfrm>
          <a:off x="76200" y="914400"/>
          <a:ext cx="9067800" cy="2194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454316"/>
                <a:gridCol w="1704474"/>
                <a:gridCol w="954505"/>
                <a:gridCol w="954505"/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Title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Author</a:t>
                      </a:r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Days (min – max)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NSTX-U Automatic Shutdown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Gerhardt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0.50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1.00</a:t>
                      </a:r>
                    </a:p>
                  </a:txBody>
                  <a:tcPr marL="0" marR="0" marT="0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Commissioning the MGI Valves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Raman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1.00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1.00</a:t>
                      </a:r>
                    </a:p>
                  </a:txBody>
                  <a:tcPr marL="0" marR="0" marT="0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Magnetics Calibration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Myers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1.50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1.50</a:t>
                      </a:r>
                    </a:p>
                  </a:txBody>
                  <a:tcPr marL="0" marR="0" marT="0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6 SPA and Proportional RWM control Checkout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Gerhardt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0.50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0.75</a:t>
                      </a:r>
                    </a:p>
                  </a:txBody>
                  <a:tcPr marL="0" marR="0" marT="0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RWM state-space control with 6 coils - checkout XMP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Sabbagh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0.20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0.25</a:t>
                      </a:r>
                    </a:p>
                  </a:txBody>
                  <a:tcPr marL="0" marR="0" marT="0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XMP for MHD Spectroscopy Checkout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Berkery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0.20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0.25</a:t>
                      </a:r>
                    </a:p>
                  </a:txBody>
                  <a:tcPr marL="0" marR="0" marT="0" marB="0" anchor="ctr"/>
                </a:tc>
              </a:tr>
              <a:tr h="274320">
                <a:tc>
                  <a:txBody>
                    <a:bodyPr/>
                    <a:lstStyle/>
                    <a:p>
                      <a:pPr marL="91440"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r" fontAlgn="b"/>
                      <a:r>
                        <a:rPr lang="en-US" sz="1000" b="0" i="0" u="none" strike="noStrike" dirty="0" smtClean="0">
                          <a:effectLst/>
                          <a:latin typeface="Arial"/>
                        </a:rPr>
                        <a:t>Total:  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effectLst/>
                          <a:latin typeface="Arial"/>
                        </a:rPr>
                        <a:t>3.9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effectLst/>
                          <a:latin typeface="Arial"/>
                        </a:rPr>
                        <a:t>4.75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0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875"/>
            <a:ext cx="9144000" cy="593725"/>
          </a:xfrm>
        </p:spPr>
        <p:txBody>
          <a:bodyPr/>
          <a:lstStyle/>
          <a:p>
            <a:r>
              <a:rPr lang="en-US" dirty="0" smtClean="0"/>
              <a:t>XP submissions in order of submission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4</a:t>
            </a:fld>
            <a:endParaRPr lang="en-US">
              <a:solidFill>
                <a:srgbClr val="3333CC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427061"/>
              </p:ext>
            </p:extLst>
          </p:nvPr>
        </p:nvGraphicFramePr>
        <p:xfrm>
          <a:off x="76200" y="609600"/>
          <a:ext cx="9067800" cy="59496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791200"/>
                <a:gridCol w="1367590"/>
                <a:gridCol w="954505"/>
                <a:gridCol w="954505"/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Title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Author</a:t>
                      </a:r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Days (min – max)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Make contact with NSTX for n=1 tearing mode stability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La </a:t>
                      </a:r>
                      <a:r>
                        <a:rPr lang="en-US" sz="800" b="0" i="0" u="none" strike="noStrike" dirty="0" err="1">
                          <a:effectLst/>
                          <a:latin typeface="Arial"/>
                        </a:rPr>
                        <a:t>Haye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3D plasma response data for MHD and transport code validations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Evans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1.5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Assess </a:t>
                      </a:r>
                      <a:r>
                        <a:rPr lang="en-US" sz="800" b="0" i="0" u="none" strike="noStrike" dirty="0" err="1">
                          <a:effectLst/>
                          <a:latin typeface="Arial"/>
                        </a:rPr>
                        <a:t>betaN</a:t>
                      </a:r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 and </a:t>
                      </a:r>
                      <a:r>
                        <a:rPr lang="en-US" sz="800" b="0" i="0" u="none" strike="noStrike" dirty="0" err="1">
                          <a:effectLst/>
                          <a:latin typeface="Arial"/>
                        </a:rPr>
                        <a:t>qmin</a:t>
                      </a:r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 n=1 tearing stability limits at the increased aspect ratio of NSTX-U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La </a:t>
                      </a:r>
                      <a:r>
                        <a:rPr lang="en-US" sz="800" b="0" i="0" u="none" strike="noStrike" dirty="0" err="1">
                          <a:effectLst/>
                          <a:latin typeface="Arial"/>
                        </a:rPr>
                        <a:t>Haye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RWM Stabilization Dependence on Neutral Beam Deposition Angle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Berkery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RWM Stabilization Physics at Reduced </a:t>
                      </a:r>
                      <a:r>
                        <a:rPr lang="en-US" sz="800" b="0" i="0" u="none" strike="noStrike" dirty="0" err="1">
                          <a:effectLst/>
                          <a:latin typeface="Arial"/>
                        </a:rPr>
                        <a:t>Collisionality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Berkery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RWM PID control optimization based on theory and experiment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Sabbagh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RWM state space control physics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Sabbagh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1.5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Neoclassical toroidal viscosity at reduced </a:t>
                      </a:r>
                      <a:r>
                        <a:rPr lang="en-US" sz="800" b="0" i="0" u="none" strike="noStrike" dirty="0" err="1">
                          <a:effectLst/>
                          <a:latin typeface="Arial"/>
                        </a:rPr>
                        <a:t>collisionality</a:t>
                      </a:r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 (independent coil control)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Sabbagh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NTV steady-state offset velocity at reduced torque with HHFW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Sabbagh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RWM control physics with partial control coil coverage (JT-60SA)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Y.S. Park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RWM state space active control at reduced plasma rotation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Y.S. Park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Multi-mode Error Field Correction with the RWM State-Space Controller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Sabbagh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Assess NSTX-U ideal-wall limit with 2nd NBI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Menard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1.5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Minimum Value of </a:t>
                      </a:r>
                      <a:r>
                        <a:rPr lang="en-US" sz="800" b="0" i="0" u="none" strike="noStrike" dirty="0" err="1" smtClean="0">
                          <a:effectLst/>
                          <a:latin typeface="Arial"/>
                        </a:rPr>
                        <a:t>q_min</a:t>
                      </a:r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/q_0 and q shear to avoid core n=1 kink/tearing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Myers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0.75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Massive Gas Injection Studies on NSTX-U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Raman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2.0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3.0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Real-time error field control using </a:t>
                      </a:r>
                      <a:r>
                        <a:rPr lang="en-US" sz="800" b="0" i="0" u="none" strike="noStrike" dirty="0" err="1" smtClean="0">
                          <a:effectLst/>
                          <a:latin typeface="+mn-lt"/>
                        </a:rPr>
                        <a:t>extremum</a:t>
                      </a: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 seeking in NSTX-U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Lanctot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0.25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Compare the benefits of off-axis NBI for advanced scenarios in low and medium aspect ratio devices                </a:t>
                      </a:r>
                      <a:r>
                        <a:rPr lang="en-US" sz="800" b="1" i="0" u="none" strike="noStrike" dirty="0" smtClean="0">
                          <a:effectLst/>
                          <a:latin typeface="+mn-lt"/>
                        </a:rPr>
                        <a:t>ASC??</a:t>
                      </a:r>
                      <a:endParaRPr lang="en-US" sz="8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err="1" smtClean="0">
                          <a:effectLst/>
                          <a:latin typeface="Arial"/>
                        </a:rPr>
                        <a:t>Ferron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3.0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Resonant error field threshold with non-resonant braking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Park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Low-beta, low-density locked mode studies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Myers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High-beta n=1,2,3 feed-forward error field correction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Myers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Optimization of PID dynamic error field correction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Myers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Comparative study of the Electro-magnetic torque application through feedback for NTM locking avoidance in DIII-D, RFX-mod and NSTX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Okabayashi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Stabilization of radiated-induced tearing modes (</a:t>
                      </a:r>
                      <a:r>
                        <a:rPr lang="en-US" sz="800" b="0" i="0" u="none" strike="noStrike" dirty="0" err="1">
                          <a:effectLst/>
                          <a:latin typeface="Arial"/>
                        </a:rPr>
                        <a:t>RiTMs</a:t>
                      </a:r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) using off-axis-heating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Delgado-Aparicio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Study of tearing mode stability in the presence of external perturbed fields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Wang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Direct measurement of kinetic plasma response using </a:t>
                      </a:r>
                      <a:r>
                        <a:rPr lang="en-US" sz="800" b="0" i="0" u="none" strike="noStrike" dirty="0" err="1">
                          <a:effectLst/>
                          <a:latin typeface="Arial"/>
                        </a:rPr>
                        <a:t>Nyquist</a:t>
                      </a:r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 Analysis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Wang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2.0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Disruption PAM Characterization, Measurements, and Criteria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Sabbagh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Disruption halo current</a:t>
                      </a:r>
                      <a:r>
                        <a:rPr lang="en-US" sz="800" b="0" i="0" u="none" strike="noStrike" baseline="0" dirty="0" smtClean="0">
                          <a:effectLst/>
                          <a:latin typeface="+mn-lt"/>
                        </a:rPr>
                        <a:t> studies in NSTX-U</a:t>
                      </a:r>
                      <a:endParaRPr lang="en-US" sz="800" b="0" i="0" u="none" strike="noStrike" dirty="0" smtClean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Myers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0.25</a:t>
                      </a:r>
                      <a:endParaRPr lang="en-US" sz="800" b="0" i="0" u="none" strike="noStrike" dirty="0" smtClean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1" i="0" u="none" strike="noStrike" dirty="0" smtClean="0">
                          <a:effectLst/>
                          <a:latin typeface="Arial"/>
                        </a:rPr>
                        <a:t>Total:</a:t>
                      </a:r>
                      <a:endParaRPr lang="en-US" sz="8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effectLst/>
                          <a:latin typeface="Arial"/>
                        </a:rPr>
                        <a:t>20</a:t>
                      </a:r>
                      <a:endParaRPr lang="en-US" sz="8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smtClean="0">
                          <a:effectLst/>
                          <a:latin typeface="Arial"/>
                        </a:rPr>
                        <a:t>31.25</a:t>
                      </a:r>
                      <a:endParaRPr lang="en-US" sz="800" b="1" i="0" u="none" strike="noStrike" dirty="0" smtClean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56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875"/>
            <a:ext cx="9144000" cy="517525"/>
          </a:xfrm>
        </p:spPr>
        <p:txBody>
          <a:bodyPr/>
          <a:lstStyle/>
          <a:p>
            <a:r>
              <a:rPr lang="en-US" dirty="0" smtClean="0"/>
              <a:t>Draft agenda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5</a:t>
            </a:fld>
            <a:endParaRPr lang="en-US">
              <a:solidFill>
                <a:srgbClr val="3333CC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955201"/>
              </p:ext>
            </p:extLst>
          </p:nvPr>
        </p:nvGraphicFramePr>
        <p:xfrm>
          <a:off x="76200" y="533400"/>
          <a:ext cx="8879305" cy="6010656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133600"/>
                <a:gridCol w="5791200"/>
                <a:gridCol w="954505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Global Stability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Talks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Time</a:t>
                      </a:r>
                      <a:endParaRPr lang="en-US" sz="1200" dirty="0"/>
                    </a:p>
                  </a:txBody>
                  <a:tcPr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Menard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Assess NSTX-U ideal-wall limit with 2nd NBI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9:10am - ?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Berkery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RWM Stabilization Dependence on Neutral Beam Deposition Angle</a:t>
                      </a:r>
                    </a:p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RWM Stabilization Physics at Reduced </a:t>
                      </a:r>
                      <a:r>
                        <a:rPr lang="en-US" sz="800" b="0" i="0" u="none" strike="noStrike" dirty="0" err="1" smtClean="0">
                          <a:effectLst/>
                          <a:latin typeface="+mn-lt"/>
                        </a:rPr>
                        <a:t>Collisionality</a:t>
                      </a:r>
                      <a:endParaRPr lang="en-US" sz="800" b="0" i="0" u="none" strike="noStrike" dirty="0" smtClean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Sabbagh (and for Y.S. Park)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RWM control physics with partial control coil coverage (JT-60SA)</a:t>
                      </a:r>
                    </a:p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RWM PID control optimization based on theory and experiment</a:t>
                      </a:r>
                    </a:p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RWM state space control physics</a:t>
                      </a:r>
                    </a:p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RWM state space active control at reduced plasma rotation</a:t>
                      </a: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NTV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Sabbagh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Neoclassical toroidal viscosity at reduced </a:t>
                      </a:r>
                      <a:r>
                        <a:rPr lang="en-US" sz="800" b="0" i="0" u="none" strike="noStrike" dirty="0" err="1" smtClean="0">
                          <a:effectLst/>
                          <a:latin typeface="+mn-lt"/>
                        </a:rPr>
                        <a:t>collisionality</a:t>
                      </a: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 (independent coil control)</a:t>
                      </a:r>
                    </a:p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NTV steady-state offset velocity at reduced torque with HHFW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Error Fields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Sabbagh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Multi-mode Error Field Correction with the RWM State-Space Controller</a:t>
                      </a:r>
                      <a:endParaRPr lang="en-US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Lanctot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Real-time error field control using </a:t>
                      </a:r>
                      <a:r>
                        <a:rPr lang="en-US" sz="800" b="0" i="0" u="none" strike="noStrike" dirty="0" err="1" smtClean="0">
                          <a:effectLst/>
                          <a:latin typeface="+mn-lt"/>
                        </a:rPr>
                        <a:t>extremum</a:t>
                      </a: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 seeking in NSTX-U</a:t>
                      </a:r>
                      <a:endParaRPr lang="en-US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Park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Resonant error field threshold with non-resonant braking </a:t>
                      </a:r>
                      <a:endParaRPr lang="en-US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Myers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High-beta n=1,2,3 feed-forward error field correction</a:t>
                      </a:r>
                    </a:p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Optimization of PID dynamic error field correction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Locked</a:t>
                      </a:r>
                      <a:r>
                        <a:rPr lang="en-US" sz="1200" baseline="0" dirty="0" smtClean="0"/>
                        <a:t> / Tearing Modes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Myers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Minimum Value of </a:t>
                      </a:r>
                      <a:r>
                        <a:rPr lang="en-US" sz="800" b="0" i="0" u="none" strike="noStrike" dirty="0" err="1" smtClean="0">
                          <a:effectLst/>
                          <a:latin typeface="+mn-lt"/>
                        </a:rPr>
                        <a:t>q_min</a:t>
                      </a: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/q_0 and q shear to avoid core n=1 kink/tearing</a:t>
                      </a:r>
                    </a:p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Low-beta, low-density locked mode studies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La</a:t>
                      </a:r>
                      <a:r>
                        <a:rPr lang="en-US" sz="800" b="0" i="0" u="none" strike="noStrike" baseline="0" dirty="0" smtClean="0">
                          <a:effectLst/>
                          <a:latin typeface="Arial"/>
                        </a:rPr>
                        <a:t> </a:t>
                      </a:r>
                      <a:r>
                        <a:rPr lang="en-US" sz="800" b="0" i="0" u="none" strike="noStrike" baseline="0" dirty="0" err="1" smtClean="0">
                          <a:effectLst/>
                          <a:latin typeface="Arial"/>
                        </a:rPr>
                        <a:t>Haye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Make contact with NSTX for n=1 tearing mode stability</a:t>
                      </a:r>
                    </a:p>
                    <a:p>
                      <a:pPr marL="9144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Assess </a:t>
                      </a:r>
                      <a:r>
                        <a:rPr lang="en-US" sz="800" b="0" i="0" u="none" strike="noStrike" dirty="0" err="1" smtClean="0">
                          <a:effectLst/>
                          <a:latin typeface="+mn-lt"/>
                        </a:rPr>
                        <a:t>betaN</a:t>
                      </a: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 and </a:t>
                      </a:r>
                      <a:r>
                        <a:rPr lang="en-US" sz="800" b="0" i="0" u="none" strike="noStrike" dirty="0" err="1" smtClean="0">
                          <a:effectLst/>
                          <a:latin typeface="+mn-lt"/>
                        </a:rPr>
                        <a:t>qmin</a:t>
                      </a: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 n=1 tearing stability limits at the increased aspect ratio of NSTX-U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Delgado-Aparicio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Stabilization of radiated-induced tearing modes (</a:t>
                      </a:r>
                      <a:r>
                        <a:rPr lang="en-US" sz="800" b="0" i="0" u="none" strike="noStrike" dirty="0" err="1" smtClean="0">
                          <a:effectLst/>
                          <a:latin typeface="+mn-lt"/>
                        </a:rPr>
                        <a:t>RiTMs</a:t>
                      </a: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) using off-axis-heating</a:t>
                      </a:r>
                      <a:endParaRPr lang="en-US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Okabayashi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Comparative study of the Electro-magnetic torque application through feedback for NTM locking avoidance in DIII-D, RFX-mod and NSTX</a:t>
                      </a:r>
                      <a:endParaRPr lang="en-US" sz="8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Wang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Study of tearing mode stability in the presence of external perturbed fields</a:t>
                      </a: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Plasma Response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Wang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Direct measurement of kinetic plasma response using </a:t>
                      </a:r>
                      <a:r>
                        <a:rPr lang="en-US" sz="800" b="0" i="0" u="none" strike="noStrike" dirty="0" err="1" smtClean="0">
                          <a:effectLst/>
                          <a:latin typeface="+mn-lt"/>
                        </a:rPr>
                        <a:t>Nyquist</a:t>
                      </a: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 Analysis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Evans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3D plasma response data for MHD and transport code validations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Disruptions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Myers</a:t>
                      </a:r>
                      <a:endParaRPr lang="en-US" sz="800" b="0" i="0" u="none" strike="noStrike" dirty="0" smtClean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Disruption halo current</a:t>
                      </a:r>
                      <a:r>
                        <a:rPr lang="en-US" sz="800" b="0" i="0" u="none" strike="noStrike" baseline="0" dirty="0" smtClean="0">
                          <a:effectLst/>
                          <a:latin typeface="+mn-lt"/>
                        </a:rPr>
                        <a:t> studies in NSTX-U</a:t>
                      </a:r>
                      <a:endParaRPr lang="en-US" sz="800" b="0" i="0" u="none" strike="noStrike" dirty="0" smtClean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Sabbagh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Disruption</a:t>
                      </a:r>
                      <a:r>
                        <a:rPr lang="en-US" sz="800" b="0" i="0" u="none" strike="noStrike" baseline="0" dirty="0" smtClean="0">
                          <a:effectLst/>
                          <a:latin typeface="+mn-lt"/>
                        </a:rPr>
                        <a:t> PAM Characterization, Measurements, and Criteria</a:t>
                      </a:r>
                      <a:endParaRPr lang="en-US" sz="800" b="0" i="0" u="none" strike="noStrike" dirty="0" smtClean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Controlled shutdown physics scans?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Raman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Massive Gas Injection Studies on NSTX-U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85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875"/>
            <a:ext cx="9144000" cy="593725"/>
          </a:xfrm>
        </p:spPr>
        <p:txBody>
          <a:bodyPr/>
          <a:lstStyle/>
          <a:p>
            <a:r>
              <a:rPr lang="en-US" dirty="0" smtClean="0"/>
              <a:t>XP submissions in order of agenda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6</a:t>
            </a:fld>
            <a:endParaRPr lang="en-US">
              <a:solidFill>
                <a:srgbClr val="3333CC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811883"/>
              </p:ext>
            </p:extLst>
          </p:nvPr>
        </p:nvGraphicFramePr>
        <p:xfrm>
          <a:off x="76200" y="609600"/>
          <a:ext cx="9067800" cy="61508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791200"/>
                <a:gridCol w="1367590"/>
                <a:gridCol w="954505"/>
                <a:gridCol w="954505"/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Title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Author</a:t>
                      </a:r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Days (min – max)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Assess NSTX-U ideal-wall limit with 2nd NBI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Menard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1.5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RWM Stabilization Dependence on Neutral Beam Deposition Angle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Berkery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RWM Stabilization Physics at Reduced </a:t>
                      </a:r>
                      <a:r>
                        <a:rPr lang="en-US" sz="800" b="0" i="0" u="none" strike="noStrike" dirty="0" err="1">
                          <a:effectLst/>
                          <a:latin typeface="Arial"/>
                        </a:rPr>
                        <a:t>Collisionality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Berkery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RWM control physics with partial control coil coverage (JT-60SA)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Y.S. Park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RWM PID control optimization based on theory and experiment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Sabbagh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RWM state space control physics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Sabbagh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1.5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RWM state space active control at reduced plasma rotation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Y.S. Park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Neoclassical toroidal viscosity at reduced </a:t>
                      </a:r>
                      <a:r>
                        <a:rPr lang="en-US" sz="800" b="0" i="0" u="none" strike="noStrike" dirty="0" err="1">
                          <a:effectLst/>
                          <a:latin typeface="Arial"/>
                        </a:rPr>
                        <a:t>collisionality</a:t>
                      </a:r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 (independent coil control)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Sabbagh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NTV steady-state offset velocity at reduced torque with HHFW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Sabbagh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Multi-mode Error Field Correction with the RWM State-Space Controller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Sabbagh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Real-time error field control using </a:t>
                      </a:r>
                      <a:r>
                        <a:rPr lang="en-US" sz="800" b="0" i="0" u="none" strike="noStrike" dirty="0" err="1" smtClean="0">
                          <a:effectLst/>
                          <a:latin typeface="+mn-lt"/>
                        </a:rPr>
                        <a:t>extremum</a:t>
                      </a: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 seeking in NSTX-U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Lanctot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0.25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Resonant error field threshold with non-resonant braking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Park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High-beta n=1,2,3 feed-forward error field correction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Myers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Optimization of PID dynamic error field correction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Myers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Minimum Value of </a:t>
                      </a:r>
                      <a:r>
                        <a:rPr lang="en-US" sz="800" b="0" i="0" u="none" strike="noStrike" dirty="0" err="1" smtClean="0">
                          <a:effectLst/>
                          <a:latin typeface="Arial"/>
                        </a:rPr>
                        <a:t>q_min</a:t>
                      </a:r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/q_0 and q shear to avoid core n=1 kink/tearing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Myers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0.75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Low-beta, low-density locked mode studies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Myers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Make contact with NSTX for n=1 tearing mode stability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La </a:t>
                      </a:r>
                      <a:r>
                        <a:rPr lang="en-US" sz="800" b="0" i="0" u="none" strike="noStrike" dirty="0" err="1">
                          <a:effectLst/>
                          <a:latin typeface="Arial"/>
                        </a:rPr>
                        <a:t>Haye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Assess </a:t>
                      </a:r>
                      <a:r>
                        <a:rPr lang="en-US" sz="800" b="0" i="0" u="none" strike="noStrike" dirty="0" err="1">
                          <a:effectLst/>
                          <a:latin typeface="Arial"/>
                        </a:rPr>
                        <a:t>betaN</a:t>
                      </a:r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 and </a:t>
                      </a:r>
                      <a:r>
                        <a:rPr lang="en-US" sz="800" b="0" i="0" u="none" strike="noStrike" dirty="0" err="1">
                          <a:effectLst/>
                          <a:latin typeface="Arial"/>
                        </a:rPr>
                        <a:t>qmin</a:t>
                      </a:r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 n=1 tearing stability limits at the increased aspect ratio of NSTX-U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La </a:t>
                      </a:r>
                      <a:r>
                        <a:rPr lang="en-US" sz="800" b="0" i="0" u="none" strike="noStrike" dirty="0" err="1">
                          <a:effectLst/>
                          <a:latin typeface="Arial"/>
                        </a:rPr>
                        <a:t>Haye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Stabilization of radiated-induced tearing modes (</a:t>
                      </a:r>
                      <a:r>
                        <a:rPr lang="en-US" sz="800" b="0" i="0" u="none" strike="noStrike" dirty="0" err="1">
                          <a:effectLst/>
                          <a:latin typeface="Arial"/>
                        </a:rPr>
                        <a:t>RiTMs</a:t>
                      </a:r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) using off-axis-heating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Delgado-Aparicio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Comparative study of the Electro-magnetic torque application through feedback for NTM locking avoidance in DIII-D, RFX-mod and NSTX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Okabayashi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Study of tearing mode stability in the presence of external perturbed fields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Wang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Direct measurement of kinetic plasma response using </a:t>
                      </a:r>
                      <a:r>
                        <a:rPr lang="en-US" sz="800" b="0" i="0" u="none" strike="noStrike" dirty="0" err="1">
                          <a:effectLst/>
                          <a:latin typeface="Arial"/>
                        </a:rPr>
                        <a:t>Nyquist</a:t>
                      </a:r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 Analysis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Wang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2.0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3D plasma response data for MHD and transport code validations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Evans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1.5</a:t>
                      </a: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Disruption halo current</a:t>
                      </a:r>
                      <a:r>
                        <a:rPr lang="en-US" sz="800" b="0" i="0" u="none" strike="noStrike" baseline="0" dirty="0" smtClean="0">
                          <a:effectLst/>
                          <a:latin typeface="+mn-lt"/>
                        </a:rPr>
                        <a:t> studies in NSTX-U</a:t>
                      </a:r>
                      <a:endParaRPr lang="en-US" sz="800" b="0" i="0" u="none" strike="noStrike" dirty="0" smtClean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Myers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0.25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Disruption</a:t>
                      </a:r>
                      <a:r>
                        <a:rPr lang="en-US" sz="800" b="0" i="0" u="none" strike="noStrike" baseline="0" dirty="0" smtClean="0">
                          <a:effectLst/>
                          <a:latin typeface="+mn-lt"/>
                        </a:rPr>
                        <a:t> PAM Characterization, Measurements, and Criteria</a:t>
                      </a:r>
                      <a:endParaRPr lang="en-US" sz="800" b="0" i="0" u="none" strike="noStrike" dirty="0" smtClean="0"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Sabbagh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Controlled shutdown physics scans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Massive Gas Injection Studies on NSTX-U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Raman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2.0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3.0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smtClean="0">
                          <a:effectLst/>
                          <a:latin typeface="+mn-lt"/>
                        </a:rPr>
                        <a:t>Compare the benefits of off-axis NBI for advanced scenarios in low and medium aspect ratio devices                </a:t>
                      </a:r>
                      <a:r>
                        <a:rPr lang="en-US" sz="800" b="1" i="0" u="none" strike="noStrike" dirty="0" smtClean="0">
                          <a:effectLst/>
                          <a:latin typeface="+mn-lt"/>
                        </a:rPr>
                        <a:t>ASC??</a:t>
                      </a:r>
                      <a:endParaRPr lang="en-US" sz="8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0" i="0" u="none" strike="noStrike" dirty="0" err="1" smtClean="0">
                          <a:effectLst/>
                          <a:latin typeface="Arial"/>
                        </a:rPr>
                        <a:t>Ferron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3.0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201168">
                <a:tc>
                  <a:txBody>
                    <a:bodyPr/>
                    <a:lstStyle/>
                    <a:p>
                      <a:pPr marL="91440" algn="l" fontAlgn="b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800" b="1" i="0" u="none" strike="noStrike" dirty="0" smtClean="0">
                          <a:effectLst/>
                          <a:latin typeface="Arial"/>
                        </a:rPr>
                        <a:t>Total:</a:t>
                      </a:r>
                      <a:endParaRPr lang="en-US" sz="8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effectLst/>
                          <a:latin typeface="Arial"/>
                        </a:rPr>
                        <a:t>20</a:t>
                      </a:r>
                      <a:endParaRPr lang="en-US" sz="8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effectLst/>
                          <a:latin typeface="Arial"/>
                        </a:rPr>
                        <a:t>31.25</a:t>
                      </a:r>
                      <a:endParaRPr lang="en-US" sz="800" b="1" i="0" u="none" strike="noStrike" dirty="0" smtClean="0"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0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slides follow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7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8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Collecting specific XP ideas, pre-forum </a:t>
            </a:r>
            <a:br>
              <a:rPr lang="en-US" dirty="0" smtClean="0"/>
            </a:br>
            <a:r>
              <a:rPr lang="en-US" dirty="0" smtClean="0"/>
              <a:t>(no priority order pre-assumed here)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915400" cy="54864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200" dirty="0" smtClean="0"/>
              <a:t>Stability:</a:t>
            </a:r>
          </a:p>
          <a:p>
            <a:pPr lvl="1"/>
            <a:r>
              <a:rPr lang="en-US" sz="1800" dirty="0" smtClean="0"/>
              <a:t>Assess β</a:t>
            </a:r>
            <a:r>
              <a:rPr lang="en-US" sz="1800" baseline="-25000" dirty="0" smtClean="0"/>
              <a:t>N</a:t>
            </a:r>
            <a:r>
              <a:rPr lang="en-US" sz="1800" dirty="0" smtClean="0"/>
              <a:t> and q stability limits at the increased aspect ratio of NSTX-U, with new shaping control and off-axis NBI</a:t>
            </a:r>
          </a:p>
          <a:p>
            <a:pPr lvl="1"/>
            <a:r>
              <a:rPr lang="en-US" sz="1800" dirty="0" smtClean="0"/>
              <a:t>Utilize </a:t>
            </a:r>
            <a:r>
              <a:rPr lang="en-US" sz="1800" dirty="0"/>
              <a:t>off-axis NBI to produce initial investigation determining the effect of pressure, q, and </a:t>
            </a:r>
            <a:r>
              <a:rPr lang="en-US" sz="1800" dirty="0" err="1"/>
              <a:t>v</a:t>
            </a:r>
            <a:r>
              <a:rPr lang="en-US" sz="1800" baseline="-25000" dirty="0" err="1"/>
              <a:t>ϕ</a:t>
            </a:r>
            <a:r>
              <a:rPr lang="en-US" sz="1800" dirty="0"/>
              <a:t> profile variations on RWM and NTM stability</a:t>
            </a:r>
          </a:p>
          <a:p>
            <a:pPr lvl="1"/>
            <a:r>
              <a:rPr lang="en-US" sz="1800" dirty="0"/>
              <a:t>Investigate the dependence of stability on reduced </a:t>
            </a:r>
            <a:r>
              <a:rPr lang="en-US" sz="1800" dirty="0" err="1" smtClean="0"/>
              <a:t>collisionality</a:t>
            </a:r>
            <a:r>
              <a:rPr lang="en-US" sz="1800" dirty="0" smtClean="0"/>
              <a:t> </a:t>
            </a:r>
            <a:r>
              <a:rPr lang="en-US" sz="1800" dirty="0"/>
              <a:t>through MHD spectroscopy, and compare to kinetic stabilization </a:t>
            </a:r>
            <a:r>
              <a:rPr lang="en-US" sz="1800" dirty="0" smtClean="0"/>
              <a:t>theory</a:t>
            </a:r>
            <a:endParaRPr lang="en-US" sz="1800" dirty="0"/>
          </a:p>
          <a:p>
            <a:pPr lvl="1"/>
            <a:r>
              <a:rPr lang="en-US" sz="1800" dirty="0"/>
              <a:t>Establish dual field component n = 1 active control capability in new NSTX-U operational regime with 6 independent </a:t>
            </a:r>
            <a:r>
              <a:rPr lang="en-US" sz="1800" dirty="0" smtClean="0"/>
              <a:t>SPAs (Sabbagh)</a:t>
            </a:r>
          </a:p>
          <a:p>
            <a:pPr lvl="1"/>
            <a:r>
              <a:rPr lang="en-US" sz="1800" dirty="0" smtClean="0"/>
              <a:t>Examine </a:t>
            </a:r>
            <a:r>
              <a:rPr lang="en-US" sz="1800" dirty="0"/>
              <a:t>effectiveness of RWM model-based state space control </a:t>
            </a:r>
            <a:r>
              <a:rPr lang="en-US" sz="1800" dirty="0" smtClean="0"/>
              <a:t>with independent </a:t>
            </a:r>
            <a:r>
              <a:rPr lang="en-US" sz="1800" dirty="0"/>
              <a:t>actuation of six control </a:t>
            </a:r>
            <a:r>
              <a:rPr lang="en-US" sz="1800" dirty="0" smtClean="0"/>
              <a:t>coils, multi-mode </a:t>
            </a:r>
            <a:r>
              <a:rPr lang="en-US" sz="1800" dirty="0"/>
              <a:t>control with n up to 3, </a:t>
            </a:r>
            <a:r>
              <a:rPr lang="en-US" sz="1800" dirty="0" smtClean="0"/>
              <a:t>and plasma </a:t>
            </a:r>
            <a:r>
              <a:rPr lang="en-US" sz="1800" dirty="0"/>
              <a:t>rotation-induced stabilization in the controller</a:t>
            </a:r>
          </a:p>
          <a:p>
            <a:pPr lvl="1"/>
            <a:r>
              <a:rPr lang="en-US" sz="1800" dirty="0" smtClean="0"/>
              <a:t>Attempt </a:t>
            </a:r>
            <a:r>
              <a:rPr lang="en-US" sz="1800" dirty="0"/>
              <a:t>initial control of internal MHD modes that appear at low density during current </a:t>
            </a:r>
            <a:r>
              <a:rPr lang="en-US" sz="1800" dirty="0" smtClean="0"/>
              <a:t>ramp-up</a:t>
            </a:r>
            <a:endParaRPr lang="en-US" sz="1800" dirty="0"/>
          </a:p>
          <a:p>
            <a:pPr lvl="1"/>
            <a:r>
              <a:rPr lang="en-US" sz="1800" dirty="0" smtClean="0"/>
              <a:t>Determine </a:t>
            </a:r>
            <a:r>
              <a:rPr lang="en-US" sz="1800" dirty="0"/>
              <a:t>the degree of global mode internalization by comparing diagnosis by magnetic and SXR means as a function of proximity to the mode marginal stability </a:t>
            </a:r>
            <a:r>
              <a:rPr lang="en-US" sz="1800" dirty="0" smtClean="0"/>
              <a:t>point</a:t>
            </a:r>
          </a:p>
          <a:p>
            <a:pPr lvl="1"/>
            <a:r>
              <a:rPr lang="en-US" sz="1800" dirty="0"/>
              <a:t>Utilize initial NSTX-U ME-SXR and poloidal USXR diagnostics to characterize the RWM </a:t>
            </a:r>
            <a:r>
              <a:rPr lang="en-US" sz="1800" dirty="0" err="1"/>
              <a:t>eigenfunction</a:t>
            </a:r>
            <a:r>
              <a:rPr lang="en-US" sz="1800" dirty="0"/>
              <a:t> by non-magnetic </a:t>
            </a:r>
            <a:r>
              <a:rPr lang="en-US" sz="1800" dirty="0" smtClean="0"/>
              <a:t>means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8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51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Collecting specific XP ideas, pre-forum </a:t>
            </a:r>
            <a:br>
              <a:rPr lang="en-US" dirty="0" smtClean="0"/>
            </a:br>
            <a:r>
              <a:rPr lang="en-US" dirty="0" smtClean="0"/>
              <a:t>(no priority order pre-assumed here)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915400" cy="54864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200" dirty="0" smtClean="0"/>
              <a:t>Stability:</a:t>
            </a:r>
          </a:p>
          <a:p>
            <a:pPr lvl="1"/>
            <a:r>
              <a:rPr lang="en-US" sz="1800" dirty="0"/>
              <a:t>XP1144: RWM stabilization/control, NTV </a:t>
            </a:r>
            <a:r>
              <a:rPr lang="en-US" sz="1800" dirty="0" err="1"/>
              <a:t>Vf</a:t>
            </a:r>
            <a:r>
              <a:rPr lang="en-US" sz="1800" dirty="0"/>
              <a:t> alteration of higher A ST targets (Sabbagh)</a:t>
            </a:r>
          </a:p>
          <a:p>
            <a:pPr lvl="1"/>
            <a:r>
              <a:rPr lang="en-US" sz="1800" dirty="0"/>
              <a:t>XP1145: RWM state space active control physics (independent coil control) (Sabbagh)</a:t>
            </a:r>
          </a:p>
          <a:p>
            <a:pPr lvl="1"/>
            <a:r>
              <a:rPr lang="en-US" sz="1800" dirty="0"/>
              <a:t>XP1146: RWM state space active control at low plasma rotation (Y-S Park)</a:t>
            </a:r>
          </a:p>
          <a:p>
            <a:pPr lvl="1"/>
            <a:r>
              <a:rPr lang="en-US" sz="1800" dirty="0"/>
              <a:t>XP1062: NTV steady-state rotation at reduced torque (HHFW) (Sabbagh)</a:t>
            </a:r>
          </a:p>
          <a:p>
            <a:pPr lvl="1"/>
            <a:r>
              <a:rPr lang="en-US" sz="1800" dirty="0"/>
              <a:t>XP1111: RWM PID optimization (Sabbagh)</a:t>
            </a:r>
          </a:p>
          <a:p>
            <a:pPr lvl="1"/>
            <a:r>
              <a:rPr lang="en-US" sz="1800" dirty="0" smtClean="0"/>
              <a:t>XP1149</a:t>
            </a:r>
            <a:r>
              <a:rPr lang="en-US" sz="1800" dirty="0"/>
              <a:t>: RWM stabilization dependence on energetic particle profile (Berkery)</a:t>
            </a:r>
          </a:p>
          <a:p>
            <a:pPr lvl="1"/>
            <a:r>
              <a:rPr lang="en-US" sz="1800" dirty="0"/>
              <a:t>XP1147: RWM control physics with partial control coil coverage (JT-60SA) (Y-S Park)</a:t>
            </a:r>
          </a:p>
          <a:p>
            <a:pPr lvl="1"/>
            <a:r>
              <a:rPr lang="en-US" sz="1800" dirty="0"/>
              <a:t>XP1148: RWM stabilization physics at reduced </a:t>
            </a:r>
            <a:r>
              <a:rPr lang="en-US" sz="1800" dirty="0" err="1"/>
              <a:t>collisionality</a:t>
            </a:r>
            <a:r>
              <a:rPr lang="en-US" sz="1800" dirty="0"/>
              <a:t> (Berkery)</a:t>
            </a:r>
          </a:p>
          <a:p>
            <a:pPr lvl="1"/>
            <a:r>
              <a:rPr lang="en-US" sz="1800" dirty="0"/>
              <a:t>XP1150: Neoclassical toroidal viscosity at reduced n (independent coil control) (Sabbagh)</a:t>
            </a:r>
          </a:p>
          <a:p>
            <a:pPr lvl="1"/>
            <a:r>
              <a:rPr lang="en-US" sz="1800" dirty="0" smtClean="0"/>
              <a:t>Multi-mode </a:t>
            </a:r>
            <a:r>
              <a:rPr lang="en-US" sz="1800" dirty="0"/>
              <a:t>error field correction using the RWMSC </a:t>
            </a:r>
            <a:r>
              <a:rPr lang="en-US" sz="1800" dirty="0" smtClean="0"/>
              <a:t>(Sabbagh)</a:t>
            </a:r>
          </a:p>
          <a:p>
            <a:pPr lvl="1"/>
            <a:r>
              <a:rPr lang="en-US" sz="1800" dirty="0" smtClean="0"/>
              <a:t>Density limit study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EC5A36-D8B3-4598-A389-D6CAC395108F}" type="slidenum">
              <a:rPr lang="en-US" smtClean="0">
                <a:solidFill>
                  <a:srgbClr val="3333CC"/>
                </a:solidFill>
              </a:rPr>
              <a:pPr/>
              <a:t>9</a:t>
            </a:fld>
            <a:endParaRPr 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09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93416</TotalTime>
  <Words>2052</Words>
  <Application>Microsoft Office PowerPoint</Application>
  <PresentationFormat>On-screen Show (4:3)</PresentationFormat>
  <Paragraphs>460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3_Blank Presentation</vt:lpstr>
      <vt:lpstr>PowerPoint Presentation</vt:lpstr>
      <vt:lpstr>Highest-level goals for MS TSG for FY15 run</vt:lpstr>
      <vt:lpstr>XMP submissions</vt:lpstr>
      <vt:lpstr>XP submissions in order of submission</vt:lpstr>
      <vt:lpstr>Draft agenda</vt:lpstr>
      <vt:lpstr>XP submissions in order of agenda</vt:lpstr>
      <vt:lpstr>Supporting slides follow</vt:lpstr>
      <vt:lpstr>Collecting specific XP ideas, pre-forum  (no priority order pre-assumed here)</vt:lpstr>
      <vt:lpstr>Collecting specific XP ideas, pre-forum  (no priority order pre-assumed here)</vt:lpstr>
      <vt:lpstr>Collecting specific XP ideas, pre-forum  (no priority order pre-assumed here)</vt:lpstr>
      <vt:lpstr>Collecting specific XP ideas, pre-forum  (no priority order pre-assumed here)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Steven Sabbagh</dc:creator>
  <cp:lastModifiedBy>jberkery</cp:lastModifiedBy>
  <cp:revision>16537</cp:revision>
  <cp:lastPrinted>2014-10-10T06:32:42Z</cp:lastPrinted>
  <dcterms:created xsi:type="dcterms:W3CDTF">2003-10-01T16:23:57Z</dcterms:created>
  <dcterms:modified xsi:type="dcterms:W3CDTF">2015-02-20T20:11:06Z</dcterms:modified>
</cp:coreProperties>
</file>