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82" r:id="rId2"/>
  </p:sldMasterIdLst>
  <p:sldIdLst>
    <p:sldId id="256" r:id="rId3"/>
    <p:sldId id="259" r:id="rId4"/>
    <p:sldId id="257" r:id="rId5"/>
    <p:sldId id="258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62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2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pic>
        <p:nvPicPr>
          <p:cNvPr id="5" name="Bild 4" descr="Unbenann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99" y="660860"/>
            <a:ext cx="4633115" cy="4669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smtClean="0"/>
              <a:t>Mastertitelformat bearbeiten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smtClean="0"/>
              <a:t>Mastertitelformat bearbeiten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  <p:pic>
        <p:nvPicPr>
          <p:cNvPr id="11" name="Bild 10" descr="ORNL Two-line_c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24" y="5712883"/>
            <a:ext cx="3229086" cy="7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‹Nr.›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8716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A. Wingen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‹Nr.›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8716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A. Wingen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2065950"/>
          </a:xfrm>
        </p:spPr>
        <p:txBody>
          <a:bodyPr/>
          <a:lstStyle/>
          <a:p>
            <a:r>
              <a:rPr lang="en-US" dirty="0" smtClean="0"/>
              <a:t>New Tool to generate Surface Heat Flux Data </a:t>
            </a:r>
            <a:r>
              <a:rPr lang="en-US" dirty="0"/>
              <a:t>to </a:t>
            </a:r>
            <a:r>
              <a:rPr lang="en-US" dirty="0" smtClean="0"/>
              <a:t>3D-shaped PFCs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2278" y="2229089"/>
            <a:ext cx="3255297" cy="757130"/>
          </a:xfrm>
        </p:spPr>
        <p:txBody>
          <a:bodyPr/>
          <a:lstStyle/>
          <a:p>
            <a:r>
              <a:rPr lang="en-US" dirty="0" smtClean="0"/>
              <a:t>Andreas Wingen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02278" y="5377793"/>
            <a:ext cx="304572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PFC working group meeting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May 21. 2018</a:t>
            </a:r>
          </a:p>
        </p:txBody>
      </p:sp>
    </p:spTree>
    <p:extLst>
      <p:ext uri="{BB962C8B-B14F-4D97-AF65-F5344CB8AC3E}">
        <p14:creationId xmlns:p14="http://schemas.microsoft.com/office/powerpoint/2010/main" val="30231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r>
              <a:rPr lang="en-US" dirty="0" smtClean="0"/>
              <a:t>Heat flux varies and is partially shadowed on outer target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50321" y="6290777"/>
            <a:ext cx="5715345" cy="472570"/>
          </a:xfrm>
        </p:spPr>
        <p:txBody>
          <a:bodyPr/>
          <a:lstStyle/>
          <a:p>
            <a:r>
              <a:rPr lang="en-US" sz="2000" dirty="0" err="1" smtClean="0"/>
              <a:t>fishscaling</a:t>
            </a:r>
            <a:r>
              <a:rPr lang="en-US" sz="2000" dirty="0" smtClean="0"/>
              <a:t> of tiles causes shadows</a:t>
            </a:r>
            <a:endParaRPr lang="en-US" sz="2000" dirty="0"/>
          </a:p>
        </p:txBody>
      </p:sp>
      <p:pic>
        <p:nvPicPr>
          <p:cNvPr id="4" name="Bild 3" descr="heatflux_lo_135111_500_3600_dir1_Ch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42" y="1066505"/>
            <a:ext cx="7769352" cy="52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0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r>
              <a:rPr lang="en-US" dirty="0" smtClean="0"/>
              <a:t>Field lines in shadowed areas intersect with 3D wall during the first trace step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1510" y="6358596"/>
            <a:ext cx="6967488" cy="55306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Heat flux not constant, be</a:t>
            </a:r>
            <a:r>
              <a:rPr lang="de-DE" sz="2000" dirty="0" err="1" smtClean="0"/>
              <a:t>ca</a:t>
            </a:r>
            <a:r>
              <a:rPr lang="en-US" sz="2000" dirty="0" smtClean="0"/>
              <a:t>use </a:t>
            </a:r>
            <a:r>
              <a:rPr lang="en-US" sz="2000" dirty="0" err="1" smtClean="0"/>
              <a:t>n·B</a:t>
            </a:r>
            <a:r>
              <a:rPr lang="en-US" sz="2000" dirty="0" smtClean="0"/>
              <a:t> changes </a:t>
            </a:r>
            <a:r>
              <a:rPr lang="en-US" sz="2000" dirty="0" err="1" smtClean="0"/>
              <a:t>toroidally</a:t>
            </a:r>
            <a:endParaRPr lang="en-US" sz="2000" dirty="0" smtClean="0"/>
          </a:p>
        </p:txBody>
      </p:sp>
      <p:pic>
        <p:nvPicPr>
          <p:cNvPr id="4" name="Bild 3" descr="heatflux_lo_135111_500_R607mm_fish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2" y="1019642"/>
            <a:ext cx="8363712" cy="53218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990163" y="4702096"/>
            <a:ext cx="1842421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3D wall outline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at 0.1° </a:t>
            </a:r>
            <a:r>
              <a:rPr lang="en-US" dirty="0" err="1" smtClean="0">
                <a:solidFill>
                  <a:srgbClr val="FF0000"/>
                </a:solidFill>
              </a:rPr>
              <a:t>toroidally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80453" y="4829892"/>
            <a:ext cx="10572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heat flux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454388" y="1813105"/>
            <a:ext cx="103157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field line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59003" y="2316560"/>
            <a:ext cx="115973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initial grid 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points</a:t>
            </a:r>
          </a:p>
        </p:txBody>
      </p:sp>
      <p:cxnSp>
        <p:nvCxnSpPr>
          <p:cNvPr id="10" name="Gerade Verbindung mit Pfeil 9"/>
          <p:cNvCxnSpPr>
            <a:stCxn id="8" idx="2"/>
          </p:cNvCxnSpPr>
          <p:nvPr/>
        </p:nvCxnSpPr>
        <p:spPr>
          <a:xfrm>
            <a:off x="2238868" y="2912108"/>
            <a:ext cx="32878" cy="379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7" idx="1"/>
          </p:cNvCxnSpPr>
          <p:nvPr/>
        </p:nvCxnSpPr>
        <p:spPr>
          <a:xfrm flipH="1" flipV="1">
            <a:off x="5464711" y="1878291"/>
            <a:ext cx="989677" cy="107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6985171" y="2159354"/>
            <a:ext cx="178877" cy="380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144267" y="1292251"/>
            <a:ext cx="113380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first trace 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step</a:t>
            </a:r>
          </a:p>
        </p:txBody>
      </p:sp>
      <p:cxnSp>
        <p:nvCxnSpPr>
          <p:cNvPr id="17" name="Gerade Verbindung mit Pfeil 16"/>
          <p:cNvCxnSpPr>
            <a:stCxn id="15" idx="3"/>
          </p:cNvCxnSpPr>
          <p:nvPr/>
        </p:nvCxnSpPr>
        <p:spPr>
          <a:xfrm>
            <a:off x="4278073" y="1590025"/>
            <a:ext cx="274362" cy="726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92541" y="1475801"/>
            <a:ext cx="144849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 smtClean="0"/>
              <a:t>s</a:t>
            </a:r>
            <a:r>
              <a:rPr lang="en-US" baseline="-25000" dirty="0" err="1" smtClean="0"/>
              <a:t>wall</a:t>
            </a:r>
            <a:r>
              <a:rPr lang="en-US" dirty="0" smtClean="0"/>
              <a:t> = 1.8 m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R = 0.607 m</a:t>
            </a:r>
          </a:p>
        </p:txBody>
      </p:sp>
    </p:spTree>
    <p:extLst>
      <p:ext uri="{BB962C8B-B14F-4D97-AF65-F5344CB8AC3E}">
        <p14:creationId xmlns:p14="http://schemas.microsoft.com/office/powerpoint/2010/main" val="294196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6560" y="1367185"/>
            <a:ext cx="8947440" cy="4471932"/>
          </a:xfrm>
        </p:spPr>
        <p:txBody>
          <a:bodyPr/>
          <a:lstStyle/>
          <a:p>
            <a:r>
              <a:rPr lang="en-US" sz="2400" dirty="0" smtClean="0"/>
              <a:t>Test on relevant </a:t>
            </a:r>
            <a:r>
              <a:rPr lang="en-US" sz="2400" dirty="0" err="1" smtClean="0"/>
              <a:t>equilibria</a:t>
            </a:r>
            <a:r>
              <a:rPr lang="en-US" sz="2400" dirty="0" smtClean="0"/>
              <a:t>  </a:t>
            </a:r>
            <a:r>
              <a:rPr lang="de-DE" sz="2400" dirty="0" smtClean="0">
                <a:sym typeface="Wingdings"/>
              </a:rPr>
              <a:t>  </a:t>
            </a:r>
            <a:r>
              <a:rPr lang="de-DE" sz="2400" dirty="0" err="1" smtClean="0">
                <a:sym typeface="Wingdings"/>
              </a:rPr>
              <a:t>axisymm</a:t>
            </a:r>
            <a:r>
              <a:rPr lang="de-DE" sz="2400" dirty="0" smtClean="0">
                <a:sym typeface="Wingdings"/>
              </a:rPr>
              <a:t>., </a:t>
            </a:r>
            <a:r>
              <a:rPr lang="de-DE" sz="2400" dirty="0" err="1" smtClean="0">
                <a:sym typeface="Wingdings"/>
              </a:rPr>
              <a:t>snowflake</a:t>
            </a:r>
            <a:r>
              <a:rPr lang="de-DE" sz="2400" dirty="0">
                <a:sym typeface="Wingdings"/>
              </a:rPr>
              <a:t>, 3D</a:t>
            </a:r>
            <a:endParaRPr lang="en-US" sz="2400" dirty="0" smtClean="0"/>
          </a:p>
          <a:p>
            <a:pPr lvl="1"/>
            <a:r>
              <a:rPr lang="en-US" sz="2000" dirty="0" smtClean="0"/>
              <a:t>tested on one axisymmetric double-null equilibrium so far</a:t>
            </a:r>
          </a:p>
          <a:p>
            <a:pPr lvl="1"/>
            <a:r>
              <a:rPr lang="en-US" sz="2000" dirty="0" smtClean="0"/>
              <a:t>If 3D: NSTX specific model for 3D fields needs to be added to MAFOT</a:t>
            </a:r>
          </a:p>
          <a:p>
            <a:r>
              <a:rPr lang="en-US" sz="2400" dirty="0" smtClean="0"/>
              <a:t>Deploy on PPPL computer systems</a:t>
            </a:r>
          </a:p>
          <a:p>
            <a:r>
              <a:rPr lang="en-US" sz="2400" dirty="0" smtClean="0"/>
              <a:t>Automation  </a:t>
            </a:r>
            <a:r>
              <a:rPr lang="de-DE" sz="2400" dirty="0" smtClean="0">
                <a:sym typeface="Wingdings"/>
              </a:rPr>
              <a:t>  </a:t>
            </a:r>
            <a:r>
              <a:rPr lang="de-DE" sz="2400" dirty="0" err="1" smtClean="0">
                <a:sym typeface="Wingdings"/>
              </a:rPr>
              <a:t>maybe</a:t>
            </a:r>
            <a:r>
              <a:rPr lang="de-DE" sz="2400" dirty="0" smtClean="0">
                <a:sym typeface="Wingdings"/>
              </a:rPr>
              <a:t> </a:t>
            </a:r>
            <a:r>
              <a:rPr lang="de-DE" sz="2400" dirty="0" err="1" smtClean="0">
                <a:sym typeface="Wingdings"/>
              </a:rPr>
              <a:t>add</a:t>
            </a:r>
            <a:r>
              <a:rPr lang="de-DE" sz="2400" dirty="0" smtClean="0">
                <a:sym typeface="Wingdings"/>
              </a:rPr>
              <a:t> a GUI</a:t>
            </a:r>
            <a:endParaRPr lang="en-US" sz="2400" dirty="0" smtClean="0"/>
          </a:p>
          <a:p>
            <a:pPr lvl="1"/>
            <a:r>
              <a:rPr lang="en-US" sz="2000" dirty="0" smtClean="0"/>
              <a:t>so far all steps are done separately and by hand</a:t>
            </a:r>
          </a:p>
          <a:p>
            <a:r>
              <a:rPr lang="en-US" sz="2400" dirty="0" smtClean="0"/>
              <a:t>Fine tune and/or add models(s) for heat flux profile</a:t>
            </a:r>
          </a:p>
          <a:p>
            <a:r>
              <a:rPr lang="en-US" sz="2400" dirty="0" smtClean="0"/>
              <a:t>Add a model for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heat flux</a:t>
            </a:r>
          </a:p>
          <a:p>
            <a:pPr lvl="1"/>
            <a:r>
              <a:rPr lang="en-US" sz="2000" dirty="0" smtClean="0"/>
              <a:t>or other desired capabilities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47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MAFOT:   a parallel field line and drift orbit tracer</a:t>
            </a:r>
            <a:endParaRPr lang="en-US" dirty="0"/>
          </a:p>
        </p:txBody>
      </p:sp>
      <p:sp>
        <p:nvSpPr>
          <p:cNvPr id="5" name="Untertitel 4"/>
          <p:cNvSpPr txBox="1">
            <a:spLocks/>
          </p:cNvSpPr>
          <p:nvPr/>
        </p:nvSpPr>
        <p:spPr bwMode="auto">
          <a:xfrm>
            <a:off x="476806" y="1270966"/>
            <a:ext cx="3860539" cy="5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>
            <a:lvl1pPr marL="342739" indent="-3427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2D84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02" indent="-28561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2D84"/>
              </a:buClr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2466" indent="-2284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2D84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99451" indent="-228492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6438" indent="-2284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3424" indent="-2284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0411" indent="-2284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7396" indent="-2284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4382" indent="-2284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2400" smtClean="0"/>
              <a:t>MAFOT can calculate:</a:t>
            </a:r>
            <a:endParaRPr lang="en-US" sz="2400"/>
          </a:p>
        </p:txBody>
      </p:sp>
      <p:sp>
        <p:nvSpPr>
          <p:cNvPr id="6" name="Textfeld 5"/>
          <p:cNvSpPr txBox="1"/>
          <p:nvPr/>
        </p:nvSpPr>
        <p:spPr>
          <a:xfrm>
            <a:off x="685800" y="2107761"/>
            <a:ext cx="3515844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mtClean="0"/>
              <a:t>Poincaré plots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mtClean="0"/>
              <a:t>Connection length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mtClean="0"/>
              <a:t>Penetration depth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mtClean="0"/>
              <a:t>Manifolds of separatrix</a:t>
            </a:r>
            <a:br>
              <a:rPr lang="en-US" smtClean="0"/>
            </a:br>
            <a:r>
              <a:rPr lang="en-US" smtClean="0"/>
              <a:t>or island chains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mtClean="0"/>
              <a:t>full 3-D orbits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mtClean="0"/>
              <a:t>B-fields outside of VMEC</a:t>
            </a:r>
            <a:br>
              <a:rPr lang="en-US" smtClean="0"/>
            </a:br>
            <a:r>
              <a:rPr lang="en-US" smtClean="0"/>
              <a:t>&amp; SIESTA last closed surface</a:t>
            </a:r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4629985" y="1141882"/>
            <a:ext cx="44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in:</a:t>
            </a:r>
            <a:endParaRPr lang="en-US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237185" y="1326548"/>
            <a:ext cx="3647152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mtClean="0"/>
              <a:t>Poloidal cross-sections:</a:t>
            </a:r>
            <a:br>
              <a:rPr lang="en-US" smtClean="0"/>
            </a:br>
            <a:r>
              <a:rPr lang="en-US" smtClean="0"/>
              <a:t>(R,Z) &amp; (</a:t>
            </a:r>
            <a:r>
              <a:rPr lang="en-US" smtClean="0">
                <a:latin typeface="Symbol" charset="2"/>
                <a:cs typeface="Symbol" charset="2"/>
              </a:rPr>
              <a:t>q</a:t>
            </a:r>
            <a:r>
              <a:rPr lang="en-US" smtClean="0"/>
              <a:t>,</a:t>
            </a:r>
            <a:r>
              <a:rPr lang="en-US" smtClean="0">
                <a:latin typeface="Symbol" charset="2"/>
                <a:cs typeface="Symbol" charset="2"/>
              </a:rPr>
              <a:t>y</a:t>
            </a:r>
            <a:r>
              <a:rPr lang="en-US" smtClean="0"/>
              <a:t>) coordinates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mtClean="0"/>
              <a:t>Footprints on divertor targets</a:t>
            </a:r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4576954" y="2340973"/>
            <a:ext cx="53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for:</a:t>
            </a:r>
            <a:endParaRPr lang="en-US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237186" y="2516056"/>
            <a:ext cx="353647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mtClean="0"/>
              <a:t>magnetic field lines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mtClean="0"/>
              <a:t>relativistic particles in a</a:t>
            </a:r>
            <a:br>
              <a:rPr lang="en-US" smtClean="0"/>
            </a:br>
            <a:r>
              <a:rPr lang="en-US" smtClean="0"/>
              <a:t>guiding center drift approx.</a:t>
            </a:r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4402615" y="3555161"/>
            <a:ext cx="7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with:</a:t>
            </a:r>
            <a:endParaRPr lang="en-US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237185" y="3663240"/>
            <a:ext cx="3403496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RMP vacuum fields of coils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M3D-C1 plasma response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 linear &amp; non-</a:t>
            </a:r>
            <a:r>
              <a:rPr lang="en-US" dirty="0" smtClean="0"/>
              <a:t>linear</a:t>
            </a:r>
            <a:br>
              <a:rPr lang="en-US" dirty="0" smtClean="0"/>
            </a:br>
            <a:r>
              <a:rPr lang="en-US" dirty="0" smtClean="0"/>
              <a:t>-  single &amp; multimode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VMEC &amp; SIESTA B-fields</a:t>
            </a:r>
            <a:br>
              <a:rPr lang="en-US" dirty="0" smtClean="0"/>
            </a:br>
            <a:r>
              <a:rPr lang="en-US" dirty="0" smtClean="0"/>
              <a:t>-  any configuration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arbitrary individual </a:t>
            </a:r>
            <a:br>
              <a:rPr lang="en-US" dirty="0" smtClean="0"/>
            </a:br>
            <a:r>
              <a:rPr lang="en-US" dirty="0" smtClean="0"/>
              <a:t>current filaments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252226" y="5154947"/>
            <a:ext cx="2854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 </a:t>
            </a:r>
            <a:r>
              <a:rPr lang="en-US" b="1" dirty="0" err="1" smtClean="0"/>
              <a:t>tokamaks</a:t>
            </a:r>
            <a:r>
              <a:rPr lang="en-US" b="1" dirty="0" smtClean="0"/>
              <a:t>:</a:t>
            </a:r>
          </a:p>
          <a:p>
            <a:pPr algn="ctr"/>
            <a:r>
              <a:rPr lang="en-US" dirty="0" smtClean="0"/>
              <a:t>DIII-D, ITER, NSTX &amp; MAST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4337345" y="6440363"/>
            <a:ext cx="2967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developed by Andreas Wingen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61428" y="6052236"/>
            <a:ext cx="2585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 GUI available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967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New tool: Surface </a:t>
            </a:r>
            <a:r>
              <a:rPr lang="en-US" dirty="0" smtClean="0"/>
              <a:t>H</a:t>
            </a:r>
            <a:r>
              <a:rPr lang="de-DE" dirty="0" err="1" smtClean="0"/>
              <a:t>e</a:t>
            </a:r>
            <a:r>
              <a:rPr lang="en-US" dirty="0" smtClean="0"/>
              <a:t>at </a:t>
            </a:r>
            <a:r>
              <a:rPr lang="en-US" dirty="0" smtClean="0"/>
              <a:t>Flux Tracer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6558" y="737896"/>
            <a:ext cx="5365165" cy="5140470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sz="2000" dirty="0" smtClean="0"/>
              <a:t>Import </a:t>
            </a:r>
            <a:r>
              <a:rPr lang="en-US" sz="2000" dirty="0"/>
              <a:t>a standard class of CAD output </a:t>
            </a:r>
            <a:r>
              <a:rPr lang="en-US" sz="2000" dirty="0" smtClean="0"/>
              <a:t>format.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Import </a:t>
            </a:r>
            <a:r>
              <a:rPr lang="en-US" sz="2000" dirty="0" err="1"/>
              <a:t>equilibria</a:t>
            </a:r>
            <a:r>
              <a:rPr lang="en-US" sz="2000" dirty="0"/>
              <a:t> from standard GEQDSK format. </a:t>
            </a:r>
          </a:p>
          <a:p>
            <a:pPr>
              <a:buFont typeface="Wingdings" charset="2"/>
              <a:buChar char="ü"/>
            </a:pPr>
            <a:r>
              <a:rPr lang="en-US" sz="2000" dirty="0"/>
              <a:t>R</a:t>
            </a:r>
            <a:r>
              <a:rPr lang="en-US" sz="2000" dirty="0" smtClean="0"/>
              <a:t>un </a:t>
            </a:r>
            <a:r>
              <a:rPr lang="en-US" sz="2000" dirty="0"/>
              <a:t>double &amp; near double null geometries and specify the power sharing separately between all four divertor regions.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(Enhanced: also 3D </a:t>
            </a:r>
            <a:r>
              <a:rPr lang="en-US" sz="2000" dirty="0" err="1" smtClean="0"/>
              <a:t>equilibria</a:t>
            </a:r>
            <a:r>
              <a:rPr lang="en-US" sz="2000" dirty="0" smtClean="0"/>
              <a:t> or snowflake)</a:t>
            </a:r>
            <a:endParaRPr lang="en-US" sz="2000" dirty="0"/>
          </a:p>
          <a:p>
            <a:pPr>
              <a:buFont typeface="Wingdings" charset="2"/>
              <a:buChar char="ü"/>
            </a:pPr>
            <a:r>
              <a:rPr lang="en-US" sz="2000" dirty="0"/>
              <a:t>S</a:t>
            </a:r>
            <a:r>
              <a:rPr lang="en-US" sz="2000" dirty="0" smtClean="0"/>
              <a:t>pecify </a:t>
            </a:r>
            <a:r>
              <a:rPr lang="en-US" sz="2000" dirty="0"/>
              <a:t>the heat flux profile to the </a:t>
            </a:r>
            <a:r>
              <a:rPr lang="en-US" sz="2000" dirty="0" smtClean="0"/>
              <a:t>PFCs, e.g. [</a:t>
            </a:r>
            <a:r>
              <a:rPr lang="en-US" sz="2000" dirty="0" err="1" smtClean="0"/>
              <a:t>Eich</a:t>
            </a:r>
            <a:r>
              <a:rPr lang="en-US" sz="2000" dirty="0" smtClean="0"/>
              <a:t>, PRL </a:t>
            </a:r>
            <a:r>
              <a:rPr lang="en-US" sz="2000" dirty="0"/>
              <a:t>2011</a:t>
            </a:r>
            <a:r>
              <a:rPr lang="en-US" sz="2000" dirty="0" smtClean="0"/>
              <a:t>].</a:t>
            </a:r>
            <a:endParaRPr lang="en-US" sz="2000" dirty="0"/>
          </a:p>
          <a:p>
            <a:pPr>
              <a:buFont typeface="Wingdings" charset="2"/>
              <a:buChar char="ü"/>
            </a:pPr>
            <a:r>
              <a:rPr lang="en-US" sz="2000" dirty="0"/>
              <a:t>C</a:t>
            </a:r>
            <a:r>
              <a:rPr lang="en-US" sz="2000" dirty="0" smtClean="0"/>
              <a:t>omplete </a:t>
            </a:r>
            <a:r>
              <a:rPr lang="en-US" sz="2000" dirty="0"/>
              <a:t>the computation of the heat flux pattern </a:t>
            </a:r>
            <a:r>
              <a:rPr lang="en-US" sz="2000" dirty="0" smtClean="0"/>
              <a:t>for </a:t>
            </a:r>
            <a:r>
              <a:rPr lang="en-US" sz="2000" dirty="0"/>
              <a:t>a single equilibrium in &lt; 5 </a:t>
            </a:r>
            <a:r>
              <a:rPr lang="en-US" sz="2000" dirty="0" smtClean="0"/>
              <a:t>minutes. (Enhanced: &lt; 60s)</a:t>
            </a:r>
            <a:endParaRPr lang="en-US" sz="2000" dirty="0"/>
          </a:p>
          <a:p>
            <a:pPr>
              <a:buFont typeface="Wingdings" charset="2"/>
              <a:buChar char="ü"/>
            </a:pPr>
            <a:r>
              <a:rPr lang="en-US" sz="2000" dirty="0" smtClean="0"/>
              <a:t>Deployable </a:t>
            </a:r>
            <a:r>
              <a:rPr lang="en-US" sz="2000" dirty="0"/>
              <a:t>and maintainable for computing systems similar to those available at </a:t>
            </a:r>
            <a:r>
              <a:rPr lang="en-US" sz="2000" dirty="0" smtClean="0"/>
              <a:t>PPPL.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(Enhanced: scalable on Cluster)</a:t>
            </a:r>
          </a:p>
          <a:p>
            <a:pPr>
              <a:buClr>
                <a:srgbClr val="FF0000"/>
              </a:buClr>
              <a:buFont typeface="Lucida Grande"/>
              <a:buChar char="x"/>
            </a:pPr>
            <a:r>
              <a:rPr lang="en-US" sz="2000" dirty="0" smtClean="0"/>
              <a:t>(Enhanced: Add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heat flux)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561723" y="737896"/>
            <a:ext cx="3494691" cy="514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000" dirty="0" smtClean="0"/>
              <a:t>Reads STL file.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Reads standard EFIT g-files.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Runs with any NSTX geometry.</a:t>
            </a:r>
            <a:br>
              <a:rPr lang="en-US" sz="2000" dirty="0" smtClean="0"/>
            </a:br>
            <a:r>
              <a:rPr lang="en-US" sz="2000" dirty="0" smtClean="0"/>
              <a:t>(3D &amp; snowflake too)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Uses </a:t>
            </a:r>
            <a:r>
              <a:rPr lang="en-US" sz="2000" dirty="0" err="1" smtClean="0"/>
              <a:t>Eich</a:t>
            </a:r>
            <a:r>
              <a:rPr lang="en-US" sz="2000" dirty="0" smtClean="0"/>
              <a:t> profile for now.</a:t>
            </a:r>
            <a:br>
              <a:rPr lang="en-US" sz="2000" dirty="0" smtClean="0"/>
            </a:br>
            <a:r>
              <a:rPr lang="en-US" sz="2000" dirty="0" smtClean="0"/>
              <a:t>Other can easily be added.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Grid generation: 40s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Field line tracing: 60s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Heat flux: 7s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Uses C++ and Python 2.7 on Linux cluster</a:t>
            </a:r>
            <a:br>
              <a:rPr lang="en-US" sz="2000" dirty="0" smtClean="0"/>
            </a:br>
            <a:r>
              <a:rPr lang="en-US" sz="2000" dirty="0" smtClean="0"/>
              <a:t>(fully parallel with MPI)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419163" y="4275551"/>
            <a:ext cx="787445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20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CPUs</a:t>
            </a:r>
          </a:p>
        </p:txBody>
      </p:sp>
      <p:sp>
        <p:nvSpPr>
          <p:cNvPr id="8" name="Geschweifte Klammer rechts 7"/>
          <p:cNvSpPr/>
          <p:nvPr/>
        </p:nvSpPr>
        <p:spPr>
          <a:xfrm>
            <a:off x="8311835" y="4293439"/>
            <a:ext cx="158019" cy="473853"/>
          </a:xfrm>
          <a:prstGeom prst="rightBrace">
            <a:avLst/>
          </a:prstGeom>
          <a:ln>
            <a:headEnd type="none"/>
            <a:tailEnd type="non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4797628" y="6377335"/>
            <a:ext cx="2157061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1600" dirty="0">
                <a:solidFill>
                  <a:srgbClr val="0000FF"/>
                </a:solidFill>
              </a:rPr>
              <a:t>PFCR-MEMO-020-00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1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NSTX-U CAD models </a:t>
            </a:r>
            <a:r>
              <a:rPr lang="en-US" dirty="0" smtClean="0"/>
              <a:t>in generation of </a:t>
            </a:r>
            <a:r>
              <a:rPr lang="en-US" dirty="0"/>
              <a:t>surface heat flux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6558" y="1367185"/>
            <a:ext cx="5365165" cy="5140470"/>
          </a:xfrm>
        </p:spPr>
        <p:txBody>
          <a:bodyPr/>
          <a:lstStyle/>
          <a:p>
            <a:r>
              <a:rPr lang="en-US" sz="2400" dirty="0" smtClean="0"/>
              <a:t>Inner half of the wall, up-down symmetric</a:t>
            </a:r>
          </a:p>
          <a:p>
            <a:r>
              <a:rPr lang="en-US" sz="2400" dirty="0" smtClean="0"/>
              <a:t>~30° toroidal segment</a:t>
            </a:r>
          </a:p>
          <a:p>
            <a:r>
              <a:rPr lang="en-US" sz="2400" dirty="0" smtClean="0"/>
              <a:t>Hundreds of thousands of faces represent PFCs with holes, gabs and substructures</a:t>
            </a:r>
          </a:p>
          <a:p>
            <a:r>
              <a:rPr lang="en-US" sz="2400" dirty="0" smtClean="0"/>
              <a:t>Outer target PFCs have small </a:t>
            </a:r>
            <a:r>
              <a:rPr lang="en-US" sz="2400" dirty="0" err="1" smtClean="0"/>
              <a:t>fishscaling</a:t>
            </a:r>
            <a:r>
              <a:rPr lang="en-US" sz="2400" dirty="0" smtClean="0"/>
              <a:t> to counteract leading edge heating.</a:t>
            </a:r>
          </a:p>
          <a:p>
            <a:r>
              <a:rPr lang="en-US" sz="2400" dirty="0" smtClean="0"/>
              <a:t>Inner target tiles are curved cylindrically, outer target tiles are mostly flat.</a:t>
            </a:r>
          </a:p>
        </p:txBody>
      </p:sp>
      <p:pic>
        <p:nvPicPr>
          <p:cNvPr id="4" name="Bild 3" descr="Bildschirmfoto 2018-05-15 um 13.41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35" y="1296276"/>
            <a:ext cx="3076265" cy="48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6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New tool consists of 3 distinct steps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67185"/>
            <a:ext cx="9144000" cy="44719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Generate grid points on top of the PFCs using a CAD</a:t>
            </a:r>
            <a:endParaRPr lang="en-US" sz="2400" dirty="0"/>
          </a:p>
          <a:p>
            <a:pPr marL="852487" lvl="1" indent="-457200">
              <a:buFont typeface="Wingdings" charset="2"/>
              <a:buChar char="Ø"/>
            </a:pPr>
            <a:r>
              <a:rPr lang="de-DE" sz="2000" dirty="0" err="1" smtClean="0">
                <a:sym typeface="Wingdings"/>
              </a:rPr>
              <a:t>the</a:t>
            </a:r>
            <a:r>
              <a:rPr lang="de-DE" sz="2000" dirty="0" smtClean="0">
                <a:sym typeface="Wingdings"/>
              </a:rPr>
              <a:t> STL </a:t>
            </a:r>
            <a:r>
              <a:rPr lang="de-DE" sz="2000" dirty="0" err="1" smtClean="0">
                <a:sym typeface="Wingdings"/>
              </a:rPr>
              <a:t>format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represents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the</a:t>
            </a:r>
            <a:r>
              <a:rPr lang="de-DE" sz="2000" dirty="0" smtClean="0">
                <a:sym typeface="Wingdings"/>
              </a:rPr>
              <a:t> CAD </a:t>
            </a:r>
            <a:r>
              <a:rPr lang="de-DE" sz="2000" dirty="0" err="1" smtClean="0">
                <a:sym typeface="Wingdings"/>
              </a:rPr>
              <a:t>as</a:t>
            </a:r>
            <a:r>
              <a:rPr lang="de-DE" sz="2000" dirty="0" smtClean="0">
                <a:sym typeface="Wingdings"/>
              </a:rPr>
              <a:t> a </a:t>
            </a:r>
            <a:r>
              <a:rPr lang="de-DE" sz="2000" dirty="0" err="1" smtClean="0">
                <a:sym typeface="Wingdings"/>
              </a:rPr>
              <a:t>mesh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of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triangles</a:t>
            </a:r>
            <a:r>
              <a:rPr lang="de-DE" sz="2000" dirty="0" smtClean="0">
                <a:sym typeface="Wingdings"/>
              </a:rPr>
              <a:t> (</a:t>
            </a:r>
            <a:r>
              <a:rPr lang="de-DE" sz="2000" dirty="0" err="1" smtClean="0">
                <a:sym typeface="Wingdings"/>
              </a:rPr>
              <a:t>faces</a:t>
            </a:r>
            <a:r>
              <a:rPr lang="de-DE" sz="2000" dirty="0" smtClean="0">
                <a:sym typeface="Wingdings"/>
              </a:rPr>
              <a:t>), </a:t>
            </a:r>
            <a:br>
              <a:rPr lang="de-DE" sz="2000" dirty="0" smtClean="0">
                <a:sym typeface="Wingdings"/>
              </a:rPr>
            </a:br>
            <a:r>
              <a:rPr lang="de-DE" sz="2000" dirty="0" err="1" smtClean="0">
                <a:sym typeface="Wingdings"/>
              </a:rPr>
              <a:t>here</a:t>
            </a:r>
            <a:r>
              <a:rPr lang="de-DE" sz="2000" dirty="0" smtClean="0">
                <a:sym typeface="Wingdings"/>
              </a:rPr>
              <a:t>: 150 000</a:t>
            </a:r>
          </a:p>
          <a:p>
            <a:pPr marL="852487" lvl="1" indent="-457200">
              <a:buFont typeface="Wingdings" charset="2"/>
              <a:buChar char="Ø"/>
            </a:pPr>
            <a:r>
              <a:rPr lang="de-DE" sz="2000" dirty="0" err="1" smtClean="0">
                <a:sym typeface="Wingdings"/>
              </a:rPr>
              <a:t>typically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independent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of</a:t>
            </a:r>
            <a:r>
              <a:rPr lang="de-DE" sz="2000" dirty="0" smtClean="0">
                <a:sym typeface="Wingdings"/>
              </a:rPr>
              <a:t> </a:t>
            </a:r>
            <a:r>
              <a:rPr lang="de-DE" sz="2000" dirty="0" err="1" smtClean="0">
                <a:sym typeface="Wingdings"/>
              </a:rPr>
              <a:t>equilibrium</a:t>
            </a:r>
            <a:r>
              <a:rPr lang="de-DE" sz="2000" dirty="0">
                <a:sym typeface="Wingdings"/>
              </a:rPr>
              <a:t> </a:t>
            </a:r>
            <a:r>
              <a:rPr lang="de-DE" sz="2000" dirty="0" smtClean="0">
                <a:sym typeface="Wingdings"/>
              </a:rPr>
              <a:t> </a:t>
            </a:r>
            <a:r>
              <a:rPr lang="de-DE" sz="2000" dirty="0" err="1" smtClean="0">
                <a:sym typeface="Wingdings"/>
              </a:rPr>
              <a:t>one</a:t>
            </a:r>
            <a:r>
              <a:rPr lang="de-DE" sz="2000" dirty="0" smtClean="0">
                <a:sym typeface="Wingdings"/>
              </a:rPr>
              <a:t>-time </a:t>
            </a:r>
            <a:r>
              <a:rPr lang="de-DE" sz="2000" dirty="0" err="1" smtClean="0">
                <a:sym typeface="Wingdings"/>
              </a:rPr>
              <a:t>task</a:t>
            </a:r>
            <a:r>
              <a:rPr lang="de-DE" sz="2000" dirty="0" smtClean="0">
                <a:sym typeface="Wingdings"/>
              </a:rPr>
              <a:t/>
            </a:r>
            <a:br>
              <a:rPr lang="de-DE" sz="2000" dirty="0" smtClean="0">
                <a:sym typeface="Wingdings"/>
              </a:rPr>
            </a:b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Trace field lines from each grid point to determine penetration depth (</a:t>
            </a:r>
            <a:r>
              <a:rPr lang="en-US" sz="2400" dirty="0" err="1" smtClean="0">
                <a:latin typeface="Symbol" charset="2"/>
                <a:cs typeface="Symbol" charset="2"/>
              </a:rPr>
              <a:t>y</a:t>
            </a:r>
            <a:r>
              <a:rPr lang="en-US" sz="2400" baseline="-25000" dirty="0" err="1" smtClean="0"/>
              <a:t>min</a:t>
            </a:r>
            <a:r>
              <a:rPr lang="en-US" sz="2400" dirty="0" smtClean="0"/>
              <a:t>)</a:t>
            </a:r>
          </a:p>
          <a:p>
            <a:pPr marL="852487" lvl="1" indent="-457200">
              <a:buFont typeface="+mj-lt"/>
              <a:buAutoNum type="alphaLcPeriod"/>
            </a:pPr>
            <a:r>
              <a:rPr lang="en-US" sz="2000" dirty="0" smtClean="0"/>
              <a:t>include 3D wall structure for trace termination to capture shadow effects.</a:t>
            </a:r>
          </a:p>
          <a:p>
            <a:pPr lvl="2">
              <a:buFont typeface="Wingdings" charset="2"/>
              <a:buChar char="Ø"/>
            </a:pPr>
            <a:r>
              <a:rPr lang="en-US" sz="1800" dirty="0" smtClean="0"/>
              <a:t>generated from CAD in a one-time preprocessing task</a:t>
            </a:r>
            <a:br>
              <a:rPr lang="en-US" sz="1800" dirty="0" smtClean="0"/>
            </a:b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Assign heat flux from profile q(</a:t>
            </a:r>
            <a:r>
              <a:rPr lang="en-US" sz="2400" dirty="0" smtClean="0">
                <a:latin typeface="Symbol" charset="2"/>
                <a:cs typeface="Symbol" charset="2"/>
              </a:rPr>
              <a:t>y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275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1673535"/>
          </a:xfrm>
        </p:spPr>
        <p:txBody>
          <a:bodyPr/>
          <a:lstStyle/>
          <a:p>
            <a:r>
              <a:rPr lang="en-US" dirty="0"/>
              <a:t>Generate grid points on top of the PFCs using the CAD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46269" y="5515716"/>
            <a:ext cx="5882959" cy="906543"/>
          </a:xfrm>
        </p:spPr>
        <p:txBody>
          <a:bodyPr/>
          <a:lstStyle/>
          <a:p>
            <a:r>
              <a:rPr lang="en-US" sz="2000" dirty="0" smtClean="0"/>
              <a:t>Find each grid point within the innermost face</a:t>
            </a:r>
          </a:p>
          <a:p>
            <a:r>
              <a:rPr lang="en-US" sz="2000" dirty="0" smtClean="0"/>
              <a:t>Grid in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wall</a:t>
            </a:r>
            <a:r>
              <a:rPr lang="en-US" sz="2000" dirty="0" smtClean="0"/>
              <a:t> and toroidal angle </a:t>
            </a:r>
            <a:r>
              <a:rPr lang="en-US" sz="2000" dirty="0" smtClean="0">
                <a:latin typeface="Symbol" charset="2"/>
                <a:cs typeface="Symbol" charset="2"/>
              </a:rPr>
              <a:t>f, </a:t>
            </a:r>
            <a:r>
              <a:rPr lang="en-US" sz="2000" dirty="0" smtClean="0"/>
              <a:t>here 600x400</a:t>
            </a:r>
          </a:p>
          <a:p>
            <a:r>
              <a:rPr lang="en-US" sz="2000" dirty="0" smtClean="0"/>
              <a:t>Independent of equilibrium</a:t>
            </a:r>
          </a:p>
        </p:txBody>
      </p:sp>
      <p:pic>
        <p:nvPicPr>
          <p:cNvPr id="4" name="Bild 3" descr="grid_RZ_projec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11" y="1197085"/>
            <a:ext cx="6381919" cy="431863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277193" y="1967168"/>
            <a:ext cx="135235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inner target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946945" y="3788961"/>
            <a:ext cx="136520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outer target</a:t>
            </a:r>
          </a:p>
        </p:txBody>
      </p:sp>
      <p:pic>
        <p:nvPicPr>
          <p:cNvPr id="7" name="Bild 6" descr="inner_tar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496"/>
            <a:ext cx="2531241" cy="530933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456575" y="4718857"/>
            <a:ext cx="3298700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/>
              <a:t>points </a:t>
            </a:r>
            <a:r>
              <a:rPr lang="de-DE" sz="1600" dirty="0" smtClean="0"/>
              <a:t>in</a:t>
            </a:r>
            <a:r>
              <a:rPr lang="en-US" sz="1600" dirty="0" smtClean="0"/>
              <a:t> gaps, holes and trenches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5983457" y="4516849"/>
            <a:ext cx="474025" cy="277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4096652" y="4051748"/>
            <a:ext cx="180541" cy="667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00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r>
              <a:rPr lang="en-US" dirty="0"/>
              <a:t>Trace field lines from each grid point to determine penetration depth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Uses existing capability, the MAFOT code [</a:t>
            </a:r>
            <a:r>
              <a:rPr lang="en-US" sz="2400" dirty="0" err="1" smtClean="0"/>
              <a:t>A.Wingen</a:t>
            </a:r>
            <a:r>
              <a:rPr lang="en-US" sz="2400" dirty="0" smtClean="0"/>
              <a:t>, </a:t>
            </a:r>
            <a:r>
              <a:rPr lang="en-US" sz="2400" dirty="0" err="1" smtClean="0"/>
              <a:t>Nucl</a:t>
            </a:r>
            <a:r>
              <a:rPr lang="en-US" sz="2400" dirty="0" smtClean="0"/>
              <a:t>. Fusion (2009)] to trace field lines.</a:t>
            </a:r>
          </a:p>
          <a:p>
            <a:pPr lvl="1"/>
            <a:r>
              <a:rPr lang="en-US" sz="2000" dirty="0" smtClean="0"/>
              <a:t>see backup slide for details</a:t>
            </a:r>
            <a:endParaRPr lang="en-US" dirty="0"/>
          </a:p>
          <a:p>
            <a:r>
              <a:rPr lang="en-US" sz="2400" dirty="0" smtClean="0"/>
              <a:t>Independent of how the grid was generated</a:t>
            </a:r>
          </a:p>
          <a:p>
            <a:r>
              <a:rPr lang="en-US" sz="2400" dirty="0" smtClean="0"/>
              <a:t>Runtime depends only on grid size</a:t>
            </a:r>
          </a:p>
          <a:p>
            <a:r>
              <a:rPr lang="en-US" sz="2400" dirty="0" smtClean="0"/>
              <a:t>Fully parallel with MPI</a:t>
            </a:r>
          </a:p>
          <a:p>
            <a:r>
              <a:rPr lang="en-US" sz="2400" dirty="0" smtClean="0"/>
              <a:t>For trace termination only: reads 3D wall data, given as partially linear outlines in (R,Z) at discrete toroidal angles.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391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888705"/>
          </a:xfrm>
        </p:spPr>
        <p:txBody>
          <a:bodyPr/>
          <a:lstStyle/>
          <a:p>
            <a:r>
              <a:rPr lang="en-US" dirty="0"/>
              <a:t>3D wall structure for trace termination to capture shadow effects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0518" y="6400554"/>
            <a:ext cx="7208972" cy="45744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partially linear with all gaps, holes and trenches from CAD</a:t>
            </a:r>
            <a:endParaRPr lang="en-US" sz="2000" dirty="0"/>
          </a:p>
        </p:txBody>
      </p:sp>
      <p:pic>
        <p:nvPicPr>
          <p:cNvPr id="5" name="Bild 4" descr="wall_outlin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1144866"/>
            <a:ext cx="2297182" cy="5310516"/>
          </a:xfrm>
          <a:prstGeom prst="rect">
            <a:avLst/>
          </a:prstGeom>
        </p:spPr>
      </p:pic>
      <p:pic>
        <p:nvPicPr>
          <p:cNvPr id="6" name="Bild 5" descr="wall_outlin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4" y="1752478"/>
            <a:ext cx="6186486" cy="4532968"/>
          </a:xfrm>
          <a:prstGeom prst="rect">
            <a:avLst/>
          </a:prstGeom>
        </p:spPr>
      </p:pic>
      <p:pic>
        <p:nvPicPr>
          <p:cNvPr id="7" name="Bild 6" descr="wall_outlin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74" y="1144866"/>
            <a:ext cx="4167470" cy="295159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69174" y="5196606"/>
            <a:ext cx="697622" cy="56348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52533" y="4686784"/>
            <a:ext cx="813893" cy="61715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 flipV="1">
            <a:off x="1466796" y="1854200"/>
            <a:ext cx="1945271" cy="3342406"/>
          </a:xfrm>
          <a:prstGeom prst="line">
            <a:avLst/>
          </a:prstGeom>
          <a:ln>
            <a:headEnd type="none"/>
            <a:tailEnd type="non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1466796" y="5723467"/>
            <a:ext cx="1976598" cy="36627"/>
          </a:xfrm>
          <a:prstGeom prst="line">
            <a:avLst/>
          </a:prstGeom>
          <a:ln>
            <a:headEnd type="none"/>
            <a:tailEnd type="non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6466426" y="3738694"/>
            <a:ext cx="2459567" cy="948091"/>
          </a:xfrm>
          <a:prstGeom prst="line">
            <a:avLst/>
          </a:prstGeom>
          <a:ln>
            <a:headEnd type="none"/>
            <a:tailEnd type="non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 flipV="1">
            <a:off x="5402104" y="3738694"/>
            <a:ext cx="250429" cy="948090"/>
          </a:xfrm>
          <a:prstGeom prst="line">
            <a:avLst/>
          </a:prstGeom>
          <a:ln>
            <a:headEnd type="none"/>
            <a:tailEnd type="non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2494246" y="1066505"/>
            <a:ext cx="2454518" cy="651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Use outline at every 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/>
              <a:t>0.1° </a:t>
            </a:r>
            <a:r>
              <a:rPr lang="en-US" sz="2000" dirty="0" err="1" smtClean="0"/>
              <a:t>toroidally</a:t>
            </a:r>
            <a:endParaRPr lang="en-US" sz="2000" dirty="0" smtClean="0"/>
          </a:p>
        </p:txBody>
      </p:sp>
      <p:sp>
        <p:nvSpPr>
          <p:cNvPr id="31" name="Textfeld 30"/>
          <p:cNvSpPr txBox="1"/>
          <p:nvPr/>
        </p:nvSpPr>
        <p:spPr>
          <a:xfrm>
            <a:off x="5924211" y="963364"/>
            <a:ext cx="2199265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one-time task, </a:t>
            </a:r>
          </a:p>
          <a:p>
            <a:pPr algn="ctr">
              <a:lnSpc>
                <a:spcPct val="90000"/>
              </a:lnSpc>
            </a:pPr>
            <a:r>
              <a:rPr lang="en-US" dirty="0" smtClean="0"/>
              <a:t>takes about 40 min.</a:t>
            </a:r>
          </a:p>
        </p:txBody>
      </p:sp>
    </p:spTree>
    <p:extLst>
      <p:ext uri="{BB962C8B-B14F-4D97-AF65-F5344CB8AC3E}">
        <p14:creationId xmlns:p14="http://schemas.microsoft.com/office/powerpoint/2010/main" val="199310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/>
              <a:t>Assign heat flux from profile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Assume upstream profile q</a:t>
            </a:r>
            <a:r>
              <a:rPr lang="en-US" sz="2400" baseline="-25000" dirty="0" smtClean="0"/>
              <a:t>||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charset="2"/>
                <a:cs typeface="Symbol" charset="2"/>
              </a:rPr>
              <a:t>y</a:t>
            </a:r>
            <a:r>
              <a:rPr lang="en-US" sz="2400" dirty="0" smtClean="0"/>
              <a:t>) at </a:t>
            </a:r>
            <a:r>
              <a:rPr lang="en-US" sz="2400" dirty="0" err="1" smtClean="0"/>
              <a:t>midplane</a:t>
            </a:r>
            <a:endParaRPr lang="en-US" sz="2400" dirty="0" smtClean="0"/>
          </a:p>
          <a:p>
            <a:pPr lvl="1"/>
            <a:r>
              <a:rPr lang="en-US" sz="2000" dirty="0" smtClean="0"/>
              <a:t>scaled by power exhaust, here:</a:t>
            </a:r>
            <a:br>
              <a:rPr lang="en-US" sz="2000" dirty="0" smtClean="0"/>
            </a:br>
            <a:r>
              <a:rPr lang="en-US" sz="2000" dirty="0" smtClean="0"/>
              <a:t>inner: 0.7 MW	outer: 2.8 MW</a:t>
            </a:r>
          </a:p>
          <a:p>
            <a:r>
              <a:rPr lang="en-US" sz="2400" dirty="0" smtClean="0"/>
              <a:t>At each target plate grid point, assign:</a:t>
            </a:r>
            <a:br>
              <a:rPr lang="en-US" sz="2400" dirty="0" smtClean="0"/>
            </a:br>
            <a:r>
              <a:rPr lang="en-US" sz="2400" dirty="0" smtClean="0"/>
              <a:t>			q = q</a:t>
            </a:r>
            <a:r>
              <a:rPr lang="en-US" sz="2400" baseline="-25000" dirty="0" smtClean="0"/>
              <a:t>||</a:t>
            </a:r>
            <a:r>
              <a:rPr lang="en-US" sz="2400" dirty="0" smtClean="0"/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y</a:t>
            </a:r>
            <a:r>
              <a:rPr lang="en-US" sz="2400" baseline="-25000" dirty="0" err="1" smtClean="0"/>
              <a:t>min</a:t>
            </a:r>
            <a:r>
              <a:rPr lang="en-US" sz="2400" dirty="0" smtClean="0"/>
              <a:t>) </a:t>
            </a:r>
            <a:r>
              <a:rPr lang="en-US" sz="2400" dirty="0" err="1" smtClean="0"/>
              <a:t>n·B</a:t>
            </a:r>
            <a:r>
              <a:rPr lang="en-US" sz="2400" dirty="0" smtClean="0"/>
              <a:t> / |</a:t>
            </a:r>
            <a:r>
              <a:rPr lang="en-US" sz="2400" dirty="0" err="1" smtClean="0"/>
              <a:t>n·B</a:t>
            </a:r>
            <a:r>
              <a:rPr lang="en-US" sz="2400" dirty="0" smtClean="0"/>
              <a:t>|</a:t>
            </a:r>
          </a:p>
          <a:p>
            <a:pPr lvl="1"/>
            <a:r>
              <a:rPr lang="en-US" sz="2000" dirty="0" smtClean="0"/>
              <a:t>n is normal vector to face, B is magnetic field vector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036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96290"/>
          </a:xfrm>
        </p:spPr>
        <p:txBody>
          <a:bodyPr/>
          <a:lstStyle/>
          <a:p>
            <a:r>
              <a:rPr lang="en-US" dirty="0" smtClean="0"/>
              <a:t>Heat flux is uniform on inner target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9944" y="6297583"/>
            <a:ext cx="6108824" cy="482155"/>
          </a:xfrm>
        </p:spPr>
        <p:txBody>
          <a:bodyPr/>
          <a:lstStyle/>
          <a:p>
            <a:r>
              <a:rPr lang="en-US" sz="2000" dirty="0" smtClean="0"/>
              <a:t>white areas are holes and gaps in the CAD</a:t>
            </a:r>
            <a:endParaRPr lang="en-US" sz="2000" dirty="0"/>
          </a:p>
        </p:txBody>
      </p:sp>
      <p:pic>
        <p:nvPicPr>
          <p:cNvPr id="4" name="Bild 3" descr="heatflux_li_135111_500_3600_dir-1_Ch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5" y="1073311"/>
            <a:ext cx="7769352" cy="52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21458"/>
      </p:ext>
    </p:extLst>
  </p:cSld>
  <p:clrMapOvr>
    <a:masterClrMapping/>
  </p:clrMapOvr>
</p:sld>
</file>

<file path=ppt/theme/theme1.xml><?xml version="1.0" encoding="utf-8"?>
<a:theme xmlns:a="http://schemas.openxmlformats.org/drawingml/2006/main" name="ORNL2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38100" cmpd="sng">
          <a:tailEnd type="triangle" w="lg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RNL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38100" cmpd="sng">
          <a:tailEnd type="triangle" w="lg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ORNL2.thmx</Template>
  <TotalTime>0</TotalTime>
  <Words>597</Words>
  <Application>Microsoft Macintosh PowerPoint</Application>
  <PresentationFormat>Bildschirmpräsentation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ORNL2</vt:lpstr>
      <vt:lpstr>ORNL</vt:lpstr>
      <vt:lpstr>New Tool to generate Surface Heat Flux Data to 3D-shaped PFCs </vt:lpstr>
      <vt:lpstr>New tool: Surface Heat Flux Tracer</vt:lpstr>
      <vt:lpstr>Use NSTX-U CAD models in generation of surface heat flux data</vt:lpstr>
      <vt:lpstr>New tool consists of 3 distinct steps</vt:lpstr>
      <vt:lpstr>Generate grid points on top of the PFCs using the CAD  </vt:lpstr>
      <vt:lpstr>Trace field lines from each grid point to determine penetration depth</vt:lpstr>
      <vt:lpstr>3D wall structure for trace termination to capture shadow effects</vt:lpstr>
      <vt:lpstr>Assign heat flux from profile</vt:lpstr>
      <vt:lpstr>Heat flux is uniform on inner target</vt:lpstr>
      <vt:lpstr>Heat flux varies and is partially shadowed on outer target</vt:lpstr>
      <vt:lpstr>Field lines in shadowed areas intersect with 3D wall during the first trace step</vt:lpstr>
      <vt:lpstr>Future work</vt:lpstr>
      <vt:lpstr>Backup</vt:lpstr>
      <vt:lpstr>MAFOT:   a parallel field line and drift orbit tracer</vt:lpstr>
    </vt:vector>
  </TitlesOfParts>
  <Company>Uni Düsseldorf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Tool to Calculate Heat Flux to 3D PFCs</dc:title>
  <dc:creator>Andreas Wingen</dc:creator>
  <cp:lastModifiedBy>Andreas Wingen</cp:lastModifiedBy>
  <cp:revision>23</cp:revision>
  <dcterms:created xsi:type="dcterms:W3CDTF">2018-05-15T20:52:31Z</dcterms:created>
  <dcterms:modified xsi:type="dcterms:W3CDTF">2018-05-21T19:33:35Z</dcterms:modified>
</cp:coreProperties>
</file>