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Default Extension="pict" ContentType="image/pi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1217" r:id="rId2"/>
    <p:sldId id="1228" r:id="rId3"/>
    <p:sldId id="1233" r:id="rId4"/>
    <p:sldId id="1235" r:id="rId5"/>
    <p:sldId id="1229" r:id="rId6"/>
    <p:sldId id="1232" r:id="rId7"/>
    <p:sldId id="1226" r:id="rId8"/>
    <p:sldId id="1225" r:id="rId9"/>
    <p:sldId id="1227" r:id="rId10"/>
    <p:sldId id="1234" r:id="rId11"/>
    <p:sldId id="1231" r:id="rId12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201" autoAdjust="0"/>
    <p:restoredTop sz="94558" autoAdjust="0"/>
  </p:normalViewPr>
  <p:slideViewPr>
    <p:cSldViewPr>
      <p:cViewPr>
        <p:scale>
          <a:sx n="110" d="100"/>
          <a:sy n="110" d="100"/>
        </p:scale>
        <p:origin x="-552" y="-336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gerhard:NSTX:ASC%20Research:XPs:2011&amp;12:HighAspectRatioConfinement:ConfigurationSca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gerhard:NSTX:ASC%20Research:XPs:2011&amp;12:HighAspectRatioConfinement:ConfigurationSc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lineChart>
        <c:grouping val="stacked"/>
        <c:ser>
          <c:idx val="0"/>
          <c:order val="0"/>
          <c:tx>
            <c:v>PF-1A Current (kA) vs. Aspect Ratio</c:v>
          </c:tx>
          <c:cat>
            <c:numRef>
              <c:f>Sheet1!$G$8:$G$10</c:f>
              <c:numCache>
                <c:formatCode>General</c:formatCode>
                <c:ptCount val="3"/>
                <c:pt idx="0">
                  <c:v>1.54</c:v>
                </c:pt>
                <c:pt idx="1">
                  <c:v>1.65</c:v>
                </c:pt>
                <c:pt idx="2">
                  <c:v>1.74</c:v>
                </c:pt>
              </c:numCache>
            </c:numRef>
          </c:cat>
          <c:val>
            <c:numRef>
              <c:f>Sheet1!$E$8:$E$10</c:f>
              <c:numCache>
                <c:formatCode>General</c:formatCode>
                <c:ptCount val="3"/>
                <c:pt idx="0">
                  <c:v>7.0</c:v>
                </c:pt>
                <c:pt idx="1">
                  <c:v>13.3</c:v>
                </c:pt>
                <c:pt idx="2">
                  <c:v>19.6</c:v>
                </c:pt>
              </c:numCache>
            </c:numRef>
          </c:val>
        </c:ser>
        <c:marker val="1"/>
        <c:axId val="529024968"/>
        <c:axId val="535277592"/>
      </c:lineChart>
      <c:catAx>
        <c:axId val="529024968"/>
        <c:scaling>
          <c:orientation val="minMax"/>
        </c:scaling>
        <c:axPos val="b"/>
        <c:numFmt formatCode="General" sourceLinked="1"/>
        <c:tickLblPos val="nextTo"/>
        <c:crossAx val="535277592"/>
        <c:crosses val="autoZero"/>
        <c:auto val="1"/>
        <c:lblAlgn val="ctr"/>
        <c:lblOffset val="100"/>
      </c:catAx>
      <c:valAx>
        <c:axId val="535277592"/>
        <c:scaling>
          <c:orientation val="minMax"/>
        </c:scaling>
        <c:axPos val="l"/>
        <c:majorGridlines/>
        <c:numFmt formatCode="General" sourceLinked="1"/>
        <c:tickLblPos val="nextTo"/>
        <c:crossAx val="5290249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lineChart>
        <c:grouping val="stacked"/>
        <c:ser>
          <c:idx val="0"/>
          <c:order val="0"/>
          <c:tx>
            <c:v>"PF-1A Current (kA) vs. Elongation"</c:v>
          </c:tx>
          <c:cat>
            <c:numRef>
              <c:f>Sheet1!$F$20:$F$22</c:f>
              <c:numCache>
                <c:formatCode>General</c:formatCode>
                <c:ptCount val="3"/>
                <c:pt idx="0">
                  <c:v>2.69</c:v>
                </c:pt>
                <c:pt idx="1">
                  <c:v>2.55</c:v>
                </c:pt>
                <c:pt idx="2">
                  <c:v>2.3</c:v>
                </c:pt>
              </c:numCache>
            </c:numRef>
          </c:cat>
          <c:val>
            <c:numRef>
              <c:f>Sheet1!$E$20:$E$22</c:f>
              <c:numCache>
                <c:formatCode>General</c:formatCode>
                <c:ptCount val="3"/>
                <c:pt idx="0">
                  <c:v>6.3</c:v>
                </c:pt>
                <c:pt idx="1">
                  <c:v>11.55</c:v>
                </c:pt>
                <c:pt idx="2">
                  <c:v>19.6</c:v>
                </c:pt>
              </c:numCache>
            </c:numRef>
          </c:val>
        </c:ser>
        <c:marker val="1"/>
        <c:axId val="779118344"/>
        <c:axId val="509996056"/>
      </c:lineChart>
      <c:catAx>
        <c:axId val="779118344"/>
        <c:scaling>
          <c:orientation val="minMax"/>
        </c:scaling>
        <c:axPos val="b"/>
        <c:numFmt formatCode="General" sourceLinked="1"/>
        <c:tickLblPos val="nextTo"/>
        <c:crossAx val="509996056"/>
        <c:crosses val="autoZero"/>
        <c:auto val="1"/>
        <c:lblAlgn val="ctr"/>
        <c:lblOffset val="100"/>
      </c:catAx>
      <c:valAx>
        <c:axId val="509996056"/>
        <c:scaling>
          <c:orientation val="minMax"/>
        </c:scaling>
        <c:axPos val="l"/>
        <c:majorGridlines/>
        <c:numFmt formatCode="General" sourceLinked="1"/>
        <c:tickLblPos val="nextTo"/>
        <c:crossAx val="77911834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NSTX 2011&amp;12 Research Forum-Effect of Elongation and Aspect Ratio on Ideal Stability (Gerhardt) 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Macintosh%20HD:Users:sgerhard:NSTX:ASC%20Research:SPG%20Papers:Scenario%20NF%20Paper:Submission%201:Scen_Dev_NF_SPG.doc!OLE_LINK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chart" Target="../charts/chart2.xm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67640" y="11226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 smtClean="0"/>
              <a:t>The impact of elongation and aspect ratio on the global stability of ST plasmas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i="0" dirty="0" smtClean="0">
                <a:solidFill>
                  <a:schemeClr val="accent2"/>
                </a:solidFill>
                <a:latin typeface="Arial" charset="0"/>
              </a:rPr>
              <a:t>XP-1142</a:t>
            </a:r>
            <a:endParaRPr lang="en-US" sz="28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76400" y="2331720"/>
            <a:ext cx="6621780" cy="4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Stefan Gerhardt, et al.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905000" y="3352800"/>
            <a:ext cx="6286500" cy="20774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MHD TSG Group Review</a:t>
            </a:r>
            <a:endParaRPr lang="en-US" sz="18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NSTX-U Scenarios have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N</a:t>
            </a:r>
            <a:r>
              <a:rPr lang="en-US" dirty="0" smtClean="0"/>
              <a:t>~4.5 (and Greater)</a:t>
            </a:r>
            <a:endParaRPr lang="en-US" dirty="0"/>
          </a:p>
        </p:txBody>
      </p:sp>
      <p:pic>
        <p:nvPicPr>
          <p:cNvPr id="6" name="Picture 5" descr="Screen shot 2011-03-04 at 11.06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" y="1104172"/>
            <a:ext cx="5253907" cy="5553898"/>
          </a:xfrm>
          <a:prstGeom prst="rect">
            <a:avLst/>
          </a:prstGeom>
        </p:spPr>
      </p:pic>
      <p:pic>
        <p:nvPicPr>
          <p:cNvPr id="7" name="Picture 6" descr="Screen shot 2011-03-04 at 11.06.22 PM.png"/>
          <p:cNvPicPr>
            <a:picLocks noChangeAspect="1"/>
          </p:cNvPicPr>
          <p:nvPr/>
        </p:nvPicPr>
        <p:blipFill>
          <a:blip r:embed="rId3"/>
          <a:srcRect l="3545"/>
          <a:stretch>
            <a:fillRect/>
          </a:stretch>
        </p:blipFill>
        <p:spPr>
          <a:xfrm>
            <a:off x="5029201" y="1066800"/>
            <a:ext cx="5029200" cy="5570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553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We want to confirm/test that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~5 is sustainable at the highest 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 and A achievable.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0058400" cy="6248400"/>
          </a:xfrm>
        </p:spPr>
        <p:txBody>
          <a:bodyPr/>
          <a:lstStyle/>
          <a:p>
            <a:r>
              <a:rPr lang="en-US" sz="1800" dirty="0" smtClean="0"/>
              <a:t>NSTX has a large database of stability results with A&lt;1.55 and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&lt;2.4.</a:t>
            </a:r>
          </a:p>
          <a:p>
            <a:pPr lvl="1"/>
            <a:r>
              <a:rPr lang="en-US" sz="1600" dirty="0" smtClean="0"/>
              <a:t>NSTX upgrade will run at larger values of both these parameters, while needing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~4.5</a:t>
            </a:r>
            <a:r>
              <a:rPr lang="en-US" sz="1600" dirty="0" smtClean="0"/>
              <a:t>-</a:t>
            </a:r>
            <a:r>
              <a:rPr lang="en-US" sz="1600" dirty="0" smtClean="0"/>
              <a:t>6</a:t>
            </a:r>
            <a:r>
              <a:rPr lang="en-US" sz="1600" dirty="0" smtClean="0"/>
              <a:t>.5.</a:t>
            </a:r>
            <a:endParaRPr lang="en-US" sz="1600" dirty="0" smtClean="0"/>
          </a:p>
          <a:p>
            <a:r>
              <a:rPr lang="en-US" sz="1800" dirty="0" smtClean="0"/>
              <a:t>It is hard to scan these parameters independently in NSTX…</a:t>
            </a:r>
            <a:endParaRPr lang="en-US" sz="1800" dirty="0" smtClean="0"/>
          </a:p>
          <a:p>
            <a:r>
              <a:rPr lang="en-US" sz="1800" i="1" dirty="0" smtClean="0"/>
              <a:t>Relevant </a:t>
            </a:r>
            <a:r>
              <a:rPr lang="en-US" sz="1800" i="1" dirty="0" smtClean="0"/>
              <a:t>Milestone Text: </a:t>
            </a:r>
            <a:r>
              <a:rPr lang="en-US" sz="1800" i="1" dirty="0" smtClean="0">
                <a:solidFill>
                  <a:srgbClr val="008000"/>
                </a:solidFill>
              </a:rPr>
              <a:t>The maximum sustainable normalized beta will be determined versus aspect ratio (up to A=1.7) and elongation (up to 3) and compared to ideal stability theory using codes such as DCON and PEST.</a:t>
            </a:r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/>
              <a:t>Propose to do three types of scans:</a:t>
            </a:r>
          </a:p>
          <a:p>
            <a:pPr lvl="1"/>
            <a:r>
              <a:rPr lang="en-US" sz="1600" dirty="0" smtClean="0"/>
              <a:t>Scan #1: Mixed </a:t>
            </a:r>
            <a:r>
              <a:rPr lang="en-US" sz="1600" dirty="0" err="1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 &amp; A scan at fixed outer gap and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(12 shots).</a:t>
            </a:r>
          </a:p>
          <a:p>
            <a:pPr lvl="2"/>
            <a:r>
              <a:rPr lang="en-US" sz="1600" dirty="0" smtClean="0"/>
              <a:t>Use RFA analysis to look for passive instability.</a:t>
            </a:r>
          </a:p>
          <a:p>
            <a:pPr lvl="1"/>
            <a:r>
              <a:rPr lang="en-US" sz="1600" dirty="0" smtClean="0"/>
              <a:t>Scan #2: A scan at fixed kappa (8 shots).</a:t>
            </a:r>
          </a:p>
          <a:p>
            <a:pPr lvl="2"/>
            <a:r>
              <a:rPr lang="en-US" sz="1600" dirty="0" smtClean="0"/>
              <a:t>Test the disruptive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limit.</a:t>
            </a:r>
          </a:p>
          <a:p>
            <a:pPr lvl="2"/>
            <a:r>
              <a:rPr lang="en-US" sz="1600" dirty="0" smtClean="0"/>
              <a:t>Look for tearing effect…destabilizing the GGJ term in MRE.</a:t>
            </a:r>
          </a:p>
          <a:p>
            <a:pPr lvl="1"/>
            <a:r>
              <a:rPr lang="en-US" sz="1600" dirty="0" smtClean="0"/>
              <a:t>Scan #3: Kappa scan at fixed A (8 shots).</a:t>
            </a:r>
          </a:p>
          <a:p>
            <a:pPr lvl="2"/>
            <a:r>
              <a:rPr lang="en-US" sz="1600" dirty="0" smtClean="0">
                <a:latin typeface=""/>
                <a:cs typeface=""/>
              </a:rPr>
              <a:t>Test the disruptive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>
                <a:latin typeface=""/>
                <a:cs typeface=""/>
              </a:rPr>
              <a:t>N</a:t>
            </a:r>
            <a:r>
              <a:rPr lang="en-US" sz="1600" dirty="0" smtClean="0">
                <a:latin typeface=""/>
                <a:cs typeface=""/>
              </a:rPr>
              <a:t> limit.</a:t>
            </a:r>
          </a:p>
          <a:p>
            <a:pPr lvl="1"/>
            <a:r>
              <a:rPr lang="en-US" sz="1600" dirty="0" smtClean="0"/>
              <a:t>Scan #4: Go to highest possible elongation and aspect ratio (6 shots).</a:t>
            </a:r>
          </a:p>
          <a:p>
            <a:pPr lvl="2"/>
            <a:r>
              <a:rPr lang="en-US" sz="1600" dirty="0" smtClean="0">
                <a:latin typeface=""/>
                <a:cs typeface=""/>
              </a:rPr>
              <a:t>Test the disruptive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>
                <a:latin typeface=""/>
                <a:cs typeface=""/>
              </a:rPr>
              <a:t>N</a:t>
            </a:r>
            <a:r>
              <a:rPr lang="en-US" sz="1600" dirty="0" smtClean="0">
                <a:latin typeface=""/>
                <a:cs typeface=""/>
              </a:rPr>
              <a:t> limit.</a:t>
            </a:r>
          </a:p>
          <a:p>
            <a:r>
              <a:rPr lang="en-US" sz="2000" dirty="0" smtClean="0"/>
              <a:t>Goals: </a:t>
            </a:r>
          </a:p>
          <a:p>
            <a:pPr lvl="1"/>
            <a:r>
              <a:rPr lang="en-US" sz="1600" dirty="0" smtClean="0"/>
              <a:t>Determine if, within the achievable range of A and </a:t>
            </a:r>
            <a:r>
              <a:rPr lang="en-US" sz="1600" dirty="0" err="1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, there is a measurable change in global stability. Does </a:t>
            </a:r>
            <a:r>
              <a:rPr lang="en-US" sz="1600" dirty="0" err="1" smtClean="0"/>
              <a:t>n</a:t>
            </a:r>
            <a:r>
              <a:rPr lang="en-US" sz="1600" dirty="0" smtClean="0"/>
              <a:t>=0 or </a:t>
            </a:r>
            <a:r>
              <a:rPr lang="en-US" sz="1600" dirty="0" err="1" smtClean="0"/>
              <a:t>n</a:t>
            </a:r>
            <a:r>
              <a:rPr lang="en-US" sz="1600" dirty="0" smtClean="0"/>
              <a:t>=1 limit the strongly shaped, higher-A, high-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 operating </a:t>
            </a:r>
            <a:r>
              <a:rPr lang="en-US" sz="1600" dirty="0" smtClean="0"/>
              <a:t>space? Do kinetic effects obscure the (</a:t>
            </a:r>
            <a:r>
              <a:rPr lang="en-US" sz="1600" dirty="0" smtClean="0"/>
              <a:t>somewhat modest) aspect ratio change.</a:t>
            </a:r>
            <a:endParaRPr lang="en-US" sz="1600" dirty="0" smtClean="0"/>
          </a:p>
          <a:p>
            <a:pPr lvl="1"/>
            <a:r>
              <a:rPr lang="en-US" sz="1600" dirty="0" smtClean="0"/>
              <a:t>Collect data validating (or not) the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>
                <a:cs typeface="Symbol" charset="2"/>
              </a:rPr>
              <a:t>-limit </a:t>
            </a:r>
            <a:r>
              <a:rPr lang="en-US" sz="1600" dirty="0" smtClean="0"/>
              <a:t>assumptions for NSTX Upgrade.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that ideal stability limits are reduced as the aspect ratio increases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52381"/>
          <a:stretch>
            <a:fillRect/>
          </a:stretch>
        </p:blipFill>
        <p:spPr>
          <a:xfrm>
            <a:off x="152400" y="3581400"/>
            <a:ext cx="4762500" cy="3463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51648"/>
          <a:stretch>
            <a:fillRect/>
          </a:stretch>
        </p:blipFill>
        <p:spPr>
          <a:xfrm>
            <a:off x="4800600" y="3581400"/>
            <a:ext cx="4953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2954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 Discharges from XP-1071. Use experimental shapes and profiles.</a:t>
            </a:r>
          </a:p>
          <a:p>
            <a:pPr>
              <a:buFont typeface="Arial"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 No-wall </a:t>
            </a:r>
            <a:r>
              <a:rPr lang="en-US" sz="240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b="0" i="0" dirty="0" smtClean="0">
                <a:solidFill>
                  <a:schemeClr val="tx1"/>
                </a:solidFill>
              </a:rPr>
              <a:t> limit reduced by 0.75-1 units as the aspect ratio is increased.</a:t>
            </a:r>
          </a:p>
          <a:p>
            <a:pPr>
              <a:buFont typeface="Arial"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 No effort made to assess the </a:t>
            </a:r>
            <a:r>
              <a:rPr lang="en-US" sz="240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b="0" i="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b="0" i="0" dirty="0" smtClean="0">
                <a:solidFill>
                  <a:schemeClr val="tx1"/>
                </a:solidFill>
              </a:rPr>
              <a:t>limit in these scans…were run with a constant input of 4 MW.</a:t>
            </a:r>
            <a:endParaRPr lang="en-US" sz="24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High-Performance Scenarios For NSTX-Upgrade Will Need High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at Larger A and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6056" t="50000"/>
          <a:stretch>
            <a:fillRect/>
          </a:stretch>
        </p:blipFill>
        <p:spPr>
          <a:xfrm>
            <a:off x="311730" y="1380260"/>
            <a:ext cx="3060700" cy="3168650"/>
          </a:xfrm>
          <a:prstGeom prst="rect">
            <a:avLst/>
          </a:prstGeom>
        </p:spPr>
      </p:pic>
      <p:pic>
        <p:nvPicPr>
          <p:cNvPr id="5" name="Picture 4" descr="Screen shot 2011-05-14 at 2.40.52 PM.png"/>
          <p:cNvPicPr>
            <a:picLocks noChangeAspect="1"/>
          </p:cNvPicPr>
          <p:nvPr/>
        </p:nvPicPr>
        <p:blipFill>
          <a:blip r:embed="rId3"/>
          <a:srcRect l="32773" t="50303"/>
          <a:stretch>
            <a:fillRect/>
          </a:stretch>
        </p:blipFill>
        <p:spPr>
          <a:xfrm>
            <a:off x="3429000" y="4267200"/>
            <a:ext cx="6096000" cy="3161794"/>
          </a:xfrm>
          <a:prstGeom prst="rect">
            <a:avLst/>
          </a:prstGeom>
        </p:spPr>
      </p:pic>
      <p:pic>
        <p:nvPicPr>
          <p:cNvPr id="6" name="Picture 5" descr="Screen shot 2011-05-14 at 2.40.52 PM.png"/>
          <p:cNvPicPr>
            <a:picLocks noChangeAspect="1"/>
          </p:cNvPicPr>
          <p:nvPr/>
        </p:nvPicPr>
        <p:blipFill>
          <a:blip r:embed="rId3"/>
          <a:srcRect l="32773" r="34454" b="49697"/>
          <a:stretch>
            <a:fillRect/>
          </a:stretch>
        </p:blipFill>
        <p:spPr>
          <a:xfrm>
            <a:off x="304800" y="4114800"/>
            <a:ext cx="2971800" cy="3200400"/>
          </a:xfrm>
          <a:prstGeom prst="rect">
            <a:avLst/>
          </a:prstGeom>
        </p:spPr>
      </p:pic>
      <p:pic>
        <p:nvPicPr>
          <p:cNvPr id="7" name="Picture 6" descr="Screen shot 2011-05-14 at 2.39.44 PM.png"/>
          <p:cNvPicPr>
            <a:picLocks noChangeAspect="1"/>
          </p:cNvPicPr>
          <p:nvPr/>
        </p:nvPicPr>
        <p:blipFill>
          <a:blip r:embed="rId4"/>
          <a:srcRect r="66102" b="49897"/>
          <a:stretch>
            <a:fillRect/>
          </a:stretch>
        </p:blipFill>
        <p:spPr>
          <a:xfrm>
            <a:off x="6629400" y="1066800"/>
            <a:ext cx="3048000" cy="3163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1524000"/>
            <a:ext cx="33356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Optimize for:</a:t>
            </a:r>
          </a:p>
          <a:p>
            <a:r>
              <a:rPr lang="en-US" sz="2400" dirty="0" smtClean="0"/>
              <a:t>High-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NI</a:t>
            </a:r>
            <a:r>
              <a:rPr lang="en-US" sz="2400" dirty="0" smtClean="0"/>
              <a:t> at large I</a:t>
            </a:r>
            <a:r>
              <a:rPr lang="en-US" sz="2400" baseline="-25000" dirty="0" smtClean="0"/>
              <a:t>P</a:t>
            </a:r>
            <a:endParaRPr lang="en-US" sz="2400" dirty="0" smtClean="0"/>
          </a:p>
          <a:p>
            <a:r>
              <a:rPr lang="en-US" sz="2400" dirty="0" smtClean="0"/>
              <a:t>High-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( with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&gt;1)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 bwMode="auto">
          <a:xfrm>
            <a:off x="1524000" y="1676400"/>
            <a:ext cx="838200" cy="3810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28800" y="4648200"/>
            <a:ext cx="685800" cy="7620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2" name="Straight Connector 11"/>
          <p:cNvCxnSpPr>
            <a:stCxn id="8" idx="1"/>
          </p:cNvCxnSpPr>
          <p:nvPr/>
        </p:nvCxnSpPr>
        <p:spPr bwMode="auto">
          <a:xfrm rot="10800000">
            <a:off x="1905000" y="1981214"/>
            <a:ext cx="1676400" cy="14295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2036551" y="3068851"/>
            <a:ext cx="2022901" cy="1219198"/>
          </a:xfrm>
          <a:prstGeom prst="lin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General, It is Hard to Scan A and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Independently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9357360" cy="2656840"/>
          </a:xfrm>
        </p:spPr>
        <p:txBody>
          <a:bodyPr/>
          <a:lstStyle/>
          <a:p>
            <a:r>
              <a:rPr lang="en-US" dirty="0" smtClean="0"/>
              <a:t>Fundamental Issue: the inner gap is not an independently controlled quantity.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905000" y="2590800"/>
          <a:ext cx="6248400" cy="4459329"/>
        </p:xfrm>
        <a:graphic>
          <a:graphicData uri="http://schemas.openxmlformats.org/presentationml/2006/ole">
            <p:oleObj spid="_x0000_s14338" name="Document" r:id="rId3" imgW="2971800" imgH="21209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3-05 at 9.30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066800"/>
            <a:ext cx="4191000" cy="6233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of Kappa and A can be Achieved by Scanning the Inner Gap at Fixed Outer Gap.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867400" cy="5613400"/>
          </a:xfrm>
        </p:spPr>
        <p:txBody>
          <a:bodyPr/>
          <a:lstStyle/>
          <a:p>
            <a:r>
              <a:rPr lang="en-US" dirty="0" smtClean="0"/>
              <a:t>This method was used in XP-1071.</a:t>
            </a:r>
          </a:p>
          <a:p>
            <a:pPr lvl="1"/>
            <a:r>
              <a:rPr lang="en-US" dirty="0" smtClean="0"/>
              <a:t>Was able to rapidly complete scan.</a:t>
            </a:r>
          </a:p>
          <a:p>
            <a:pPr lvl="1"/>
            <a:r>
              <a:rPr lang="en-US" dirty="0" smtClean="0"/>
              <a:t>High-A limit set by PF-1A current limit.</a:t>
            </a:r>
          </a:p>
          <a:p>
            <a:r>
              <a:rPr lang="en-US" dirty="0" smtClean="0"/>
              <a:t>This scheme facilitates RFA measurements</a:t>
            </a:r>
          </a:p>
          <a:p>
            <a:pPr lvl="1"/>
            <a:r>
              <a:rPr lang="en-US" dirty="0" smtClean="0"/>
              <a:t>Maintains approximately constant distance between plasma boundary and RWM B</a:t>
            </a:r>
            <a:r>
              <a:rPr lang="en-US" baseline="-25000" dirty="0" smtClean="0"/>
              <a:t>P</a:t>
            </a:r>
            <a:r>
              <a:rPr lang="en-US" dirty="0" smtClean="0"/>
              <a:t> sensors. </a:t>
            </a:r>
          </a:p>
          <a:p>
            <a:pPr lvl="1"/>
            <a:r>
              <a:rPr lang="en-US" dirty="0" smtClean="0"/>
              <a:t>Shapes have 8 cm outer gap to increase signal levels.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5760720"/>
          <a:ext cx="5486400" cy="1402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endParaRPr lang="en-US" sz="15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q</a:t>
                      </a:r>
                      <a:r>
                        <a:rPr lang="en-US" sz="1500" baseline="-25000" dirty="0" smtClean="0"/>
                        <a:t>95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PF-1A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1.71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19.6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2.49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12.48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13.3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1.46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2.37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of A at Fixed Kappa</a:t>
            </a:r>
            <a:br>
              <a:rPr lang="en-US" dirty="0" smtClean="0"/>
            </a:br>
            <a:r>
              <a:rPr lang="en-US" dirty="0" smtClean="0"/>
              <a:t>With Constant I</a:t>
            </a:r>
            <a:r>
              <a:rPr lang="en-US" baseline="-25000" dirty="0" smtClean="0"/>
              <a:t>P</a:t>
            </a:r>
            <a:r>
              <a:rPr lang="en-US" dirty="0" smtClean="0"/>
              <a:t> or Constant q</a:t>
            </a:r>
            <a:r>
              <a:rPr lang="en-US" baseline="-25000" dirty="0" smtClean="0"/>
              <a:t>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547360" cy="904240"/>
          </a:xfrm>
        </p:spPr>
        <p:txBody>
          <a:bodyPr/>
          <a:lstStyle/>
          <a:p>
            <a:r>
              <a:rPr lang="en-US" dirty="0" smtClean="0"/>
              <a:t>High aspect ratio limit set by the PF-1A coil current limit.</a:t>
            </a:r>
            <a:endParaRPr lang="en-US" dirty="0"/>
          </a:p>
        </p:txBody>
      </p:sp>
      <p:pic>
        <p:nvPicPr>
          <p:cNvPr id="4" name="Picture 3" descr="Screen shot 2011-03-03 at 10.01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70" y="1358217"/>
            <a:ext cx="4329230" cy="6033183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2209800" y="2438400"/>
          <a:ext cx="3505200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562600"/>
          <a:ext cx="5486400" cy="175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endParaRPr lang="en-US" sz="15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q</a:t>
                      </a:r>
                      <a:r>
                        <a:rPr lang="en-US" sz="1500" baseline="-25000" dirty="0" smtClean="0"/>
                        <a:t>95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PF-1A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18.9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1.65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13.3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1.74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19.6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creen shot 2011-03-03 at 2.42.3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5" y="2590800"/>
            <a:ext cx="193027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078468"/>
            <a:ext cx="30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Scan of A at fixed </a:t>
            </a:r>
            <a:r>
              <a:rPr lang="en-US" sz="18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i="0" dirty="0" smtClean="0">
                <a:solidFill>
                  <a:schemeClr val="tx1"/>
                </a:solidFill>
              </a:rPr>
              <a:t> and 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P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09800"/>
            <a:ext cx="180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700 &amp; 1000 kA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of Kappa At Fixed A.</a:t>
            </a:r>
            <a:br>
              <a:rPr lang="en-US" dirty="0" smtClean="0"/>
            </a:br>
            <a:r>
              <a:rPr lang="en-US" dirty="0" smtClean="0"/>
              <a:t>With Constant I</a:t>
            </a:r>
            <a:r>
              <a:rPr lang="en-US" baseline="-25000" dirty="0" smtClean="0"/>
              <a:t>P</a:t>
            </a:r>
            <a:r>
              <a:rPr lang="en-US" dirty="0" smtClean="0"/>
              <a:t> or Constant q</a:t>
            </a:r>
            <a:r>
              <a:rPr lang="en-US" baseline="-25000" dirty="0" smtClean="0"/>
              <a:t>95</a:t>
            </a:r>
            <a:endParaRPr lang="en-US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" y="1122680"/>
            <a:ext cx="6004560" cy="139192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400" dirty="0" smtClean="0"/>
              <a:t>Low elongation limit is set by current limit on the PF-1A coil.</a:t>
            </a:r>
          </a:p>
          <a:p>
            <a:pPr lvl="1">
              <a:buClr>
                <a:srgbClr val="010000"/>
              </a:buClr>
            </a:pPr>
            <a:r>
              <a:rPr lang="en-US" sz="2000" dirty="0" smtClean="0"/>
              <a:t>Otherwise the inner gap shrinks</a:t>
            </a:r>
          </a:p>
          <a:p>
            <a:pPr lvl="1">
              <a:buClr>
                <a:srgbClr val="010000"/>
              </a:buClr>
            </a:pPr>
            <a:r>
              <a:rPr lang="en-US" sz="2000" dirty="0" smtClean="0"/>
              <a:t>700 kA plasma need 19.6 kA of PF-1A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1" name="Picture 10" descr="Screen shot 2011-03-03 at 9.32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19200"/>
            <a:ext cx="4419600" cy="6203295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2209800" y="2895600"/>
          <a:ext cx="3429000" cy="227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5334000"/>
          <a:ext cx="5486400" cy="175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endParaRPr lang="en-US" sz="15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q</a:t>
                      </a:r>
                      <a:r>
                        <a:rPr lang="en-US" sz="1500" baseline="-25000" dirty="0" smtClean="0"/>
                        <a:t>95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PF-1A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12.1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10.7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17.9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6.3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13.9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11.6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12.03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19.6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Screen shot 2011-03-03 at 3.53.0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6999"/>
            <a:ext cx="1752600" cy="25147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3200" y="107846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Scan of </a:t>
            </a:r>
            <a:r>
              <a:rPr lang="en-US" sz="18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i="0" dirty="0" smtClean="0">
                <a:solidFill>
                  <a:schemeClr val="tx1"/>
                </a:solidFill>
              </a:rPr>
              <a:t> at fixed A and 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P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Plan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9601200" cy="6324600"/>
          </a:xfrm>
        </p:spPr>
        <p:txBody>
          <a:bodyPr/>
          <a:lstStyle/>
          <a:p>
            <a:r>
              <a:rPr lang="en-US" sz="2400" dirty="0" smtClean="0"/>
              <a:t>Plan</a:t>
            </a:r>
          </a:p>
          <a:p>
            <a:pPr lvl="1"/>
            <a:r>
              <a:rPr lang="en-US" sz="1900" dirty="0" smtClean="0"/>
              <a:t>Step 1: Inner gap scan for RFA measurements. (12 shots)</a:t>
            </a:r>
          </a:p>
          <a:p>
            <a:pPr lvl="2"/>
            <a:r>
              <a:rPr lang="en-US" sz="1500" dirty="0" smtClean="0"/>
              <a:t>Use three shapes.</a:t>
            </a:r>
          </a:p>
          <a:p>
            <a:pPr lvl="2"/>
            <a:r>
              <a:rPr lang="en-US" sz="1500" dirty="0" smtClean="0"/>
              <a:t>Make RFA measurements at 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N</a:t>
            </a:r>
            <a:r>
              <a:rPr lang="en-US" sz="1500" dirty="0" smtClean="0"/>
              <a:t>=4 and 4.5 (or 5?) (use 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N</a:t>
            </a:r>
            <a:r>
              <a:rPr lang="en-US" sz="1500" dirty="0" smtClean="0"/>
              <a:t> controller?).</a:t>
            </a:r>
          </a:p>
          <a:p>
            <a:pPr lvl="3"/>
            <a:r>
              <a:rPr lang="en-US" sz="1500" dirty="0" smtClean="0"/>
              <a:t>30 Hz co-propagating waves. No magnetic breaking.</a:t>
            </a:r>
          </a:p>
          <a:p>
            <a:pPr lvl="2"/>
            <a:r>
              <a:rPr lang="en-US" sz="1500" dirty="0" smtClean="0"/>
              <a:t>Do we see much stronger RFA as the aspect ratio is increased (and no-wall limit is reduced)?</a:t>
            </a:r>
          </a:p>
          <a:p>
            <a:pPr lvl="1"/>
            <a:r>
              <a:rPr lang="en-US" sz="1900" dirty="0" smtClean="0"/>
              <a:t>Step 2: Aspect ratio scan at fixed kappa. (6 shots)</a:t>
            </a:r>
          </a:p>
          <a:p>
            <a:pPr lvl="2"/>
            <a:r>
              <a:rPr lang="en-US" sz="1500" dirty="0" smtClean="0"/>
              <a:t>Use 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N</a:t>
            </a:r>
            <a:r>
              <a:rPr lang="en-US" sz="1500" dirty="0" smtClean="0"/>
              <a:t> controller to ramp to the disruptive 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N</a:t>
            </a:r>
            <a:r>
              <a:rPr lang="en-US" sz="1500" dirty="0" smtClean="0"/>
              <a:t> limit</a:t>
            </a:r>
          </a:p>
          <a:p>
            <a:pPr lvl="1"/>
            <a:r>
              <a:rPr lang="en-US" sz="1900" dirty="0" smtClean="0"/>
              <a:t>Step 3: Kappa scan at fixed A. (6 shots)</a:t>
            </a:r>
          </a:p>
          <a:p>
            <a:pPr marL="1242661" lvl="2" indent="-334963"/>
            <a:r>
              <a:rPr lang="en-US" sz="1500" dirty="0" smtClean="0"/>
              <a:t>Use 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N</a:t>
            </a:r>
            <a:r>
              <a:rPr lang="en-US" sz="1500" dirty="0" smtClean="0"/>
              <a:t> controller to ramp to the disruptive 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N</a:t>
            </a:r>
            <a:r>
              <a:rPr lang="en-US" sz="1500" dirty="0" smtClean="0"/>
              <a:t> limit. </a:t>
            </a:r>
          </a:p>
          <a:p>
            <a:pPr marL="796925" lvl="1" indent="-334963"/>
            <a:r>
              <a:rPr lang="en-US" sz="1900" dirty="0" smtClean="0"/>
              <a:t>Step 4: Go to very high elongation(~3) and aspect ratio (1.75):</a:t>
            </a:r>
          </a:p>
          <a:p>
            <a:pPr marL="1242661" lvl="2" indent="-334963"/>
            <a:r>
              <a:rPr lang="en-US" sz="1500" dirty="0" smtClean="0"/>
              <a:t>Use 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N</a:t>
            </a:r>
            <a:r>
              <a:rPr lang="en-US" sz="1500" dirty="0" smtClean="0"/>
              <a:t> controller to ramp to the disruptive 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N</a:t>
            </a:r>
            <a:r>
              <a:rPr lang="en-US" sz="1500" dirty="0" smtClean="0"/>
              <a:t> limit. </a:t>
            </a:r>
            <a:endParaRPr lang="en-US" sz="2000" dirty="0" smtClean="0"/>
          </a:p>
          <a:p>
            <a:r>
              <a:rPr lang="en-US" sz="2400" dirty="0" smtClean="0"/>
              <a:t>Questions/Comments</a:t>
            </a:r>
          </a:p>
          <a:p>
            <a:pPr lvl="1"/>
            <a:r>
              <a:rPr lang="en-US" sz="1900" dirty="0" smtClean="0"/>
              <a:t>Should use slow </a:t>
            </a:r>
            <a:r>
              <a:rPr lang="en-US" sz="1900" dirty="0" err="1" smtClean="0"/>
              <a:t>n</a:t>
            </a:r>
            <a:r>
              <a:rPr lang="en-US" sz="1900" dirty="0" smtClean="0"/>
              <a:t>=1 control only, to better isolate stability limits?</a:t>
            </a:r>
          </a:p>
          <a:p>
            <a:pPr lvl="1"/>
            <a:r>
              <a:rPr lang="en-US" sz="1900" dirty="0" smtClean="0"/>
              <a:t>ASC XPs designed to improve the vertical control system and develop discharge shapes should be attempted before this XP.</a:t>
            </a:r>
            <a:endParaRPr lang="en-US" sz="2400" dirty="0" smtClean="0"/>
          </a:p>
          <a:p>
            <a:r>
              <a:rPr lang="en-US" sz="2400" dirty="0" smtClean="0"/>
              <a:t>Analysis: Experimental equilibrium analysis with EFIT &amp; LRDFIT, TRANSP for data integration, comparison to ideal stability theory (DCON &amp; PEST), something for RFA measurements?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76953</TotalTime>
  <Words>1081</Words>
  <Application>Microsoft Macintosh PowerPoint</Application>
  <PresentationFormat>Custom</PresentationFormat>
  <Paragraphs>204</Paragraphs>
  <Slides>11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Blank Presentation</vt:lpstr>
      <vt:lpstr>Macintosh HD:Users:sgerhard:NSTX:ASC Research:SPG Papers:Scenario NF Paper:Submission 1:Scen_Dev_NF_SPG.doc!OLE_LINK3</vt:lpstr>
      <vt:lpstr>Slide 1</vt:lpstr>
      <vt:lpstr>Big Picture</vt:lpstr>
      <vt:lpstr>We know that ideal stability limits are reduced as the aspect ratio increases</vt:lpstr>
      <vt:lpstr>High-Performance Scenarios For NSTX-Upgrade Will Need High bN at Larger A and k</vt:lpstr>
      <vt:lpstr>In General, It is Hard to Scan A and k Independently</vt:lpstr>
      <vt:lpstr>Scan of Kappa and A can be Achieved by Scanning the Inner Gap at Fixed Outer Gap.</vt:lpstr>
      <vt:lpstr>Scan of A at Fixed Kappa With Constant IP or Constant q95</vt:lpstr>
      <vt:lpstr>Scan of Kappa At Fixed A. With Constant IP or Constant q95</vt:lpstr>
      <vt:lpstr>XP Plan Summary</vt:lpstr>
      <vt:lpstr>Backup</vt:lpstr>
      <vt:lpstr>Interesting NSTX-U Scenarios have bN~4.5 (and Greater)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12366</cp:revision>
  <cp:lastPrinted>2011-03-03T21:01:54Z</cp:lastPrinted>
  <dcterms:created xsi:type="dcterms:W3CDTF">2011-05-18T12:50:40Z</dcterms:created>
  <dcterms:modified xsi:type="dcterms:W3CDTF">2011-05-18T13:30:37Z</dcterms:modified>
</cp:coreProperties>
</file>