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22"/>
  </p:notesMasterIdLst>
  <p:sldIdLst>
    <p:sldId id="575" r:id="rId2"/>
    <p:sldId id="601" r:id="rId3"/>
    <p:sldId id="624" r:id="rId4"/>
    <p:sldId id="626" r:id="rId5"/>
    <p:sldId id="625" r:id="rId6"/>
    <p:sldId id="628" r:id="rId7"/>
    <p:sldId id="630" r:id="rId8"/>
    <p:sldId id="627" r:id="rId9"/>
    <p:sldId id="631" r:id="rId10"/>
    <p:sldId id="629" r:id="rId11"/>
    <p:sldId id="618" r:id="rId12"/>
    <p:sldId id="600" r:id="rId13"/>
    <p:sldId id="603" r:id="rId14"/>
    <p:sldId id="617" r:id="rId15"/>
    <p:sldId id="619" r:id="rId16"/>
    <p:sldId id="620" r:id="rId17"/>
    <p:sldId id="621" r:id="rId18"/>
    <p:sldId id="622" r:id="rId19"/>
    <p:sldId id="623" r:id="rId20"/>
    <p:sldId id="616" r:id="rId21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50000"/>
      </a:spcBef>
      <a:spcAft>
        <a:spcPct val="0"/>
      </a:spcAft>
      <a:buClr>
        <a:srgbClr val="0033CC"/>
      </a:buClr>
      <a:defRPr sz="2000" kern="1200">
        <a:solidFill>
          <a:schemeClr val="tx1"/>
        </a:solidFill>
        <a:latin typeface="Century Gothic" pitchFamily="-10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rgbClr val="0033CC"/>
      </a:buClr>
      <a:defRPr sz="2000" kern="1200">
        <a:solidFill>
          <a:schemeClr val="tx1"/>
        </a:solidFill>
        <a:latin typeface="Century Gothic" pitchFamily="-10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rgbClr val="0033CC"/>
      </a:buClr>
      <a:defRPr sz="2000" kern="1200">
        <a:solidFill>
          <a:schemeClr val="tx1"/>
        </a:solidFill>
        <a:latin typeface="Century Gothic" pitchFamily="-10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rgbClr val="0033CC"/>
      </a:buClr>
      <a:defRPr sz="2000" kern="1200">
        <a:solidFill>
          <a:schemeClr val="tx1"/>
        </a:solidFill>
        <a:latin typeface="Century Gothic" pitchFamily="-10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rgbClr val="0033CC"/>
      </a:buClr>
      <a:defRPr sz="2000" kern="1200">
        <a:solidFill>
          <a:schemeClr val="tx1"/>
        </a:solidFill>
        <a:latin typeface="Century Gothic" pitchFamily="-108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Century Gothic" pitchFamily="-108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Century Gothic" pitchFamily="-108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Century Gothic" pitchFamily="-108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Century Gothic" pitchFamily="-10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F42"/>
    <a:srgbClr val="CC0000"/>
    <a:srgbClr val="0A5E02"/>
    <a:srgbClr val="213E82"/>
    <a:srgbClr val="FF6600"/>
    <a:srgbClr val="008000"/>
    <a:srgbClr val="CC0099"/>
    <a:srgbClr val="FF0000"/>
    <a:srgbClr val="3333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248" autoAdjust="0"/>
    <p:restoredTop sz="99002" autoAdjust="0"/>
  </p:normalViewPr>
  <p:slideViewPr>
    <p:cSldViewPr snapToGrid="0">
      <p:cViewPr varScale="1">
        <p:scale>
          <a:sx n="150" d="100"/>
          <a:sy n="150" d="100"/>
        </p:scale>
        <p:origin x="-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defRPr sz="1300">
                <a:latin typeface="Arial" pitchFamily="-108" charset="0"/>
              </a:defRPr>
            </a:lvl1pPr>
          </a:lstStyle>
          <a:p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 sz="1300">
                <a:latin typeface="Arial" pitchFamily="-108" charset="0"/>
              </a:defRPr>
            </a:lvl1pPr>
          </a:lstStyle>
          <a:p>
            <a:endParaRPr lang="en-GB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defRPr sz="1300">
                <a:latin typeface="Arial" pitchFamily="-108" charset="0"/>
              </a:defRPr>
            </a:lvl1pPr>
          </a:lstStyle>
          <a:p>
            <a:endParaRPr lang="en-GB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 sz="1300">
                <a:latin typeface="Arial" pitchFamily="-108" charset="0"/>
              </a:defRPr>
            </a:lvl1pPr>
          </a:lstStyle>
          <a:p>
            <a:fld id="{C6E33AD7-8E81-9246-958D-DC59C21C022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-9525" y="939800"/>
            <a:ext cx="9144000" cy="5461000"/>
          </a:xfrm>
          <a:prstGeom prst="rect">
            <a:avLst/>
          </a:prstGeom>
          <a:gradFill rotWithShape="0">
            <a:gsLst>
              <a:gs pos="0">
                <a:srgbClr val="004182"/>
              </a:gs>
              <a:gs pos="100000">
                <a:srgbClr val="004182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latin typeface="Arial" pitchFamily="-10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003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1177" y="1649833"/>
            <a:ext cx="4491453" cy="425758"/>
          </a:xfrm>
        </p:spPr>
        <p:txBody>
          <a:bodyPr/>
          <a:lstStyle>
            <a:lvl1pPr marL="0" indent="0" algn="l">
              <a:lnSpc>
                <a:spcPct val="110000"/>
              </a:lnSpc>
              <a:buFontTx/>
              <a:buNone/>
              <a:defRPr sz="20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author style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3949" y="1"/>
            <a:ext cx="7772400" cy="867726"/>
          </a:xfrm>
          <a:ln w="28575" cmpd="sng">
            <a:noFill/>
          </a:ln>
        </p:spPr>
        <p:txBody>
          <a:bodyPr/>
          <a:lstStyle>
            <a:lvl1pPr algn="l">
              <a:lnSpc>
                <a:spcPct val="12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9" name="Picture 3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2232" y="6129338"/>
            <a:ext cx="1219200" cy="727075"/>
          </a:xfrm>
          <a:prstGeom prst="rect">
            <a:avLst/>
          </a:prstGeom>
          <a:noFill/>
        </p:spPr>
      </p:pic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73897" y="6364288"/>
            <a:ext cx="1782763" cy="265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140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140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93788"/>
            <a:ext cx="4038600" cy="204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093788"/>
            <a:ext cx="4038600" cy="204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0041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latin typeface="Arial" pitchFamily="-10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"/>
            <a:ext cx="9144000" cy="891392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72356" y="0"/>
            <a:ext cx="897164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</a:t>
            </a:r>
            <a:r>
              <a:rPr lang="en-GB" dirty="0"/>
              <a:t>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93788"/>
            <a:ext cx="8229600" cy="206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586" name="Rectangle 10"/>
          <p:cNvSpPr>
            <a:spLocks noChangeAspect="1" noChangeArrowheads="1"/>
          </p:cNvSpPr>
          <p:nvPr userDrawn="1"/>
        </p:nvSpPr>
        <p:spPr bwMode="auto">
          <a:xfrm>
            <a:off x="0" y="6562725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</a:pPr>
            <a:endParaRPr lang="en-US" sz="1800">
              <a:latin typeface="Arial" pitchFamily="-10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906749" y="6146629"/>
            <a:ext cx="4165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Aft>
                <a:spcPts val="0"/>
              </a:spcAft>
              <a:buClrTx/>
            </a:pPr>
            <a:r>
              <a:rPr lang="en-GB" sz="1400" dirty="0" smtClean="0">
                <a:solidFill>
                  <a:schemeClr val="bg1"/>
                </a:solidFill>
                <a:latin typeface="Arial" pitchFamily="-108" charset="0"/>
              </a:rPr>
              <a:t>XP1152 MHD Group Review, </a:t>
            </a:r>
            <a:fld id="{AEB60A9D-043D-7446-9FBA-A93E5F57B4E5}" type="slidenum">
              <a:rPr lang="en-GB" sz="1400" smtClean="0">
                <a:solidFill>
                  <a:schemeClr val="bg1"/>
                </a:solidFill>
                <a:latin typeface="Arial" pitchFamily="-108" charset="0"/>
              </a:rPr>
              <a:pPr algn="r">
                <a:spcAft>
                  <a:spcPts val="0"/>
                </a:spcAft>
                <a:buClrTx/>
              </a:pPr>
              <a:t>‹#›</a:t>
            </a:fld>
            <a:endParaRPr lang="en-GB" sz="1400" baseline="0" dirty="0" smtClean="0">
              <a:solidFill>
                <a:schemeClr val="bg1"/>
              </a:solidFill>
              <a:latin typeface="Arial" pitchFamily="-108" charset="0"/>
            </a:endParaRPr>
          </a:p>
          <a:p>
            <a:pPr algn="r">
              <a:spcAft>
                <a:spcPts val="0"/>
              </a:spcAft>
              <a:buClrTx/>
            </a:pPr>
            <a:r>
              <a:rPr lang="en-GB" sz="1400" baseline="0" dirty="0" smtClean="0">
                <a:solidFill>
                  <a:schemeClr val="bg1"/>
                </a:solidFill>
                <a:latin typeface="Arial" pitchFamily="-108" charset="0"/>
              </a:rPr>
              <a:t>R J Buttery, NSTX MHD meeting,</a:t>
            </a:r>
            <a:r>
              <a:rPr lang="en-GB" sz="1400" baseline="0" dirty="0" smtClean="0">
                <a:solidFill>
                  <a:schemeClr val="bg1"/>
                </a:solidFill>
                <a:latin typeface="Arial" pitchFamily="-108" charset="0"/>
              </a:rPr>
              <a:t> May 27 2011</a:t>
            </a:r>
            <a:endParaRPr lang="en-GB" sz="1400" dirty="0">
              <a:solidFill>
                <a:schemeClr val="bg1"/>
              </a:solidFill>
              <a:latin typeface="Arial" pitchFamily="-108" charset="0"/>
            </a:endParaRPr>
          </a:p>
        </p:txBody>
      </p:sp>
      <p:pic>
        <p:nvPicPr>
          <p:cNvPr id="9" name="Picture 72" descr="home_03"/>
          <p:cNvPicPr>
            <a:picLocks noChangeAspect="1" noChangeArrowheads="1"/>
          </p:cNvPicPr>
          <p:nvPr userDrawn="1"/>
        </p:nvPicPr>
        <p:blipFill>
          <a:blip r:embed="rId14"/>
          <a:srcRect t="1093"/>
          <a:stretch>
            <a:fillRect/>
          </a:stretch>
        </p:blipFill>
        <p:spPr bwMode="auto">
          <a:xfrm>
            <a:off x="172695" y="6161316"/>
            <a:ext cx="553563" cy="594629"/>
          </a:xfrm>
          <a:prstGeom prst="rect">
            <a:avLst/>
          </a:prstGeom>
          <a:noFill/>
        </p:spPr>
      </p:pic>
      <p:pic>
        <p:nvPicPr>
          <p:cNvPr id="10" name="Picture 73" descr="home_04"/>
          <p:cNvPicPr>
            <a:picLocks noChangeAspect="1" noChangeArrowheads="1"/>
          </p:cNvPicPr>
          <p:nvPr userDrawn="1"/>
        </p:nvPicPr>
        <p:blipFill>
          <a:blip r:embed="rId15"/>
          <a:srcRect t="1108"/>
          <a:stretch>
            <a:fillRect/>
          </a:stretch>
        </p:blipFill>
        <p:spPr bwMode="auto">
          <a:xfrm>
            <a:off x="755415" y="6164601"/>
            <a:ext cx="624196" cy="58641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-108" charset="0"/>
        </a:defRPr>
      </a:lvl9pPr>
    </p:titleStyle>
    <p:bodyStyle>
      <a:lvl1pPr marL="266700" indent="-266700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rgbClr val="0033CC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31838" indent="-285750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rgbClr val="0033CC"/>
        </a:buClr>
        <a:buChar char="–"/>
        <a:defRPr sz="1800">
          <a:solidFill>
            <a:srgbClr val="000090"/>
          </a:solidFill>
          <a:latin typeface="+mn-lt"/>
          <a:ea typeface="ＭＳ Ｐゴシック" pitchFamily="-108" charset="-128"/>
        </a:defRPr>
      </a:lvl2pPr>
      <a:lvl3pPr marL="1139825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rgbClr val="0033CC"/>
        </a:buClr>
        <a:buChar char="•"/>
        <a:defRPr>
          <a:solidFill>
            <a:srgbClr val="CC0000"/>
          </a:solidFill>
          <a:latin typeface="+mn-lt"/>
          <a:ea typeface="ＭＳ Ｐゴシック" pitchFamily="-108" charset="-128"/>
        </a:defRPr>
      </a:lvl3pPr>
      <a:lvl4pPr marL="1547813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2"/>
        </a:buClr>
        <a:buFont typeface="Arial" pitchFamily="-108" charset="0"/>
        <a:buChar char="–"/>
        <a:defRPr>
          <a:solidFill>
            <a:srgbClr val="009900"/>
          </a:solidFill>
          <a:latin typeface="+mn-lt"/>
          <a:ea typeface="ＭＳ Ｐゴシック" pitchFamily="-108" charset="-128"/>
        </a:defRPr>
      </a:lvl4pPr>
      <a:lvl5pPr marL="1955800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5pPr>
      <a:lvl6pPr marL="2413000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6pPr>
      <a:lvl7pPr marL="2870200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7pPr>
      <a:lvl8pPr marL="3327400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8pPr>
      <a:lvl9pPr marL="3784600" indent="-228600" algn="l" rtl="0" fontAlgn="base">
        <a:lnSpc>
          <a:spcPct val="95000"/>
        </a:lnSpc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3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df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9" Type="http://schemas.openxmlformats.org/officeDocument/2006/relationships/image" Target="../media/image26.png"/><Relationship Id="rId3" Type="http://schemas.openxmlformats.org/officeDocument/2006/relationships/image" Target="../media/image20.png"/><Relationship Id="rId6" Type="http://schemas.openxmlformats.org/officeDocument/2006/relationships/image" Target="../media/image23.pd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6" Type="http://schemas.openxmlformats.org/officeDocument/2006/relationships/image" Target="../media/image33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1744" y="980760"/>
            <a:ext cx="8172320" cy="509421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Influence of </a:t>
            </a:r>
            <a:r>
              <a:rPr lang="en-US" sz="3200" dirty="0" err="1" smtClean="0"/>
              <a:t>q</a:t>
            </a:r>
            <a:r>
              <a:rPr lang="en-US" sz="3200" dirty="0" smtClean="0"/>
              <a:t> profile on Tearing Stability</a:t>
            </a:r>
            <a:br>
              <a:rPr lang="en-US" sz="3200" dirty="0" smtClean="0"/>
            </a:br>
            <a:r>
              <a:rPr lang="en-US" sz="3200" dirty="0" smtClean="0"/>
              <a:t>&amp; Error Field Sensitivity</a:t>
            </a:r>
          </a:p>
          <a:p>
            <a:r>
              <a:rPr lang="en-US" sz="1600" dirty="0" smtClean="0"/>
              <a:t>by</a:t>
            </a:r>
            <a:r>
              <a:rPr lang="en-US" dirty="0" smtClean="0"/>
              <a:t> Richard Buttery</a:t>
            </a:r>
            <a:r>
              <a:rPr lang="en-US" baseline="30000" dirty="0" smtClean="0"/>
              <a:t>1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with</a:t>
            </a:r>
            <a:r>
              <a:rPr lang="en-US" dirty="0" smtClean="0"/>
              <a:t> Stefan Gerhardt</a:t>
            </a:r>
            <a:r>
              <a:rPr lang="en-US" baseline="30000" dirty="0" smtClean="0"/>
              <a:t>2</a:t>
            </a:r>
            <a:r>
              <a:rPr lang="en-US" dirty="0" smtClean="0"/>
              <a:t>, Rob La Haye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Jong-Kyu</a:t>
            </a:r>
            <a:r>
              <a:rPr lang="en-US" dirty="0" smtClean="0"/>
              <a:t> Park</a:t>
            </a:r>
            <a:r>
              <a:rPr lang="en-US" baseline="30000" dirty="0" smtClean="0"/>
              <a:t>2</a:t>
            </a:r>
            <a:r>
              <a:rPr lang="en-US" dirty="0" smtClean="0"/>
              <a:t>, Steve Sabbagh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baseline="30000" dirty="0" smtClean="0"/>
          </a:p>
          <a:p>
            <a:endParaRPr lang="en-US" sz="1050" dirty="0" smtClean="0">
              <a:solidFill>
                <a:srgbClr val="BBE0E3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rgbClr val="BBE0E3"/>
                </a:solidFill>
              </a:rPr>
              <a:t>Presented to the </a:t>
            </a:r>
            <a:r>
              <a:rPr lang="en-US" sz="1800" dirty="0" smtClean="0">
                <a:solidFill>
                  <a:srgbClr val="BBE0E3"/>
                </a:solidFill>
              </a:rPr>
              <a:t/>
            </a:r>
            <a:br>
              <a:rPr lang="en-US" sz="1800" dirty="0" smtClean="0">
                <a:solidFill>
                  <a:srgbClr val="BBE0E3"/>
                </a:solidFill>
              </a:rPr>
            </a:br>
            <a:r>
              <a:rPr lang="en-US" dirty="0" smtClean="0">
                <a:solidFill>
                  <a:srgbClr val="BBE0E3"/>
                </a:solidFill>
              </a:rPr>
              <a:t>MHD Group Review, May 2011</a:t>
            </a:r>
            <a:endParaRPr lang="en-US" dirty="0" smtClean="0">
              <a:solidFill>
                <a:srgbClr val="BBE0E3"/>
              </a:solidFill>
            </a:endParaRPr>
          </a:p>
          <a:p>
            <a:r>
              <a:rPr lang="en-GB" sz="1600" baseline="30000" dirty="0" smtClean="0">
                <a:solidFill>
                  <a:srgbClr val="FFFF00"/>
                </a:solidFill>
              </a:rPr>
              <a:t>1</a:t>
            </a:r>
            <a:r>
              <a:rPr lang="en-GB" sz="1600" dirty="0" smtClean="0">
                <a:solidFill>
                  <a:srgbClr val="FFFF00"/>
                </a:solidFill>
              </a:rPr>
              <a:t>General Atomics, USA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600" baseline="30000" dirty="0" smtClean="0">
                <a:solidFill>
                  <a:srgbClr val="FFFF00"/>
                </a:solidFill>
              </a:rPr>
              <a:t>2</a:t>
            </a:r>
            <a:r>
              <a:rPr lang="en-GB" sz="1600" dirty="0" smtClean="0">
                <a:solidFill>
                  <a:srgbClr val="FFFF00"/>
                </a:solidFill>
              </a:rPr>
              <a:t>Princeton Plasma Physics Laboratory, NJ. 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GB" sz="1600" baseline="30000" dirty="0" smtClean="0">
                <a:solidFill>
                  <a:srgbClr val="FFFF00"/>
                </a:solidFill>
              </a:rPr>
              <a:t>3</a:t>
            </a:r>
            <a:r>
              <a:rPr lang="en-GB" sz="1600" dirty="0" smtClean="0">
                <a:solidFill>
                  <a:srgbClr val="FFFF00"/>
                </a:solidFill>
              </a:rPr>
              <a:t>Columbia University, NY.  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GB" sz="16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400" i="1" dirty="0" smtClean="0">
                <a:solidFill>
                  <a:schemeClr val="accent1"/>
                </a:solidFill>
              </a:rPr>
              <a:t>Work funded by the US DOE.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9" name="Picture 71" descr="pppl_logo_6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5041" y="6268593"/>
            <a:ext cx="1161333" cy="452542"/>
          </a:xfrm>
          <a:prstGeom prst="rect">
            <a:avLst/>
          </a:prstGeom>
          <a:noFill/>
        </p:spPr>
      </p:pic>
      <p:pic>
        <p:nvPicPr>
          <p:cNvPr id="10" name="Picture 72" descr="home_03"/>
          <p:cNvPicPr>
            <a:picLocks noChangeAspect="1" noChangeArrowheads="1"/>
          </p:cNvPicPr>
          <p:nvPr/>
        </p:nvPicPr>
        <p:blipFill>
          <a:blip r:embed="rId3"/>
          <a:srcRect t="1093"/>
          <a:stretch>
            <a:fillRect/>
          </a:stretch>
        </p:blipFill>
        <p:spPr bwMode="auto">
          <a:xfrm>
            <a:off x="3017495" y="6186716"/>
            <a:ext cx="553563" cy="594629"/>
          </a:xfrm>
          <a:prstGeom prst="rect">
            <a:avLst/>
          </a:prstGeom>
          <a:noFill/>
        </p:spPr>
      </p:pic>
      <p:pic>
        <p:nvPicPr>
          <p:cNvPr id="11" name="Picture 73" descr="home_04"/>
          <p:cNvPicPr>
            <a:picLocks noChangeAspect="1" noChangeArrowheads="1"/>
          </p:cNvPicPr>
          <p:nvPr/>
        </p:nvPicPr>
        <p:blipFill>
          <a:blip r:embed="rId4"/>
          <a:srcRect t="1108"/>
          <a:stretch>
            <a:fillRect/>
          </a:stretch>
        </p:blipFill>
        <p:spPr bwMode="auto">
          <a:xfrm>
            <a:off x="3600215" y="6190001"/>
            <a:ext cx="624196" cy="586416"/>
          </a:xfrm>
          <a:prstGeom prst="rect">
            <a:avLst/>
          </a:prstGeom>
          <a:noFill/>
        </p:spPr>
      </p:pic>
      <p:pic>
        <p:nvPicPr>
          <p:cNvPr id="8" name="Picture 4" descr="f2rev.tif"/>
          <p:cNvPicPr>
            <a:picLocks noChangeAspect="1"/>
          </p:cNvPicPr>
          <p:nvPr/>
        </p:nvPicPr>
        <p:blipFill>
          <a:blip r:embed="rId5"/>
          <a:srcRect t="-1546" r="-1585"/>
          <a:stretch>
            <a:fillRect/>
          </a:stretch>
        </p:blipFill>
        <p:spPr bwMode="auto">
          <a:xfrm>
            <a:off x="5899049" y="2130827"/>
            <a:ext cx="2806700" cy="2795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3788"/>
            <a:ext cx="8229600" cy="3357330"/>
          </a:xfrm>
        </p:spPr>
        <p:txBody>
          <a:bodyPr/>
          <a:lstStyle/>
          <a:p>
            <a:r>
              <a:rPr lang="en-US" dirty="0" smtClean="0"/>
              <a:t>Should we aim for higher target density in power ramps (more fuelling from more beams)?</a:t>
            </a:r>
          </a:p>
          <a:p>
            <a:r>
              <a:rPr lang="en-US" dirty="0" smtClean="0"/>
              <a:t>How do we control density? (or will it vary?)</a:t>
            </a:r>
          </a:p>
          <a:p>
            <a:r>
              <a:rPr lang="en-US" dirty="0" smtClean="0"/>
              <a:t>Confirm: </a:t>
            </a:r>
            <a:r>
              <a:rPr lang="en-US" dirty="0" smtClean="0">
                <a:solidFill>
                  <a:srgbClr val="FF0000"/>
                </a:solidFill>
              </a:rPr>
              <a:t>timings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density</a:t>
            </a:r>
            <a:r>
              <a:rPr lang="en-US" dirty="0" smtClean="0"/>
              <a:t>, baseline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evap</a:t>
            </a:r>
            <a:r>
              <a:rPr lang="en-US" dirty="0" smtClean="0">
                <a:solidFill>
                  <a:srgbClr val="FF0000"/>
                </a:solidFill>
              </a:rPr>
              <a:t> amount</a:t>
            </a:r>
          </a:p>
          <a:p>
            <a:r>
              <a:rPr lang="en-US" dirty="0" smtClean="0"/>
              <a:t>Any special diagnostic issues. MSE capabilities?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 order OK?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Physics tests ones desired?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Physics methods OK?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87" y="4329647"/>
            <a:ext cx="8229600" cy="505266"/>
          </a:xfrm>
        </p:spPr>
        <p:txBody>
          <a:bodyPr/>
          <a:lstStyle/>
          <a:p>
            <a:r>
              <a:rPr lang="en-US" sz="2800" dirty="0" smtClean="0"/>
              <a:t> Extra slides for background or discussion…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5105400" y="5757333"/>
            <a:ext cx="4038600" cy="110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JET Hybrid Plasmas Sit Above </a:t>
            </a:r>
            <a:r>
              <a:rPr lang="en-GB" dirty="0" err="1" smtClean="0">
                <a:latin typeface="Symbol" charset="2"/>
                <a:cs typeface="Symbol" charset="2"/>
              </a:rPr>
              <a:t>b</a:t>
            </a:r>
            <a:r>
              <a:rPr lang="en-GB" dirty="0" smtClean="0"/>
              <a:t> Limit of Other Devices:</a:t>
            </a:r>
            <a:br>
              <a:rPr lang="en-GB" dirty="0" smtClean="0"/>
            </a:br>
            <a:r>
              <a:rPr lang="en-GB" i="1" dirty="0" smtClean="0">
                <a:solidFill>
                  <a:schemeClr val="accent5">
                    <a:lumMod val="90000"/>
                  </a:schemeClr>
                </a:solidFill>
              </a:rPr>
              <a:t>Other parameters coming into play – q profile?</a:t>
            </a:r>
            <a:endParaRPr lang="en-GB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011467"/>
            <a:ext cx="7010056" cy="5247590"/>
          </a:xfrm>
        </p:spPr>
        <p:txBody>
          <a:bodyPr/>
          <a:lstStyle/>
          <a:p>
            <a:pPr marL="263525" indent="-263525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JET sits above DIII-D and JT-60U </a:t>
            </a:r>
            <a:br>
              <a:rPr lang="en-GB" dirty="0" smtClean="0"/>
            </a:br>
            <a:r>
              <a:rPr lang="en-GB" dirty="0" smtClean="0"/>
              <a:t>trends</a:t>
            </a:r>
          </a:p>
          <a:p>
            <a:pPr marL="728663" lvl="1" indent="-2635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JT-60U lower rotation </a:t>
            </a:r>
            <a:r>
              <a:rPr lang="en-US" sz="1800" b="0" dirty="0" err="1" smtClean="0">
                <a:sym typeface="Wingdings"/>
              </a:rPr>
              <a:t>lower</a:t>
            </a:r>
            <a:r>
              <a:rPr lang="en-US" sz="1800" b="0" dirty="0" smtClean="0">
                <a:sym typeface="Wingdings"/>
              </a:rPr>
              <a:t> </a:t>
            </a:r>
            <a:r>
              <a:rPr lang="en-US" sz="1800" b="0" dirty="0" err="1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sz="1800" b="0" baseline="-25000" dirty="0" err="1" smtClean="0">
                <a:sym typeface="Wingdings"/>
              </a:rPr>
              <a:t>N</a:t>
            </a:r>
            <a:endParaRPr lang="en-GB" b="0" baseline="-25000" dirty="0" smtClean="0"/>
          </a:p>
          <a:p>
            <a:pPr marL="728663" lvl="1" indent="-263525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GB" dirty="0" smtClean="0"/>
              <a:t>But DIII-D high rotation</a:t>
            </a:r>
          </a:p>
          <a:p>
            <a:pPr marL="263525" indent="-263525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Possible collisionality role? </a:t>
            </a:r>
            <a:r>
              <a:rPr lang="en-GB" u="sng" dirty="0" smtClean="0"/>
              <a:t>No</a:t>
            </a:r>
            <a:r>
              <a:rPr lang="en-GB" dirty="0" smtClean="0"/>
              <a:t>:</a:t>
            </a:r>
          </a:p>
          <a:p>
            <a:pPr marL="728663" lvl="1" indent="-263525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JET unstable at     low </a:t>
            </a:r>
            <a:r>
              <a:rPr lang="en-GB" dirty="0" err="1" smtClean="0">
                <a:latin typeface="Symbol" charset="2"/>
                <a:cs typeface="Symbol" charset="2"/>
              </a:rPr>
              <a:t>n</a:t>
            </a:r>
            <a:r>
              <a:rPr lang="en-GB" baseline="30000" dirty="0" smtClean="0"/>
              <a:t>*</a:t>
            </a:r>
          </a:p>
          <a:p>
            <a:pPr marL="728663" lvl="1" indent="-2635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 smtClean="0"/>
              <a:t>But stable at  </a:t>
            </a:r>
            <a:r>
              <a:rPr lang="en-GB" b="0" dirty="0" smtClean="0">
                <a:solidFill>
                  <a:srgbClr val="008000"/>
                </a:solidFill>
              </a:rPr>
              <a:t>+</a:t>
            </a:r>
            <a:r>
              <a:rPr lang="en-GB" dirty="0" smtClean="0"/>
              <a:t>high and </a:t>
            </a:r>
            <a:r>
              <a:rPr lang="en-GB" sz="2800" kern="600" baseline="-6000" dirty="0" smtClean="0">
                <a:solidFill>
                  <a:srgbClr val="008000"/>
                </a:solidFill>
              </a:rPr>
              <a:t>°</a:t>
            </a:r>
            <a:r>
              <a:rPr lang="en-GB" sz="1800" baseline="-25000" dirty="0" smtClean="0"/>
              <a:t> </a:t>
            </a:r>
            <a:r>
              <a:rPr lang="en-GB" dirty="0" smtClean="0"/>
              <a:t>low </a:t>
            </a:r>
            <a:r>
              <a:rPr lang="en-GB" dirty="0" err="1" smtClean="0">
                <a:latin typeface="Symbol" charset="2"/>
                <a:cs typeface="Symbol" charset="2"/>
              </a:rPr>
              <a:t>n</a:t>
            </a:r>
            <a:r>
              <a:rPr lang="en-GB" baseline="30000" dirty="0" smtClean="0"/>
              <a:t>*</a:t>
            </a:r>
            <a:endParaRPr lang="en-GB" dirty="0" smtClean="0"/>
          </a:p>
          <a:p>
            <a:pPr marL="263525" indent="-263525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GB" dirty="0" err="1" smtClean="0">
                <a:solidFill>
                  <a:srgbClr val="3333FF"/>
                </a:solidFill>
                <a:sym typeface="Wingdings" pitchFamily="-108" charset="2"/>
              </a:rPr>
              <a:t></a:t>
            </a:r>
            <a:r>
              <a:rPr lang="en-GB" dirty="0" err="1" smtClean="0"/>
              <a:t>Collisionality</a:t>
            </a:r>
            <a:r>
              <a:rPr lang="en-GB" dirty="0" smtClean="0"/>
              <a:t> provides ‘access </a:t>
            </a:r>
            <a:br>
              <a:rPr lang="en-GB" dirty="0" smtClean="0"/>
            </a:br>
            <a:r>
              <a:rPr lang="en-GB" dirty="0" smtClean="0"/>
              <a:t>condition’ for NTM</a:t>
            </a:r>
          </a:p>
          <a:p>
            <a:pPr marL="704850" lvl="1" indent="-2619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dirty="0" smtClean="0">
                <a:ea typeface="ＭＳ Ｐゴシック" pitchFamily="-108" charset="-128"/>
              </a:rPr>
              <a:t>Enables q profile modification</a:t>
            </a:r>
          </a:p>
          <a:p>
            <a:pPr marL="704850" lvl="1" indent="-2619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Can change </a:t>
            </a:r>
            <a:r>
              <a:rPr lang="en-GB" dirty="0" smtClean="0">
                <a:latin typeface="Symbol" charset="2"/>
                <a:cs typeface="Symbol" charset="2"/>
              </a:rPr>
              <a:t>D</a:t>
            </a:r>
            <a:r>
              <a:rPr lang="en-GB" dirty="0" smtClean="0"/>
              <a:t>'</a:t>
            </a:r>
            <a:endParaRPr lang="en-GB" dirty="0" smtClean="0">
              <a:ea typeface="ＭＳ Ｐゴシック" pitchFamily="-108" charset="-128"/>
            </a:endParaRPr>
          </a:p>
          <a:p>
            <a:pPr marL="704850" lvl="1" indent="-2619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b="1" i="1" dirty="0" smtClean="0">
                <a:solidFill>
                  <a:srgbClr val="FF0000"/>
                </a:solidFill>
                <a:ea typeface="ＭＳ Ｐゴシック" pitchFamily="-108" charset="-128"/>
              </a:rPr>
              <a:t>q profile is the parameter to test…</a:t>
            </a:r>
          </a:p>
          <a:p>
            <a:pPr marL="263525" indent="-263525" eaLnBrk="1" hangingPunct="1">
              <a:lnSpc>
                <a:spcPct val="100000"/>
              </a:lnSpc>
              <a:spcBef>
                <a:spcPts val="600"/>
              </a:spcBef>
            </a:pPr>
            <a:endParaRPr lang="en-GB" sz="500" i="1" dirty="0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765051" y="3363185"/>
            <a:ext cx="184150" cy="190500"/>
          </a:xfrm>
          <a:prstGeom prst="diamond">
            <a:avLst/>
          </a:prstGeom>
          <a:solidFill>
            <a:srgbClr val="6E9B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4668488" y="890621"/>
            <a:ext cx="4475512" cy="3389660"/>
            <a:chOff x="4668488" y="1278209"/>
            <a:chExt cx="4475512" cy="3389660"/>
          </a:xfrm>
        </p:grpSpPr>
        <p:pic>
          <p:nvPicPr>
            <p:cNvPr id="21507" name="Picture 4"/>
            <p:cNvPicPr>
              <a:picLocks noChangeAspect="1" noChangeArrowheads="1"/>
            </p:cNvPicPr>
            <p:nvPr/>
          </p:nvPicPr>
          <p:blipFill>
            <a:blip r:embed="rId2"/>
            <a:srcRect t="7566" r="3119"/>
            <a:stretch>
              <a:fillRect/>
            </a:stretch>
          </p:blipFill>
          <p:spPr bwMode="auto">
            <a:xfrm>
              <a:off x="4668488" y="1278209"/>
              <a:ext cx="4475512" cy="338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7566025" y="1679575"/>
              <a:ext cx="1098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DIII-D</a:t>
              </a: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5530850" y="1701800"/>
              <a:ext cx="1098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1" dirty="0">
                  <a:solidFill>
                    <a:srgbClr val="008000"/>
                  </a:solidFill>
                </a:rPr>
                <a:t>JET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5897563" y="3302000"/>
              <a:ext cx="10985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rgbClr val="3333FF"/>
                  </a:solidFill>
                </a:rPr>
                <a:t>JT-60U</a:t>
              </a: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5229474" y="4131514"/>
            <a:ext cx="3914526" cy="2711795"/>
            <a:chOff x="5229474" y="3892351"/>
            <a:chExt cx="3914526" cy="27117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 l="13208" t="11720" b="16176"/>
            <a:stretch>
              <a:fillRect/>
            </a:stretch>
          </p:blipFill>
          <p:spPr bwMode="auto">
            <a:xfrm>
              <a:off x="5830717" y="3892351"/>
              <a:ext cx="3313283" cy="2333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 bwMode="auto">
            <a:xfrm rot="16200000">
              <a:off x="4952795" y="4705052"/>
              <a:ext cx="881654" cy="32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charset="2"/>
                  <a:ea typeface="+mn-ea"/>
                  <a:cs typeface="Symbol" charset="2"/>
                </a:rPr>
                <a:t>n</a:t>
              </a:r>
              <a:r>
                <a:rPr kumimoji="0" lang="en-US" sz="16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/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charset="2"/>
                  <a:ea typeface="+mn-ea"/>
                  <a:cs typeface="Symbol" charset="2"/>
                </a:rPr>
                <a:t>ew</a:t>
              </a:r>
              <a:r>
                <a:rPr kumimoji="0" lang="en-US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550314" y="6019951"/>
              <a:ext cx="296897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r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5558561" y="4898427"/>
              <a:ext cx="296897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r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707010" y="6160141"/>
              <a:ext cx="296897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r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8593504" y="6168388"/>
              <a:ext cx="494827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r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0.16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7199965" y="6275851"/>
              <a:ext cx="881654" cy="32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charset="2"/>
                  <a:ea typeface="+mn-ea"/>
                  <a:cs typeface="Symbol" charset="2"/>
                </a:rPr>
                <a:t>r</a:t>
              </a:r>
              <a:r>
                <a:rPr kumimoji="0" lang="en-US" sz="16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</a:t>
              </a:r>
              <a:r>
                <a:rPr kumimoji="0" lang="en-US" sz="16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charset="2"/>
                  <a:ea typeface="+mn-ea"/>
                  <a:cs typeface="Symbol" charset="2"/>
                </a:rPr>
                <a:t>f</a:t>
              </a:r>
              <a:r>
                <a:rPr kumimoji="0" lang="en-US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6123639" y="5711292"/>
            <a:ext cx="728042" cy="4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Tx/>
              <a:tabLst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JET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7587810" y="5646575"/>
            <a:ext cx="1011169" cy="4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Tx/>
              <a:tabLst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DIII-D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0" y="4865438"/>
            <a:ext cx="9144000" cy="1992562"/>
          </a:xfrm>
          <a:prstGeom prst="rect">
            <a:avLst/>
          </a:prstGeom>
          <a:solidFill>
            <a:srgbClr val="FFFFFF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JET shows ‘just right’ degree of relaxation needed to maintain stability at high </a:t>
            </a:r>
            <a:r>
              <a:rPr lang="en-GB" dirty="0" err="1" smtClean="0">
                <a:latin typeface="Symbol" charset="2"/>
                <a:cs typeface="Symbol" charset="2"/>
              </a:rPr>
              <a:t>b</a:t>
            </a:r>
            <a:r>
              <a:rPr lang="en-GB" baseline="-25000" dirty="0" err="1" smtClean="0"/>
              <a:t>N</a:t>
            </a:r>
            <a:endParaRPr lang="en-GB" baseline="-25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040417"/>
            <a:ext cx="3043189" cy="3923637"/>
          </a:xfrm>
        </p:spPr>
        <p:txBody>
          <a:bodyPr/>
          <a:lstStyle/>
          <a:p>
            <a:pPr marL="230188" indent="-230188" eaLnBrk="1" hangingPunct="1"/>
            <a:r>
              <a:rPr lang="en-GB" dirty="0" smtClean="0"/>
              <a:t>Mode if profiles too ‘advanced’: 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endParaRPr lang="en-GB" sz="1200" dirty="0" smtClean="0"/>
          </a:p>
          <a:p>
            <a:pPr eaLnBrk="1" hangingPunct="1"/>
            <a:endParaRPr lang="en-GB" sz="1200" dirty="0" smtClean="0"/>
          </a:p>
          <a:p>
            <a:pPr eaLnBrk="1" hangingPunct="1"/>
            <a:endParaRPr lang="en-GB" sz="1200" dirty="0" smtClean="0"/>
          </a:p>
          <a:p>
            <a:pPr eaLnBrk="1" hangingPunct="1"/>
            <a:endParaRPr lang="en-GB" sz="1200" dirty="0" smtClean="0"/>
          </a:p>
          <a:p>
            <a:pPr eaLnBrk="1" hangingPunct="1"/>
            <a:endParaRPr lang="en-GB" sz="1200" dirty="0" smtClean="0"/>
          </a:p>
          <a:p>
            <a:pPr eaLnBrk="1" hangingPunct="1">
              <a:spcAft>
                <a:spcPts val="600"/>
              </a:spcAft>
            </a:pPr>
            <a:endParaRPr lang="en-GB" sz="100" dirty="0" smtClean="0"/>
          </a:p>
          <a:p>
            <a:pPr eaLnBrk="1" hangingPunct="1"/>
            <a:r>
              <a:rPr lang="en-GB" sz="2000" dirty="0" smtClean="0"/>
              <a:t>Fully relaxed plasma also less stable</a:t>
            </a:r>
          </a:p>
          <a:p>
            <a:pPr lvl="1">
              <a:spcBef>
                <a:spcPts val="600"/>
              </a:spcBef>
            </a:pPr>
            <a:r>
              <a:rPr lang="en-GB" sz="1800" dirty="0" smtClean="0"/>
              <a:t>Mode at lower </a:t>
            </a:r>
            <a:r>
              <a:rPr lang="en-GB" sz="1800" dirty="0" smtClean="0">
                <a:latin typeface="Symbol" charset="2"/>
                <a:cs typeface="Symbol" charset="2"/>
              </a:rPr>
              <a:t>b</a:t>
            </a:r>
            <a:r>
              <a:rPr lang="en-GB" sz="1800" baseline="-25000" dirty="0" smtClean="0"/>
              <a:t>N</a:t>
            </a:r>
            <a:r>
              <a:rPr lang="en-GB" sz="1800" dirty="0" smtClean="0"/>
              <a:t> or occurs later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182356" y="802966"/>
            <a:ext cx="5986385" cy="5799787"/>
            <a:chOff x="3182356" y="893683"/>
            <a:chExt cx="5986385" cy="5799787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 l="10008" b="7147"/>
            <a:stretch>
              <a:fillRect/>
            </a:stretch>
          </p:blipFill>
          <p:spPr bwMode="auto">
            <a:xfrm>
              <a:off x="3488534" y="1139745"/>
              <a:ext cx="5680207" cy="5119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717265" y="1295320"/>
              <a:ext cx="9671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b="1" dirty="0"/>
                <a:t>-</a:t>
              </a:r>
              <a:r>
                <a:rPr lang="en-GB" b="1" dirty="0" smtClean="0"/>
                <a:t>I</a:t>
              </a:r>
              <a:r>
                <a:rPr lang="en-GB" b="1" baseline="-25000" dirty="0" smtClean="0"/>
                <a:t>P</a:t>
              </a:r>
              <a:r>
                <a:rPr lang="en-GB" sz="1600" dirty="0" smtClean="0"/>
                <a:t>/MA</a:t>
              </a:r>
              <a:endParaRPr lang="en-GB" dirty="0"/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3771241" y="3157458"/>
              <a:ext cx="723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1" dirty="0">
                  <a:latin typeface="Symbol" pitchFamily="-108" charset="2"/>
                </a:rPr>
                <a:t>b</a:t>
              </a:r>
              <a:r>
                <a:rPr lang="en-GB" b="1" baseline="-25000" dirty="0"/>
                <a:t>N</a:t>
              </a: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695041" y="2152570"/>
              <a:ext cx="11377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b="1" dirty="0" smtClean="0"/>
                <a:t>P</a:t>
              </a:r>
              <a:r>
                <a:rPr lang="en-GB" b="1" baseline="-25000" dirty="0" smtClean="0"/>
                <a:t>NBI</a:t>
              </a:r>
              <a:r>
                <a:rPr lang="en-GB" sz="1600" dirty="0" smtClean="0"/>
                <a:t>/MW</a:t>
              </a:r>
              <a:endParaRPr lang="en-GB" dirty="0"/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3601379" y="3797220"/>
              <a:ext cx="19208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1" dirty="0" err="1"/>
                <a:t>n</a:t>
              </a:r>
              <a:r>
                <a:rPr lang="en-GB" b="1" dirty="0"/>
                <a:t>=1</a:t>
              </a:r>
              <a:br>
                <a:rPr lang="en-GB" b="1" dirty="0"/>
              </a:br>
              <a:r>
                <a:rPr lang="en-GB" b="1" dirty="0" smtClean="0"/>
                <a:t>MHD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a.u</a:t>
              </a:r>
              <a:r>
                <a:rPr lang="en-GB" sz="1600" dirty="0" smtClean="0"/>
                <a:t>.</a:t>
              </a:r>
              <a:endParaRPr lang="en-GB" baseline="-25000" dirty="0">
                <a:latin typeface="Symbol" pitchFamily="-108" charset="2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590266" y="4543345"/>
              <a:ext cx="10398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1"/>
                <a:t>H</a:t>
              </a:r>
              <a:r>
                <a:rPr lang="en-GB" b="1" baseline="-25000"/>
                <a:t>98pby2</a:t>
              </a: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3710915" y="5619670"/>
              <a:ext cx="11796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b="1" dirty="0" err="1" smtClean="0"/>
                <a:t>D</a:t>
              </a:r>
              <a:r>
                <a:rPr lang="en-GB" b="1" baseline="-25000" dirty="0" err="1" smtClean="0">
                  <a:latin typeface="Symbol" pitchFamily="-108" charset="2"/>
                </a:rPr>
                <a:t>a</a:t>
              </a:r>
              <a:r>
                <a:rPr lang="en-GB" b="1" baseline="-25000" dirty="0" smtClean="0">
                  <a:latin typeface="Symbol" pitchFamily="-108" charset="2"/>
                </a:rPr>
                <a:t> </a:t>
              </a:r>
              <a:r>
                <a:rPr lang="en-GB" sz="1600" dirty="0" err="1" smtClean="0"/>
                <a:t>a.u</a:t>
              </a:r>
              <a:r>
                <a:rPr lang="en-GB" sz="1600" dirty="0" smtClean="0"/>
                <a:t>.</a:t>
              </a:r>
              <a:endParaRPr lang="en-GB" baseline="-25000" dirty="0">
                <a:latin typeface="Symbol" pitchFamily="-108" charset="2"/>
              </a:endParaRP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6020401" y="893683"/>
              <a:ext cx="314834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sz="1600" b="1" dirty="0" smtClean="0"/>
                <a:t>JET: 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77626,</a:t>
              </a:r>
              <a:r>
                <a:rPr lang="en-GB" sz="1600" b="1" dirty="0" smtClean="0">
                  <a:solidFill>
                    <a:srgbClr val="3333FF"/>
                  </a:solidFill>
                </a:rPr>
                <a:t>77629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,</a:t>
              </a:r>
              <a:r>
                <a:rPr lang="en-GB" sz="1600" b="1" dirty="0" smtClean="0">
                  <a:solidFill>
                    <a:srgbClr val="FF33CC"/>
                  </a:solidFill>
                </a:rPr>
                <a:t>77636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,</a:t>
              </a:r>
              <a:r>
                <a:rPr lang="en-GB" sz="1600" b="1" dirty="0" smtClean="0">
                  <a:solidFill>
                    <a:srgbClr val="009900"/>
                  </a:solidFill>
                </a:rPr>
                <a:t>77633</a:t>
              </a:r>
              <a:endParaRPr lang="en-GB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7530441" y="3813095"/>
              <a:ext cx="1473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b="1" i="1">
                  <a:solidFill>
                    <a:srgbClr val="FF0000"/>
                  </a:solidFill>
                </a:rPr>
                <a:t>Relaxed </a:t>
              </a:r>
              <a:br>
                <a:rPr lang="en-GB" b="1" i="1">
                  <a:solidFill>
                    <a:srgbClr val="FF0000"/>
                  </a:solidFill>
                </a:rPr>
              </a:br>
              <a:r>
                <a:rPr lang="en-GB" b="1" i="1">
                  <a:solidFill>
                    <a:srgbClr val="FF0000"/>
                  </a:solidFill>
                </a:rPr>
                <a:t>late mode</a:t>
              </a:r>
              <a:endParaRPr lang="en-GB" b="1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4761841" y="3771820"/>
              <a:ext cx="24034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b="1" i="1">
                  <a:solidFill>
                    <a:srgbClr val="FF33CC"/>
                  </a:solidFill>
                </a:rPr>
                <a:t>early mode</a:t>
              </a:r>
              <a:endParaRPr lang="en-GB" b="1" i="1" baseline="-25000">
                <a:solidFill>
                  <a:srgbClr val="FF33CC"/>
                </a:solidFill>
              </a:endParaRP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5209516" y="4087733"/>
              <a:ext cx="2403475" cy="374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b="1" i="1" dirty="0">
                  <a:solidFill>
                    <a:srgbClr val="27B221"/>
                  </a:solidFill>
                </a:rPr>
                <a:t>early modes</a:t>
              </a:r>
              <a:endParaRPr lang="en-GB" b="1" i="1" baseline="-25000" dirty="0">
                <a:solidFill>
                  <a:srgbClr val="27B221"/>
                </a:solidFill>
              </a:endParaRPr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6571591" y="3297158"/>
              <a:ext cx="147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b="1" i="1">
                  <a:solidFill>
                    <a:srgbClr val="3333FF"/>
                  </a:solidFill>
                </a:rPr>
                <a:t>No mode</a:t>
              </a:r>
              <a:endParaRPr lang="en-GB" b="1" i="1" baseline="-25000">
                <a:solidFill>
                  <a:srgbClr val="3333FF"/>
                </a:solidFill>
              </a:endParaRPr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>
              <a:off x="3736316" y="3008233"/>
              <a:ext cx="53863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>
              <a:off x="8755991" y="2165270"/>
              <a:ext cx="0" cy="2470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7412966" y="2292270"/>
              <a:ext cx="1666875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800" b="1" i="1">
                  <a:solidFill>
                    <a:srgbClr val="FF0000"/>
                  </a:solidFill>
                </a:rPr>
                <a:t>Power drop </a:t>
              </a:r>
              <a:br>
                <a:rPr lang="en-GB" sz="1800" b="1" i="1">
                  <a:solidFill>
                    <a:srgbClr val="FF0000"/>
                  </a:solidFill>
                </a:rPr>
              </a:br>
              <a:r>
                <a:rPr lang="en-GB" sz="1800" b="1" i="1">
                  <a:solidFill>
                    <a:srgbClr val="FF0000"/>
                  </a:solidFill>
                </a:rPr>
                <a:t>+ late on</a:t>
              </a:r>
              <a:endParaRPr lang="en-GB" sz="1800" b="1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 flipH="1">
              <a:off x="4377666" y="4292520"/>
              <a:ext cx="858838" cy="1857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 flipH="1">
              <a:off x="4653891" y="3941683"/>
              <a:ext cx="314325" cy="5715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 flipH="1">
              <a:off x="4653891" y="3967083"/>
              <a:ext cx="146050" cy="153987"/>
            </a:xfrm>
            <a:prstGeom prst="line">
              <a:avLst/>
            </a:prstGeom>
            <a:noFill/>
            <a:ln w="9525">
              <a:solidFill>
                <a:srgbClr val="FF66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 flipH="1">
              <a:off x="5123791" y="4363958"/>
              <a:ext cx="146050" cy="15398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3274107" y="1105037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3207441" y="1615681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-1</a:t>
              </a: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285617" y="2732921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3182356" y="2035929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3293521" y="3590235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3280980" y="2959219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3284932" y="4802149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3280635" y="5309155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3585779" y="6216270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400" b="1" kern="0" dirty="0" smtClean="0">
                  <a:latin typeface="+mn-lt"/>
                </a:rPr>
                <a:t>2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8626493" y="6208024"/>
              <a:ext cx="542248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400" b="1" kern="0" dirty="0" smtClean="0">
                  <a:latin typeface="+mn-lt"/>
                </a:rPr>
                <a:t>10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814223" y="6335680"/>
              <a:ext cx="1890482" cy="35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800" b="1" kern="0" dirty="0" smtClean="0">
                  <a:latin typeface="+mn-lt"/>
                </a:rPr>
                <a:t>Time (</a:t>
              </a:r>
              <a:r>
                <a:rPr lang="en-US" sz="1800" b="1" kern="0" dirty="0" err="1" smtClean="0">
                  <a:latin typeface="+mn-lt"/>
                </a:rPr>
                <a:t>s</a:t>
              </a:r>
              <a:r>
                <a:rPr lang="en-US" sz="1800" b="1" kern="0" dirty="0" smtClean="0">
                  <a:latin typeface="+mn-lt"/>
                </a:rPr>
                <a:t>)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3280634" y="6067837"/>
              <a:ext cx="585547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2" name="Group 55"/>
          <p:cNvGrpSpPr/>
          <p:nvPr/>
        </p:nvGrpSpPr>
        <p:grpSpPr>
          <a:xfrm>
            <a:off x="82471" y="1745761"/>
            <a:ext cx="3298850" cy="1647825"/>
            <a:chOff x="1" y="1943689"/>
            <a:chExt cx="3298850" cy="16478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1063879" y="3292714"/>
              <a:ext cx="1890482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400" b="1" kern="0" dirty="0" smtClean="0">
                  <a:latin typeface="+mn-lt"/>
                </a:rPr>
                <a:t>Time (</a:t>
              </a:r>
              <a:r>
                <a:rPr lang="en-US" sz="1400" b="1" kern="0" dirty="0" err="1" smtClean="0">
                  <a:latin typeface="+mn-lt"/>
                </a:rPr>
                <a:t>s</a:t>
              </a:r>
              <a:r>
                <a:rPr lang="en-US" sz="1400" b="1" kern="0" dirty="0" smtClean="0">
                  <a:latin typeface="+mn-lt"/>
                </a:rPr>
                <a:t>)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365105" y="3177267"/>
              <a:ext cx="585547" cy="23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000" b="1" kern="0" dirty="0" smtClean="0">
                  <a:latin typeface="+mn-lt"/>
                </a:rPr>
                <a:t>2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2636671" y="3205647"/>
              <a:ext cx="585547" cy="23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000" b="1" kern="0" dirty="0" smtClean="0">
                  <a:latin typeface="+mn-lt"/>
                </a:rPr>
                <a:t>4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>
              <a:lum bright="-33000" contrast="51000"/>
            </a:blip>
            <a:srcRect t="46638" r="12193" b="3129"/>
            <a:stretch>
              <a:fillRect/>
            </a:stretch>
          </p:blipFill>
          <p:spPr bwMode="auto">
            <a:xfrm>
              <a:off x="1" y="1968652"/>
              <a:ext cx="3076178" cy="127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8"/>
            <p:cNvGrpSpPr/>
            <p:nvPr/>
          </p:nvGrpSpPr>
          <p:grpSpPr>
            <a:xfrm>
              <a:off x="1360975" y="2498567"/>
              <a:ext cx="1444881" cy="726925"/>
              <a:chOff x="1426753" y="4036503"/>
              <a:chExt cx="1389469" cy="1250739"/>
            </a:xfrm>
          </p:grpSpPr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1426753" y="4049033"/>
                <a:ext cx="0" cy="1238209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2816222" y="4036503"/>
                <a:ext cx="0" cy="1238209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979775" y="1943689"/>
              <a:ext cx="231907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1600" b="1" dirty="0" smtClean="0">
                  <a:solidFill>
                    <a:srgbClr val="008000"/>
                  </a:solidFill>
                </a:rPr>
                <a:t>Early heating, 77633 </a:t>
              </a:r>
              <a:br>
                <a:rPr lang="en-GB" sz="1600" b="1" dirty="0" smtClean="0">
                  <a:solidFill>
                    <a:srgbClr val="008000"/>
                  </a:solidFill>
                </a:rPr>
              </a:br>
              <a:r>
                <a:rPr lang="en-GB" sz="1600" b="1" dirty="0" smtClean="0">
                  <a:solidFill>
                    <a:srgbClr val="008000"/>
                  </a:solidFill>
                </a:rPr>
                <a:t>modes at high </a:t>
              </a:r>
              <a:r>
                <a:rPr lang="en-GB" sz="1600" b="1" dirty="0" err="1" smtClean="0">
                  <a:solidFill>
                    <a:srgbClr val="008000"/>
                  </a:solidFill>
                </a:rPr>
                <a:t>q</a:t>
              </a:r>
              <a:r>
                <a:rPr lang="en-GB" sz="1600" b="1" baseline="-25000" dirty="0" err="1" smtClean="0">
                  <a:solidFill>
                    <a:srgbClr val="008000"/>
                  </a:solidFill>
                </a:rPr>
                <a:t>min</a:t>
              </a:r>
              <a:endParaRPr lang="en-GB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148449" y="2911016"/>
              <a:ext cx="1896839" cy="32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600" b="1" i="1" kern="0" dirty="0" smtClean="0">
                  <a:latin typeface="+mn-lt"/>
                </a:rPr>
                <a:t>q</a:t>
              </a: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at various radii</a:t>
              </a: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82470" y="4931392"/>
            <a:ext cx="3115351" cy="1670951"/>
            <a:chOff x="24741" y="5187049"/>
            <a:chExt cx="3115351" cy="1670951"/>
          </a:xfrm>
        </p:grpSpPr>
        <p:grpSp>
          <p:nvGrpSpPr>
            <p:cNvPr id="5" name="Group 47"/>
            <p:cNvGrpSpPr/>
            <p:nvPr/>
          </p:nvGrpSpPr>
          <p:grpSpPr>
            <a:xfrm>
              <a:off x="24741" y="5209487"/>
              <a:ext cx="3084425" cy="1321745"/>
              <a:chOff x="0" y="5448650"/>
              <a:chExt cx="3084425" cy="1321745"/>
            </a:xfrm>
          </p:grpSpPr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4">
                <a:lum bright="-29000" contrast="44000"/>
              </a:blip>
              <a:srcRect t="46701" r="12056" b="3313"/>
              <a:stretch>
                <a:fillRect/>
              </a:stretch>
            </p:blipFill>
            <p:spPr bwMode="auto">
              <a:xfrm>
                <a:off x="0" y="5448650"/>
                <a:ext cx="3084425" cy="1321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955029" y="5803183"/>
                <a:ext cx="1989194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 dirty="0" smtClean="0">
                    <a:solidFill>
                      <a:srgbClr val="3333FF"/>
                    </a:solidFill>
                  </a:rPr>
                  <a:t>Best case, 77629, </a:t>
                </a:r>
                <a:br>
                  <a:rPr lang="en-GB" sz="1600" b="1" dirty="0" smtClean="0">
                    <a:solidFill>
                      <a:srgbClr val="3333FF"/>
                    </a:solidFill>
                  </a:rPr>
                </a:br>
                <a:r>
                  <a:rPr lang="en-GB" sz="1600" b="1" dirty="0" err="1" smtClean="0">
                    <a:solidFill>
                      <a:srgbClr val="3333FF"/>
                    </a:solidFill>
                  </a:rPr>
                  <a:t>q</a:t>
                </a:r>
                <a:r>
                  <a:rPr lang="en-GB" sz="1600" b="1" baseline="-25000" dirty="0" err="1" smtClean="0">
                    <a:solidFill>
                      <a:srgbClr val="3333FF"/>
                    </a:solidFill>
                  </a:rPr>
                  <a:t>min</a:t>
                </a:r>
                <a:r>
                  <a:rPr lang="en-GB" sz="1600" b="1" dirty="0" smtClean="0">
                    <a:solidFill>
                      <a:srgbClr val="3333FF"/>
                    </a:solidFill>
                  </a:rPr>
                  <a:t> </a:t>
                </a:r>
                <a:r>
                  <a:rPr lang="en-GB" sz="1600" b="1" dirty="0">
                    <a:solidFill>
                      <a:srgbClr val="3333FF"/>
                    </a:solidFill>
                  </a:rPr>
                  <a:t>stays ~1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 bwMode="auto">
            <a:xfrm>
              <a:off x="1146347" y="6559200"/>
              <a:ext cx="1890482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400" b="1" kern="0" dirty="0" smtClean="0">
                  <a:latin typeface="+mn-lt"/>
                </a:rPr>
                <a:t>Time (</a:t>
              </a:r>
              <a:r>
                <a:rPr lang="en-US" sz="1400" b="1" kern="0" dirty="0" err="1" smtClean="0">
                  <a:latin typeface="+mn-lt"/>
                </a:rPr>
                <a:t>s</a:t>
              </a:r>
              <a:r>
                <a:rPr lang="en-US" sz="1400" b="1" kern="0" dirty="0" smtClean="0">
                  <a:latin typeface="+mn-lt"/>
                </a:rPr>
                <a:t>)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2554545" y="6471583"/>
              <a:ext cx="585547" cy="23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000" b="1" kern="0" dirty="0" smtClean="0">
                  <a:latin typeface="+mn-lt"/>
                </a:rPr>
                <a:t>8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381256" y="6483795"/>
              <a:ext cx="585547" cy="23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000" b="1" kern="0" noProof="0" dirty="0" smtClean="0">
                  <a:latin typeface="+mn-lt"/>
                </a:rPr>
                <a:t>4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140199" y="5187049"/>
              <a:ext cx="1896839" cy="32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600" b="1" i="1" kern="0" dirty="0" smtClean="0">
                  <a:latin typeface="+mn-lt"/>
                </a:rPr>
                <a:t>q</a:t>
              </a: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at various radii</a:t>
              </a:r>
            </a:p>
          </p:txBody>
        </p:sp>
      </p:grpSp>
      <p:sp>
        <p:nvSpPr>
          <p:cNvPr id="60" name="Oval 59"/>
          <p:cNvSpPr/>
          <p:nvPr/>
        </p:nvSpPr>
        <p:spPr bwMode="auto">
          <a:xfrm>
            <a:off x="6503838" y="3154963"/>
            <a:ext cx="1464173" cy="469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 bwMode="auto">
          <a:xfrm rot="16200000" flipH="1">
            <a:off x="4930409" y="1266051"/>
            <a:ext cx="2726212" cy="1116330"/>
          </a:xfrm>
          <a:prstGeom prst="straightConnector1">
            <a:avLst/>
          </a:prstGeom>
          <a:noFill/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10800000" flipV="1">
            <a:off x="2847452" y="3510907"/>
            <a:ext cx="3672566" cy="1812082"/>
          </a:xfrm>
          <a:prstGeom prst="straightConnector1">
            <a:avLst/>
          </a:prstGeom>
          <a:noFill/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Error Fields Access Tearing Instability</a:t>
            </a:r>
            <a:br>
              <a:rPr lang="en-US" dirty="0" smtClean="0"/>
            </a:br>
            <a:r>
              <a:rPr lang="en-US" dirty="0" smtClean="0"/>
              <a:t>by Lowering Rotation Shear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70" y="4874875"/>
            <a:ext cx="5485878" cy="679673"/>
          </a:xfrm>
        </p:spPr>
        <p:txBody>
          <a:bodyPr/>
          <a:lstStyle/>
          <a:p>
            <a:r>
              <a:rPr lang="en-US" dirty="0" smtClean="0"/>
              <a:t>NSTX shows connection of rotating</a:t>
            </a:r>
            <a:br>
              <a:rPr lang="en-US" dirty="0" smtClean="0"/>
            </a:br>
            <a:r>
              <a:rPr lang="en-US" dirty="0" smtClean="0"/>
              <a:t>and locked mode onset mechanisms</a:t>
            </a:r>
            <a:endParaRPr lang="en-US" dirty="0"/>
          </a:p>
        </p:txBody>
      </p: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572774" y="1191676"/>
            <a:ext cx="3573463" cy="3057525"/>
            <a:chOff x="4375425" y="2889310"/>
            <a:chExt cx="3573463" cy="3057525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375425" y="2889310"/>
              <a:ext cx="3573463" cy="3057525"/>
              <a:chOff x="327331" y="3292392"/>
              <a:chExt cx="3574458" cy="3057212"/>
            </a:xfrm>
          </p:grpSpPr>
          <p:pic>
            <p:nvPicPr>
              <p:cNvPr id="11" name="Picture 3" descr="f1.tif"/>
              <p:cNvPicPr>
                <a:picLocks noChangeAspect="1"/>
              </p:cNvPicPr>
              <p:nvPr/>
            </p:nvPicPr>
            <p:blipFill>
              <a:blip r:embed="rId2">
                <a:lum bright="8000" contrast="24000"/>
              </a:blip>
              <a:srcRect/>
              <a:stretch>
                <a:fillRect/>
              </a:stretch>
            </p:blipFill>
            <p:spPr bwMode="auto">
              <a:xfrm>
                <a:off x="327331" y="3292392"/>
                <a:ext cx="3574458" cy="2744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 bwMode="auto">
              <a:xfrm>
                <a:off x="735433" y="6021026"/>
                <a:ext cx="3059964" cy="328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5000"/>
                  </a:lnSpc>
                  <a:spcBef>
                    <a:spcPct val="50000"/>
                  </a:spcBef>
                  <a:buClr>
                    <a:srgbClr val="0033CC"/>
                  </a:buClr>
                  <a:defRPr/>
                </a:pPr>
                <a:r>
                  <a:rPr lang="en-US" sz="1600" b="1" kern="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Co-rotation increasing </a:t>
                </a:r>
              </a:p>
            </p:txBody>
          </p:sp>
        </p:grpSp>
        <p:cxnSp>
          <p:nvCxnSpPr>
            <p:cNvPr id="6" name="Straight Connector 58"/>
            <p:cNvCxnSpPr>
              <a:cxnSpLocks noChangeShapeType="1"/>
            </p:cNvCxnSpPr>
            <p:nvPr/>
          </p:nvCxnSpPr>
          <p:spPr bwMode="auto">
            <a:xfrm rot="5400000">
              <a:off x="6227207" y="4117367"/>
              <a:ext cx="722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7" name="Striped Right Arrow 6"/>
            <p:cNvSpPr/>
            <p:nvPr/>
          </p:nvSpPr>
          <p:spPr bwMode="auto">
            <a:xfrm>
              <a:off x="7136088" y="5684898"/>
              <a:ext cx="619125" cy="238125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Century Gothic" pitchFamily="33" charset="0"/>
                <a:ea typeface="ＭＳ Ｐゴシック" pitchFamily="33" charset="-128"/>
                <a:cs typeface="ＭＳ Ｐゴシック" pitchFamily="33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 rot="16200000">
              <a:off x="4119838" y="4146610"/>
              <a:ext cx="1749425" cy="35877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26000">
                  <a:schemeClr val="tx1">
                    <a:lumMod val="65000"/>
                    <a:lumOff val="35000"/>
                  </a:schemeClr>
                </a:gs>
                <a:gs pos="61000">
                  <a:schemeClr val="tx1">
                    <a:lumMod val="65000"/>
                    <a:lumOff val="35000"/>
                  </a:schemeClr>
                </a:gs>
              </a:gsLst>
              <a:lin ang="16200000" scaled="0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buClr>
                  <a:srgbClr val="0033CC"/>
                </a:buClr>
                <a:defRPr/>
              </a:pPr>
              <a:r>
                <a:rPr lang="en-US" sz="1800" b="1" kern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~z</a:t>
              </a:r>
              <a:r>
                <a:rPr lang="en-US" sz="1800" b="1" kern="0" dirty="0" err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ero</a:t>
              </a:r>
              <a:r>
                <a:rPr lang="en-US" sz="1800" b="1" kern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rotation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 rot="20520000">
              <a:off x="5050113" y="3424298"/>
              <a:ext cx="2782887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buClr>
                  <a:srgbClr val="0033CC"/>
                </a:buClr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Natural tearing </a:t>
              </a:r>
              <a:r>
                <a:rPr lang="en-US" sz="1600" b="1" kern="0" dirty="0" err="1">
                  <a:solidFill>
                    <a:srgbClr val="FF0000"/>
                  </a:solidFill>
                  <a:latin typeface="Symbol" charset="2"/>
                  <a:ea typeface="+mn-ea"/>
                  <a:cs typeface="Symbol" charset="2"/>
                </a:rPr>
                <a:t>b</a:t>
              </a:r>
              <a:r>
                <a:rPr lang="en-US" sz="1600" b="1" kern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 limit</a:t>
              </a:r>
            </a:p>
          </p:txBody>
        </p:sp>
        <p:sp>
          <p:nvSpPr>
            <p:cNvPr id="10" name="Striped Right Arrow 9"/>
            <p:cNvSpPr/>
            <p:nvPr/>
          </p:nvSpPr>
          <p:spPr bwMode="auto">
            <a:xfrm rot="10800000">
              <a:off x="5842275" y="3747307"/>
              <a:ext cx="682626" cy="246087"/>
            </a:xfrm>
            <a:prstGeom prst="stripedRightArrow">
              <a:avLst/>
            </a:prstGeom>
            <a:solidFill>
              <a:srgbClr val="0000FF"/>
            </a:solidFill>
            <a:ln>
              <a:noFill/>
            </a:ln>
            <a:effectLst>
              <a:glow rad="38100">
                <a:schemeClr val="bg1">
                  <a:alpha val="75000"/>
                </a:schemeClr>
              </a:glo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Century Gothic" pitchFamily="33" charset="0"/>
                <a:ea typeface="ＭＳ Ｐゴシック" pitchFamily="33" charset="-128"/>
                <a:cs typeface="ＭＳ Ｐゴシック" pitchFamily="33" charset="-128"/>
              </a:endParaRPr>
            </a:p>
          </p:txBody>
        </p:sp>
      </p:grp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 l="1047" t="1228"/>
          <a:stretch>
            <a:fillRect/>
          </a:stretch>
        </p:blipFill>
        <p:spPr bwMode="auto">
          <a:xfrm>
            <a:off x="5375189" y="3002363"/>
            <a:ext cx="3482021" cy="29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090344" y="1459074"/>
            <a:ext cx="4930746" cy="9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DIII-D shows operational relationship between “natural” &amp; “error field” tearing modes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Field Thresholds Depend on J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3788"/>
            <a:ext cx="8229600" cy="788678"/>
          </a:xfrm>
        </p:spPr>
        <p:txBody>
          <a:bodyPr/>
          <a:lstStyle/>
          <a:p>
            <a:r>
              <a:rPr lang="en-US" dirty="0" smtClean="0"/>
              <a:t>Data from Ohmic plasmas JET:</a:t>
            </a:r>
          </a:p>
          <a:p>
            <a:pPr lvl="1"/>
            <a:r>
              <a:rPr lang="en-US" dirty="0" smtClean="0"/>
              <a:t>Fast current ramp flattens </a:t>
            </a:r>
            <a:r>
              <a:rPr lang="en-US" dirty="0" err="1" smtClean="0"/>
              <a:t>q</a:t>
            </a:r>
            <a:r>
              <a:rPr lang="en-US" dirty="0" smtClean="0"/>
              <a:t> and moves </a:t>
            </a:r>
            <a:r>
              <a:rPr lang="en-US" dirty="0" err="1" smtClean="0"/>
              <a:t>q</a:t>
            </a:r>
            <a:r>
              <a:rPr lang="en-US" dirty="0" smtClean="0"/>
              <a:t>=2 further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62" y="2649987"/>
            <a:ext cx="3031865" cy="2179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464173" y="6495988"/>
            <a:ext cx="2540056" cy="25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Tx/>
              <a:tabLst/>
            </a:pPr>
            <a:r>
              <a:rPr kumimoji="0" lang="en-US" sz="105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[Buttery NF 2000]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51957" y="2142644"/>
            <a:ext cx="4025900" cy="3365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‘</a:t>
            </a:r>
            <a:r>
              <a:rPr lang="en-GB" dirty="0"/>
              <a:t>Minimal’ </a:t>
            </a:r>
            <a:r>
              <a:rPr lang="en-GB" dirty="0" smtClean="0">
                <a:latin typeface="Symbol" pitchFamily="-106" charset="2"/>
              </a:rPr>
              <a:t>D</a:t>
            </a:r>
            <a:r>
              <a:rPr lang="en-GB" dirty="0" smtClean="0"/>
              <a:t>’ Model of Tearing Mode Triggering</a:t>
            </a:r>
            <a:endParaRPr lang="en-GB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38885"/>
            <a:ext cx="5303838" cy="760413"/>
          </a:xfrm>
        </p:spPr>
        <p:txBody>
          <a:bodyPr/>
          <a:lstStyle/>
          <a:p>
            <a:pPr marL="357188" indent="-357188">
              <a:buFontTx/>
              <a:buNone/>
            </a:pPr>
            <a:r>
              <a:rPr lang="en-GB" dirty="0">
                <a:solidFill>
                  <a:srgbClr val="CC0000"/>
                </a:solidFill>
              </a:rPr>
              <a:t>1.</a:t>
            </a:r>
            <a:r>
              <a:rPr lang="en-GB" dirty="0"/>
              <a:t>	Positive </a:t>
            </a:r>
            <a:r>
              <a:rPr lang="en-GB" dirty="0">
                <a:latin typeface="Symbol" pitchFamily="-106" charset="2"/>
              </a:rPr>
              <a:t>D</a:t>
            </a:r>
            <a:r>
              <a:rPr lang="en-GB" dirty="0"/>
              <a:t>' excites a small island</a:t>
            </a:r>
          </a:p>
          <a:p>
            <a:pPr marL="917575" lvl="1" indent="-381000">
              <a:lnSpc>
                <a:spcPct val="65000"/>
              </a:lnSpc>
            </a:pPr>
            <a:r>
              <a:rPr lang="en-GB" dirty="0"/>
              <a:t>Grows till </a:t>
            </a:r>
            <a:r>
              <a:rPr lang="en-GB" dirty="0">
                <a:latin typeface="Symbol" pitchFamily="-106" charset="2"/>
              </a:rPr>
              <a:t>D</a:t>
            </a:r>
            <a:r>
              <a:rPr lang="en-GB" dirty="0"/>
              <a:t>' saturation, </a:t>
            </a:r>
            <a:r>
              <a:rPr lang="en-GB" b="1" dirty="0" err="1"/>
              <a:t>w</a:t>
            </a:r>
            <a:r>
              <a:rPr lang="en-GB" b="1" baseline="-25000" dirty="0" err="1">
                <a:latin typeface="Symbol" pitchFamily="-106" charset="2"/>
              </a:rPr>
              <a:t>D</a:t>
            </a:r>
            <a:r>
              <a:rPr lang="en-GB" b="1" dirty="0"/>
              <a:t>=</a:t>
            </a:r>
            <a:r>
              <a:rPr lang="en-GB" b="1" dirty="0">
                <a:latin typeface="Symbol" pitchFamily="-106" charset="2"/>
              </a:rPr>
              <a:t>D</a:t>
            </a:r>
            <a:r>
              <a:rPr lang="en-GB" b="1" dirty="0"/>
              <a:t>'</a:t>
            </a:r>
            <a:r>
              <a:rPr lang="en-GB" b="1" baseline="-25000" dirty="0"/>
              <a:t>0 </a:t>
            </a:r>
            <a:r>
              <a:rPr lang="en-GB" b="1" dirty="0"/>
              <a:t>/ </a:t>
            </a:r>
            <a:r>
              <a:rPr lang="en-GB" b="1" dirty="0">
                <a:latin typeface="Symbol" pitchFamily="-106" charset="2"/>
              </a:rPr>
              <a:t>a</a:t>
            </a:r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2679700" y="1931898"/>
            <a:ext cx="3324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57188" indent="-357188">
              <a:lnSpc>
                <a:spcPct val="95000"/>
              </a:lnSpc>
              <a:spcBef>
                <a:spcPct val="20000"/>
              </a:spcBef>
            </a:pPr>
            <a:r>
              <a:rPr lang="en-GB" sz="2200" b="1" dirty="0">
                <a:solidFill>
                  <a:srgbClr val="CC0000"/>
                </a:solidFill>
              </a:rPr>
              <a:t>2.	</a:t>
            </a:r>
            <a:r>
              <a:rPr lang="en-GB" sz="2200" b="1" dirty="0"/>
              <a:t>Growth becomes “neoclassical” if </a:t>
            </a:r>
            <a:br>
              <a:rPr lang="en-GB" sz="2200" b="1" dirty="0"/>
            </a:br>
            <a:r>
              <a:rPr lang="en-GB" sz="2200" b="1" dirty="0"/>
              <a:t>island big enough:</a:t>
            </a:r>
          </a:p>
          <a:p>
            <a:pPr marL="917575" lvl="1" indent="-293688">
              <a:lnSpc>
                <a:spcPct val="90000"/>
              </a:lnSpc>
              <a:spcBef>
                <a:spcPct val="20000"/>
              </a:spcBef>
            </a:pP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</a:rPr>
              <a:t>      </a:t>
            </a:r>
            <a:r>
              <a:rPr lang="en-GB" b="1" dirty="0" err="1">
                <a:solidFill>
                  <a:srgbClr val="3333FF"/>
                </a:solidFill>
                <a:ea typeface="ＭＳ Ｐゴシック" pitchFamily="-106" charset="-128"/>
              </a:rPr>
              <a:t>w</a:t>
            </a:r>
            <a:r>
              <a:rPr lang="en-GB" b="1" baseline="-25000" dirty="0" err="1">
                <a:solidFill>
                  <a:srgbClr val="3333FF"/>
                </a:solidFill>
                <a:latin typeface="Symbol" pitchFamily="-106" charset="2"/>
                <a:ea typeface="ＭＳ Ｐゴシック" pitchFamily="-106" charset="-128"/>
              </a:rPr>
              <a:t>D</a:t>
            </a:r>
            <a:r>
              <a:rPr lang="en-GB" b="1" baseline="-25000" dirty="0">
                <a:solidFill>
                  <a:srgbClr val="3333FF"/>
                </a:solidFill>
                <a:latin typeface="Symbol" pitchFamily="-106" charset="2"/>
                <a:ea typeface="ＭＳ Ｐゴシック" pitchFamily="-106" charset="-128"/>
              </a:rPr>
              <a:t> </a:t>
            </a: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</a:rPr>
              <a:t>&gt;</a:t>
            </a:r>
            <a:r>
              <a:rPr lang="en-GB" dirty="0">
                <a:solidFill>
                  <a:srgbClr val="3333FF"/>
                </a:solidFill>
                <a:ea typeface="ＭＳ Ｐゴシック" pitchFamily="-106" charset="-128"/>
              </a:rPr>
              <a:t> </a:t>
            </a:r>
            <a:r>
              <a:rPr lang="en-GB" b="1" dirty="0" err="1">
                <a:solidFill>
                  <a:srgbClr val="3333FF"/>
                </a:solidFill>
                <a:ea typeface="ＭＳ Ｐゴシック" pitchFamily="-106" charset="-128"/>
              </a:rPr>
              <a:t>w</a:t>
            </a:r>
            <a:r>
              <a:rPr lang="en-GB" b="1" baseline="-25000" dirty="0" err="1">
                <a:solidFill>
                  <a:srgbClr val="3333FF"/>
                </a:solidFill>
                <a:ea typeface="ＭＳ Ｐゴシック" pitchFamily="-106" charset="-128"/>
              </a:rPr>
              <a:t>crit</a:t>
            </a:r>
            <a:r>
              <a:rPr lang="en-GB" b="1" baseline="-25000" dirty="0">
                <a:solidFill>
                  <a:srgbClr val="3333FF"/>
                </a:solidFill>
                <a:ea typeface="ＭＳ Ｐゴシック" pitchFamily="-106" charset="-128"/>
              </a:rPr>
              <a:t> </a:t>
            </a:r>
            <a:endParaRPr lang="en-GB" b="1" dirty="0">
              <a:solidFill>
                <a:srgbClr val="3333FF"/>
              </a:solidFill>
              <a:ea typeface="ＭＳ Ｐゴシック" pitchFamily="-106" charset="-128"/>
            </a:endParaRPr>
          </a:p>
          <a:p>
            <a:pPr marL="917575" lvl="1" indent="-293688">
              <a:lnSpc>
                <a:spcPct val="90000"/>
              </a:lnSpc>
              <a:spcBef>
                <a:spcPct val="20000"/>
              </a:spcBef>
            </a:pP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  <a:sym typeface="Symbol" pitchFamily="-106" charset="2"/>
              </a:rPr>
              <a:t> </a:t>
            </a:r>
            <a:r>
              <a:rPr lang="en-GB" b="1" dirty="0" err="1">
                <a:solidFill>
                  <a:srgbClr val="3333FF"/>
                </a:solidFill>
                <a:ea typeface="ＭＳ Ｐゴシック" pitchFamily="-106" charset="-128"/>
                <a:sym typeface="Symbol" pitchFamily="-106" charset="2"/>
              </a:rPr>
              <a:t></a:t>
            </a: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</a:rPr>
              <a:t> </a:t>
            </a:r>
            <a:r>
              <a:rPr lang="en-GB" b="1" dirty="0">
                <a:solidFill>
                  <a:srgbClr val="3333FF"/>
                </a:solidFill>
                <a:latin typeface="Symbol" pitchFamily="-106" charset="2"/>
                <a:ea typeface="ＭＳ Ｐゴシック" pitchFamily="-106" charset="-128"/>
              </a:rPr>
              <a:t>D</a:t>
            </a: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</a:rPr>
              <a:t>'</a:t>
            </a:r>
            <a:r>
              <a:rPr lang="en-GB" b="1" baseline="-25000" dirty="0">
                <a:solidFill>
                  <a:srgbClr val="3333FF"/>
                </a:solidFill>
                <a:ea typeface="ＭＳ Ｐゴシック" pitchFamily="-106" charset="-128"/>
              </a:rPr>
              <a:t>0  </a:t>
            </a: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</a:rPr>
              <a:t>&gt; </a:t>
            </a:r>
            <a:r>
              <a:rPr lang="en-GB" sz="2400" b="1" dirty="0">
                <a:solidFill>
                  <a:srgbClr val="3333FF"/>
                </a:solidFill>
                <a:latin typeface="Symbol" pitchFamily="-106" charset="2"/>
                <a:ea typeface="ＭＳ Ｐゴシック" pitchFamily="-106" charset="-128"/>
              </a:rPr>
              <a:t>a </a:t>
            </a:r>
            <a:r>
              <a:rPr lang="en-GB" b="1" dirty="0" err="1">
                <a:solidFill>
                  <a:srgbClr val="3333FF"/>
                </a:solidFill>
                <a:ea typeface="ＭＳ Ｐゴシック" pitchFamily="-106" charset="-128"/>
              </a:rPr>
              <a:t>w</a:t>
            </a:r>
            <a:r>
              <a:rPr lang="en-GB" b="1" baseline="-25000" dirty="0" err="1">
                <a:solidFill>
                  <a:srgbClr val="3333FF"/>
                </a:solidFill>
                <a:ea typeface="ＭＳ Ｐゴシック" pitchFamily="-106" charset="-128"/>
              </a:rPr>
              <a:t>crit</a:t>
            </a:r>
            <a:r>
              <a:rPr lang="en-GB" b="1" baseline="-25000" dirty="0">
                <a:solidFill>
                  <a:srgbClr val="3333FF"/>
                </a:solidFill>
                <a:ea typeface="ＭＳ Ｐゴシック" pitchFamily="-106" charset="-128"/>
              </a:rPr>
              <a:t> </a:t>
            </a:r>
            <a:endParaRPr lang="en-GB" dirty="0">
              <a:solidFill>
                <a:srgbClr val="3333FF"/>
              </a:solidFill>
              <a:ea typeface="ＭＳ Ｐゴシック" pitchFamily="-106" charset="-128"/>
            </a:endParaRPr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3213100" y="4006913"/>
            <a:ext cx="5811838" cy="20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57188" indent="-357188">
              <a:lnSpc>
                <a:spcPct val="90000"/>
              </a:lnSpc>
              <a:spcBef>
                <a:spcPts val="720"/>
              </a:spcBef>
            </a:pPr>
            <a:r>
              <a:rPr lang="en-GB" sz="2200" b="1" dirty="0">
                <a:solidFill>
                  <a:srgbClr val="CC0000"/>
                </a:solidFill>
              </a:rPr>
              <a:t>3.	</a:t>
            </a:r>
            <a:r>
              <a:rPr lang="en-GB" sz="2200" b="1" dirty="0">
                <a:latin typeface="Symbol" pitchFamily="-106" charset="2"/>
              </a:rPr>
              <a:t>D</a:t>
            </a:r>
            <a:r>
              <a:rPr lang="en-GB" sz="2200" b="1" dirty="0"/>
              <a:t>'</a:t>
            </a:r>
            <a:r>
              <a:rPr lang="en-GB" sz="2200" b="1" baseline="-25000" dirty="0"/>
              <a:t>0</a:t>
            </a:r>
            <a:r>
              <a:rPr lang="en-GB" sz="2200" b="1" dirty="0"/>
              <a:t> is function of rotation shear and </a:t>
            </a:r>
            <a:r>
              <a:rPr lang="en-GB" sz="2200" b="1" dirty="0" err="1">
                <a:latin typeface="Symbol" pitchFamily="-106" charset="2"/>
              </a:rPr>
              <a:t>b</a:t>
            </a:r>
            <a:r>
              <a:rPr lang="en-GB" sz="2200" b="1" baseline="-25000" dirty="0" err="1"/>
              <a:t>N</a:t>
            </a:r>
            <a:r>
              <a:rPr lang="en-GB" sz="2200" b="1" dirty="0"/>
              <a:t> </a:t>
            </a:r>
          </a:p>
          <a:p>
            <a:pPr marL="806450" lvl="1" indent="-269875">
              <a:lnSpc>
                <a:spcPct val="90000"/>
              </a:lnSpc>
              <a:spcBef>
                <a:spcPts val="720"/>
              </a:spcBef>
              <a:buFontTx/>
              <a:buChar char="–"/>
            </a:pPr>
            <a:r>
              <a:rPr lang="en-GB" b="1" dirty="0">
                <a:solidFill>
                  <a:srgbClr val="FF0000"/>
                </a:solidFill>
                <a:ea typeface="ＭＳ Ｐゴシック" pitchFamily="-106" charset="-128"/>
              </a:rPr>
              <a:t>Increases</a:t>
            </a: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</a:rPr>
              <a:t>/</a:t>
            </a:r>
            <a:r>
              <a:rPr lang="en-GB" b="1" dirty="0">
                <a:solidFill>
                  <a:srgbClr val="009900"/>
                </a:solidFill>
                <a:ea typeface="ＭＳ Ｐゴシック" pitchFamily="-106" charset="-128"/>
              </a:rPr>
              <a:t>decreases</a:t>
            </a:r>
            <a:r>
              <a:rPr lang="en-GB" dirty="0">
                <a:solidFill>
                  <a:srgbClr val="FF0066"/>
                </a:solidFill>
                <a:ea typeface="ＭＳ Ｐゴシック" pitchFamily="-106" charset="-128"/>
              </a:rPr>
              <a:t> </a:t>
            </a:r>
            <a:r>
              <a:rPr lang="en-GB" dirty="0">
                <a:solidFill>
                  <a:srgbClr val="3333FF"/>
                </a:solidFill>
                <a:ea typeface="ＭＳ Ｐゴシック" pitchFamily="-106" charset="-128"/>
              </a:rPr>
              <a:t>in rotation shear will change tearing mode onset </a:t>
            </a:r>
            <a:r>
              <a:rPr lang="en-GB" b="1" dirty="0" err="1">
                <a:solidFill>
                  <a:srgbClr val="3333FF"/>
                </a:solidFill>
                <a:latin typeface="Symbol" pitchFamily="-106" charset="2"/>
                <a:ea typeface="ＭＳ Ｐゴシック" pitchFamily="-106" charset="-128"/>
              </a:rPr>
              <a:t>b</a:t>
            </a:r>
            <a:r>
              <a:rPr lang="en-GB" b="1" baseline="-25000" dirty="0" err="1">
                <a:solidFill>
                  <a:srgbClr val="3333FF"/>
                </a:solidFill>
                <a:ea typeface="ＭＳ Ｐゴシック" pitchFamily="-106" charset="-128"/>
              </a:rPr>
              <a:t>N</a:t>
            </a:r>
            <a:endParaRPr lang="en-GB" b="1" baseline="-25000" dirty="0">
              <a:solidFill>
                <a:srgbClr val="3333FF"/>
              </a:solidFill>
              <a:ea typeface="ＭＳ Ｐゴシック" pitchFamily="-106" charset="-128"/>
            </a:endParaRPr>
          </a:p>
          <a:p>
            <a:pPr marL="806450" lvl="1" indent="-269875">
              <a:lnSpc>
                <a:spcPct val="90000"/>
              </a:lnSpc>
              <a:spcBef>
                <a:spcPts val="720"/>
              </a:spcBef>
              <a:buFontTx/>
              <a:buChar char="–"/>
            </a:pP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</a:rPr>
              <a:t> </a:t>
            </a:r>
            <a:r>
              <a:rPr lang="en-GB" b="1" dirty="0" err="1">
                <a:solidFill>
                  <a:srgbClr val="3333FF"/>
                </a:solidFill>
                <a:latin typeface="Symbol" pitchFamily="-106" charset="2"/>
                <a:ea typeface="ＭＳ Ｐゴシック" pitchFamily="-106" charset="-128"/>
              </a:rPr>
              <a:t>r</a:t>
            </a: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</a:rPr>
              <a:t>*</a:t>
            </a:r>
            <a:r>
              <a:rPr lang="en-GB" dirty="0">
                <a:solidFill>
                  <a:srgbClr val="3333FF"/>
                </a:solidFill>
                <a:ea typeface="ＭＳ Ｐゴシック" pitchFamily="-106" charset="-128"/>
              </a:rPr>
              <a:t> variation introduced through </a:t>
            </a:r>
            <a:r>
              <a:rPr lang="en-GB" b="1" dirty="0" err="1">
                <a:solidFill>
                  <a:srgbClr val="3333FF"/>
                </a:solidFill>
                <a:ea typeface="ＭＳ Ｐゴシック" pitchFamily="-106" charset="-128"/>
              </a:rPr>
              <a:t>w</a:t>
            </a:r>
            <a:r>
              <a:rPr lang="en-GB" b="1" baseline="-25000" dirty="0" err="1">
                <a:solidFill>
                  <a:srgbClr val="3333FF"/>
                </a:solidFill>
                <a:ea typeface="ＭＳ Ｐゴシック" pitchFamily="-106" charset="-128"/>
              </a:rPr>
              <a:t>crit</a:t>
            </a:r>
            <a:endParaRPr lang="en-GB" b="1" baseline="-25000" dirty="0">
              <a:solidFill>
                <a:srgbClr val="3333FF"/>
              </a:solidFill>
              <a:ea typeface="ＭＳ Ｐゴシック" pitchFamily="-106" charset="-128"/>
            </a:endParaRPr>
          </a:p>
          <a:p>
            <a:pPr marL="806450" lvl="1" indent="-269875">
              <a:lnSpc>
                <a:spcPct val="90000"/>
              </a:lnSpc>
              <a:spcBef>
                <a:spcPts val="720"/>
              </a:spcBef>
              <a:buFontTx/>
              <a:buChar char="–"/>
            </a:pPr>
            <a:r>
              <a:rPr lang="en-GB" b="1" i="1" dirty="0">
                <a:solidFill>
                  <a:srgbClr val="3333FF"/>
                </a:solidFill>
                <a:ea typeface="ＭＳ Ｐゴシック" pitchFamily="-106" charset="-128"/>
              </a:rPr>
              <a:t>but note much harder to excite </a:t>
            </a:r>
            <a:br>
              <a:rPr lang="en-GB" b="1" i="1" dirty="0">
                <a:solidFill>
                  <a:srgbClr val="3333FF"/>
                </a:solidFill>
                <a:ea typeface="ＭＳ Ｐゴシック" pitchFamily="-106" charset="-128"/>
              </a:rPr>
            </a:br>
            <a:r>
              <a:rPr lang="en-GB" b="1" i="1" dirty="0">
                <a:solidFill>
                  <a:srgbClr val="3333FF"/>
                </a:solidFill>
                <a:ea typeface="ＭＳ Ｐゴシック" pitchFamily="-106" charset="-128"/>
              </a:rPr>
              <a:t>mode at low </a:t>
            </a:r>
            <a:r>
              <a:rPr lang="en-GB" b="1" i="1" dirty="0" err="1">
                <a:solidFill>
                  <a:srgbClr val="3333FF"/>
                </a:solidFill>
                <a:latin typeface="Symbol" pitchFamily="-106" charset="2"/>
                <a:ea typeface="ＭＳ Ｐゴシック" pitchFamily="-106" charset="-128"/>
              </a:rPr>
              <a:t>b</a:t>
            </a:r>
            <a:r>
              <a:rPr lang="en-GB" b="1" i="1" baseline="-25000" dirty="0" err="1">
                <a:solidFill>
                  <a:srgbClr val="3333FF"/>
                </a:solidFill>
                <a:ea typeface="ＭＳ Ｐゴシック" pitchFamily="-106" charset="-128"/>
              </a:rPr>
              <a:t>N</a:t>
            </a:r>
            <a:r>
              <a:rPr lang="en-GB" b="1" i="1" dirty="0">
                <a:solidFill>
                  <a:srgbClr val="3333FF"/>
                </a:solidFill>
                <a:ea typeface="ＭＳ Ｐゴシック" pitchFamily="-106" charset="-128"/>
              </a:rPr>
              <a:t> away from </a:t>
            </a:r>
            <a:r>
              <a:rPr lang="en-GB" b="1" dirty="0">
                <a:solidFill>
                  <a:srgbClr val="3333FF"/>
                </a:solidFill>
                <a:latin typeface="Symbol" pitchFamily="-106" charset="2"/>
                <a:ea typeface="ＭＳ Ｐゴシック" pitchFamily="-106" charset="-128"/>
              </a:rPr>
              <a:t>D</a:t>
            </a:r>
            <a:r>
              <a:rPr lang="en-GB" b="1" dirty="0">
                <a:solidFill>
                  <a:srgbClr val="3333FF"/>
                </a:solidFill>
                <a:ea typeface="ＭＳ Ｐゴシック" pitchFamily="-106" charset="-128"/>
              </a:rPr>
              <a:t>'</a:t>
            </a:r>
            <a:r>
              <a:rPr lang="en-GB" b="1" i="1" dirty="0">
                <a:solidFill>
                  <a:srgbClr val="3333FF"/>
                </a:solidFill>
                <a:ea typeface="ＭＳ Ｐゴシック" pitchFamily="-106" charset="-128"/>
              </a:rPr>
              <a:t> pole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4300" y="1388515"/>
            <a:ext cx="2686051" cy="1901826"/>
            <a:chOff x="152" y="761"/>
            <a:chExt cx="1692" cy="1198"/>
          </a:xfrm>
        </p:grpSpPr>
        <p:sp>
          <p:nvSpPr>
            <p:cNvPr id="564241" name="Line 17"/>
            <p:cNvSpPr>
              <a:spLocks noChangeShapeType="1"/>
            </p:cNvSpPr>
            <p:nvPr/>
          </p:nvSpPr>
          <p:spPr bwMode="auto">
            <a:xfrm flipV="1">
              <a:off x="482" y="87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42" name="Line 18"/>
            <p:cNvSpPr>
              <a:spLocks noChangeShapeType="1"/>
            </p:cNvSpPr>
            <p:nvPr/>
          </p:nvSpPr>
          <p:spPr bwMode="auto">
            <a:xfrm flipV="1">
              <a:off x="485" y="1730"/>
              <a:ext cx="13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43" name="Line 19"/>
            <p:cNvSpPr>
              <a:spLocks noChangeShapeType="1"/>
            </p:cNvSpPr>
            <p:nvPr/>
          </p:nvSpPr>
          <p:spPr bwMode="auto">
            <a:xfrm>
              <a:off x="482" y="1272"/>
              <a:ext cx="989" cy="45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44" name="Rectangle 20"/>
            <p:cNvSpPr>
              <a:spLocks noChangeArrowheads="1"/>
            </p:cNvSpPr>
            <p:nvPr/>
          </p:nvSpPr>
          <p:spPr bwMode="auto">
            <a:xfrm>
              <a:off x="180" y="761"/>
              <a:ext cx="2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latin typeface="Symbol" pitchFamily="-106" charset="2"/>
                </a:rPr>
                <a:t>D</a:t>
              </a:r>
              <a:r>
                <a:rPr lang="en-GB" b="1"/>
                <a:t>'</a:t>
              </a:r>
              <a:r>
                <a:rPr lang="en-GB"/>
                <a:t> </a:t>
              </a:r>
            </a:p>
          </p:txBody>
        </p:sp>
        <p:sp>
          <p:nvSpPr>
            <p:cNvPr id="564245" name="Rectangle 21"/>
            <p:cNvSpPr>
              <a:spLocks noChangeArrowheads="1"/>
            </p:cNvSpPr>
            <p:nvPr/>
          </p:nvSpPr>
          <p:spPr bwMode="auto">
            <a:xfrm>
              <a:off x="152" y="1104"/>
              <a:ext cx="3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rgbClr val="3333FF"/>
                  </a:solidFill>
                  <a:latin typeface="Symbol" pitchFamily="-106" charset="2"/>
                </a:rPr>
                <a:t>D</a:t>
              </a:r>
              <a:r>
                <a:rPr lang="en-GB" b="1">
                  <a:solidFill>
                    <a:srgbClr val="3333FF"/>
                  </a:solidFill>
                </a:rPr>
                <a:t>'</a:t>
              </a:r>
              <a:r>
                <a:rPr lang="en-GB" b="1" baseline="-25000">
                  <a:solidFill>
                    <a:srgbClr val="3333FF"/>
                  </a:solidFill>
                </a:rPr>
                <a:t>0</a:t>
              </a:r>
              <a:r>
                <a:rPr lang="en-GB">
                  <a:solidFill>
                    <a:srgbClr val="3333FF"/>
                  </a:solidFill>
                </a:rPr>
                <a:t> </a:t>
              </a:r>
            </a:p>
          </p:txBody>
        </p:sp>
        <p:sp>
          <p:nvSpPr>
            <p:cNvPr id="564246" name="Rectangle 22"/>
            <p:cNvSpPr>
              <a:spLocks noChangeArrowheads="1"/>
            </p:cNvSpPr>
            <p:nvPr/>
          </p:nvSpPr>
          <p:spPr bwMode="auto">
            <a:xfrm>
              <a:off x="1343" y="1690"/>
              <a:ext cx="3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>
                  <a:solidFill>
                    <a:srgbClr val="3333FF"/>
                  </a:solidFill>
                </a:rPr>
                <a:t>w</a:t>
              </a:r>
              <a:r>
                <a:rPr lang="en-GB" b="1" baseline="-25000">
                  <a:solidFill>
                    <a:srgbClr val="3333FF"/>
                  </a:solidFill>
                  <a:latin typeface="Symbol" pitchFamily="-106" charset="2"/>
                </a:rPr>
                <a:t>D</a:t>
              </a:r>
            </a:p>
          </p:txBody>
        </p:sp>
        <p:sp>
          <p:nvSpPr>
            <p:cNvPr id="564247" name="Rectangle 23"/>
            <p:cNvSpPr>
              <a:spLocks noChangeArrowheads="1"/>
            </p:cNvSpPr>
            <p:nvPr/>
          </p:nvSpPr>
          <p:spPr bwMode="auto">
            <a:xfrm>
              <a:off x="851" y="1265"/>
              <a:ext cx="2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rgbClr val="3333FF"/>
                  </a:solidFill>
                  <a:latin typeface="Symbol" pitchFamily="-106" charset="2"/>
                </a:rPr>
                <a:t>a</a:t>
              </a:r>
              <a:r>
                <a:rPr lang="en-GB">
                  <a:solidFill>
                    <a:srgbClr val="3333FF"/>
                  </a:solidFill>
                </a:rPr>
                <a:t> </a:t>
              </a:r>
            </a:p>
          </p:txBody>
        </p:sp>
        <p:sp>
          <p:nvSpPr>
            <p:cNvPr id="564248" name="Rectangle 24"/>
            <p:cNvSpPr>
              <a:spLocks noChangeArrowheads="1"/>
            </p:cNvSpPr>
            <p:nvPr/>
          </p:nvSpPr>
          <p:spPr bwMode="auto">
            <a:xfrm>
              <a:off x="1600" y="1703"/>
              <a:ext cx="2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/>
                <a:t>w</a:t>
              </a:r>
              <a:endParaRPr lang="en-GB" b="1" baseline="-25000">
                <a:latin typeface="Symbol" pitchFamily="-106" charset="2"/>
              </a:endParaRPr>
            </a:p>
          </p:txBody>
        </p:sp>
      </p:grpSp>
      <p:sp>
        <p:nvSpPr>
          <p:cNvPr id="564249" name="Line 25"/>
          <p:cNvSpPr>
            <a:spLocks noChangeShapeType="1"/>
          </p:cNvSpPr>
          <p:nvPr/>
        </p:nvSpPr>
        <p:spPr bwMode="auto">
          <a:xfrm flipH="1">
            <a:off x="1620838" y="1721523"/>
            <a:ext cx="239712" cy="4572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4250" name="Line 26"/>
          <p:cNvSpPr>
            <a:spLocks noChangeShapeType="1"/>
          </p:cNvSpPr>
          <p:nvPr/>
        </p:nvSpPr>
        <p:spPr bwMode="auto">
          <a:xfrm flipV="1">
            <a:off x="5573713" y="2401798"/>
            <a:ext cx="484187" cy="249237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4252" name="Line 28"/>
          <p:cNvSpPr>
            <a:spLocks noChangeShapeType="1"/>
          </p:cNvSpPr>
          <p:nvPr/>
        </p:nvSpPr>
        <p:spPr bwMode="auto">
          <a:xfrm>
            <a:off x="1279525" y="4862513"/>
            <a:ext cx="0" cy="300037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4253" name="Line 29"/>
          <p:cNvSpPr>
            <a:spLocks noChangeShapeType="1"/>
          </p:cNvSpPr>
          <p:nvPr/>
        </p:nvSpPr>
        <p:spPr bwMode="auto">
          <a:xfrm>
            <a:off x="1890713" y="4859338"/>
            <a:ext cx="0" cy="300037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5875" y="3353843"/>
            <a:ext cx="3206751" cy="2776559"/>
            <a:chOff x="10" y="2291"/>
            <a:chExt cx="2020" cy="1749"/>
          </a:xfrm>
        </p:grpSpPr>
        <p:sp>
          <p:nvSpPr>
            <p:cNvPr id="564259" name="Line 35"/>
            <p:cNvSpPr>
              <a:spLocks noChangeShapeType="1"/>
            </p:cNvSpPr>
            <p:nvPr/>
          </p:nvSpPr>
          <p:spPr bwMode="auto">
            <a:xfrm flipV="1">
              <a:off x="605" y="2305"/>
              <a:ext cx="0" cy="17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60" name="Line 36"/>
            <p:cNvSpPr>
              <a:spLocks noChangeShapeType="1"/>
            </p:cNvSpPr>
            <p:nvPr/>
          </p:nvSpPr>
          <p:spPr bwMode="auto">
            <a:xfrm>
              <a:off x="603" y="3520"/>
              <a:ext cx="1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61" name="Line 37"/>
            <p:cNvSpPr>
              <a:spLocks noChangeShapeType="1"/>
            </p:cNvSpPr>
            <p:nvPr/>
          </p:nvSpPr>
          <p:spPr bwMode="auto">
            <a:xfrm flipV="1">
              <a:off x="612" y="3154"/>
              <a:ext cx="1230" cy="5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62" name="Rectangle 38"/>
            <p:cNvSpPr>
              <a:spLocks noChangeArrowheads="1"/>
            </p:cNvSpPr>
            <p:nvPr/>
          </p:nvSpPr>
          <p:spPr bwMode="auto">
            <a:xfrm>
              <a:off x="80" y="3027"/>
              <a:ext cx="5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>
                  <a:solidFill>
                    <a:srgbClr val="CC00CC"/>
                  </a:solidFill>
                  <a:latin typeface="Symbol" pitchFamily="-106" charset="2"/>
                </a:rPr>
                <a:t>a</a:t>
              </a:r>
              <a:r>
                <a:rPr lang="en-GB" b="1">
                  <a:solidFill>
                    <a:srgbClr val="CC00CC"/>
                  </a:solidFill>
                </a:rPr>
                <a:t>w</a:t>
              </a:r>
              <a:r>
                <a:rPr lang="en-GB" b="1" baseline="-25000">
                  <a:solidFill>
                    <a:srgbClr val="CC00CC"/>
                  </a:solidFill>
                </a:rPr>
                <a:t>crit</a:t>
              </a:r>
              <a:endParaRPr lang="en-GB" b="1" baseline="-25000">
                <a:solidFill>
                  <a:srgbClr val="CC00CC"/>
                </a:solidFill>
                <a:latin typeface="Symbol" pitchFamily="-106" charset="2"/>
              </a:endParaRPr>
            </a:p>
          </p:txBody>
        </p:sp>
        <p:sp>
          <p:nvSpPr>
            <p:cNvPr id="564263" name="Rectangle 39"/>
            <p:cNvSpPr>
              <a:spLocks noChangeArrowheads="1"/>
            </p:cNvSpPr>
            <p:nvPr/>
          </p:nvSpPr>
          <p:spPr bwMode="auto">
            <a:xfrm>
              <a:off x="305" y="2416"/>
              <a:ext cx="3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latin typeface="Symbol" pitchFamily="-106" charset="2"/>
                </a:rPr>
                <a:t>D</a:t>
              </a:r>
              <a:r>
                <a:rPr lang="en-GB" b="1"/>
                <a:t>'</a:t>
              </a:r>
              <a:r>
                <a:rPr lang="en-GB" b="1" baseline="-25000"/>
                <a:t>0</a:t>
              </a:r>
              <a:r>
                <a:rPr lang="en-GB"/>
                <a:t> </a:t>
              </a:r>
            </a:p>
          </p:txBody>
        </p:sp>
        <p:sp>
          <p:nvSpPr>
            <p:cNvPr id="564264" name="Freeform 40"/>
            <p:cNvSpPr>
              <a:spLocks/>
            </p:cNvSpPr>
            <p:nvPr/>
          </p:nvSpPr>
          <p:spPr bwMode="auto">
            <a:xfrm>
              <a:off x="611" y="2580"/>
              <a:ext cx="1233" cy="1334"/>
            </a:xfrm>
            <a:custGeom>
              <a:avLst/>
              <a:gdLst/>
              <a:ahLst/>
              <a:cxnLst>
                <a:cxn ang="0">
                  <a:pos x="3" y="1162"/>
                </a:cxn>
                <a:cxn ang="0">
                  <a:pos x="71" y="1168"/>
                </a:cxn>
                <a:cxn ang="0">
                  <a:pos x="432" y="1094"/>
                </a:cxn>
                <a:cxn ang="0">
                  <a:pos x="731" y="906"/>
                </a:cxn>
                <a:cxn ang="0">
                  <a:pos x="982" y="623"/>
                </a:cxn>
                <a:cxn ang="0">
                  <a:pos x="1160" y="241"/>
                </a:cxn>
                <a:cxn ang="0">
                  <a:pos x="1233" y="0"/>
                </a:cxn>
              </a:cxnLst>
              <a:rect l="0" t="0" r="r" b="b"/>
              <a:pathLst>
                <a:path w="1233" h="1179">
                  <a:moveTo>
                    <a:pt x="3" y="1162"/>
                  </a:moveTo>
                  <a:cubicBezTo>
                    <a:pt x="1" y="1170"/>
                    <a:pt x="0" y="1179"/>
                    <a:pt x="71" y="1168"/>
                  </a:cubicBezTo>
                  <a:cubicBezTo>
                    <a:pt x="142" y="1157"/>
                    <a:pt x="322" y="1138"/>
                    <a:pt x="432" y="1094"/>
                  </a:cubicBezTo>
                  <a:cubicBezTo>
                    <a:pt x="542" y="1050"/>
                    <a:pt x="639" y="984"/>
                    <a:pt x="731" y="906"/>
                  </a:cubicBezTo>
                  <a:cubicBezTo>
                    <a:pt x="823" y="828"/>
                    <a:pt x="911" y="734"/>
                    <a:pt x="982" y="623"/>
                  </a:cubicBezTo>
                  <a:cubicBezTo>
                    <a:pt x="1053" y="512"/>
                    <a:pt x="1118" y="345"/>
                    <a:pt x="1160" y="241"/>
                  </a:cubicBezTo>
                  <a:cubicBezTo>
                    <a:pt x="1202" y="137"/>
                    <a:pt x="1217" y="68"/>
                    <a:pt x="123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65" name="Freeform 41"/>
            <p:cNvSpPr>
              <a:spLocks/>
            </p:cNvSpPr>
            <p:nvPr/>
          </p:nvSpPr>
          <p:spPr bwMode="auto">
            <a:xfrm>
              <a:off x="615" y="2291"/>
              <a:ext cx="1233" cy="1335"/>
            </a:xfrm>
            <a:custGeom>
              <a:avLst/>
              <a:gdLst/>
              <a:ahLst/>
              <a:cxnLst>
                <a:cxn ang="0">
                  <a:pos x="3" y="1162"/>
                </a:cxn>
                <a:cxn ang="0">
                  <a:pos x="71" y="1168"/>
                </a:cxn>
                <a:cxn ang="0">
                  <a:pos x="432" y="1094"/>
                </a:cxn>
                <a:cxn ang="0">
                  <a:pos x="731" y="906"/>
                </a:cxn>
                <a:cxn ang="0">
                  <a:pos x="982" y="623"/>
                </a:cxn>
                <a:cxn ang="0">
                  <a:pos x="1160" y="241"/>
                </a:cxn>
                <a:cxn ang="0">
                  <a:pos x="1233" y="0"/>
                </a:cxn>
              </a:cxnLst>
              <a:rect l="0" t="0" r="r" b="b"/>
              <a:pathLst>
                <a:path w="1233" h="1179">
                  <a:moveTo>
                    <a:pt x="3" y="1162"/>
                  </a:moveTo>
                  <a:cubicBezTo>
                    <a:pt x="1" y="1170"/>
                    <a:pt x="0" y="1179"/>
                    <a:pt x="71" y="1168"/>
                  </a:cubicBezTo>
                  <a:cubicBezTo>
                    <a:pt x="142" y="1157"/>
                    <a:pt x="322" y="1138"/>
                    <a:pt x="432" y="1094"/>
                  </a:cubicBezTo>
                  <a:cubicBezTo>
                    <a:pt x="542" y="1050"/>
                    <a:pt x="639" y="984"/>
                    <a:pt x="731" y="906"/>
                  </a:cubicBezTo>
                  <a:cubicBezTo>
                    <a:pt x="823" y="828"/>
                    <a:pt x="911" y="734"/>
                    <a:pt x="982" y="623"/>
                  </a:cubicBezTo>
                  <a:cubicBezTo>
                    <a:pt x="1053" y="512"/>
                    <a:pt x="1118" y="345"/>
                    <a:pt x="1160" y="241"/>
                  </a:cubicBezTo>
                  <a:cubicBezTo>
                    <a:pt x="1202" y="137"/>
                    <a:pt x="1217" y="68"/>
                    <a:pt x="1233" y="0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66" name="Rectangle 42"/>
            <p:cNvSpPr>
              <a:spLocks noChangeArrowheads="1"/>
            </p:cNvSpPr>
            <p:nvPr/>
          </p:nvSpPr>
          <p:spPr bwMode="auto">
            <a:xfrm>
              <a:off x="657" y="2488"/>
              <a:ext cx="9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 i="1">
                  <a:solidFill>
                    <a:srgbClr val="3333FF"/>
                  </a:solidFill>
                </a:rPr>
                <a:t>NTM onset</a:t>
              </a:r>
            </a:p>
          </p:txBody>
        </p:sp>
        <p:sp>
          <p:nvSpPr>
            <p:cNvPr id="564267" name="Rectangle 43"/>
            <p:cNvSpPr>
              <a:spLocks noChangeArrowheads="1"/>
            </p:cNvSpPr>
            <p:nvPr/>
          </p:nvSpPr>
          <p:spPr bwMode="auto">
            <a:xfrm>
              <a:off x="1705" y="3498"/>
              <a:ext cx="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latin typeface="Symbol" pitchFamily="-106" charset="2"/>
                </a:rPr>
                <a:t>b</a:t>
              </a:r>
              <a:r>
                <a:rPr lang="en-GB" b="1" baseline="-25000"/>
                <a:t>N</a:t>
              </a:r>
              <a:r>
                <a:rPr lang="en-GB"/>
                <a:t> </a:t>
              </a:r>
            </a:p>
          </p:txBody>
        </p:sp>
        <p:sp>
          <p:nvSpPr>
            <p:cNvPr id="564268" name="Line 44"/>
            <p:cNvSpPr>
              <a:spLocks noChangeShapeType="1"/>
            </p:cNvSpPr>
            <p:nvPr/>
          </p:nvSpPr>
          <p:spPr bwMode="auto">
            <a:xfrm>
              <a:off x="1408" y="2729"/>
              <a:ext cx="110" cy="30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69" name="Line 45"/>
            <p:cNvSpPr>
              <a:spLocks noChangeShapeType="1"/>
            </p:cNvSpPr>
            <p:nvPr/>
          </p:nvSpPr>
          <p:spPr bwMode="auto">
            <a:xfrm>
              <a:off x="795" y="3742"/>
              <a:ext cx="0" cy="1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70" name="Line 46"/>
            <p:cNvSpPr>
              <a:spLocks noChangeShapeType="1"/>
            </p:cNvSpPr>
            <p:nvPr/>
          </p:nvSpPr>
          <p:spPr bwMode="auto">
            <a:xfrm>
              <a:off x="1060" y="3669"/>
              <a:ext cx="0" cy="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71" name="Text Box 47"/>
            <p:cNvSpPr txBox="1">
              <a:spLocks noChangeArrowheads="1"/>
            </p:cNvSpPr>
            <p:nvPr/>
          </p:nvSpPr>
          <p:spPr bwMode="auto">
            <a:xfrm>
              <a:off x="641" y="3300"/>
              <a:ext cx="7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solidFill>
                    <a:srgbClr val="009900"/>
                  </a:solidFill>
                </a:rPr>
                <a:t> </a:t>
              </a:r>
            </a:p>
          </p:txBody>
        </p:sp>
        <p:sp>
          <p:nvSpPr>
            <p:cNvPr id="564272" name="Line 48"/>
            <p:cNvSpPr>
              <a:spLocks noChangeShapeType="1"/>
            </p:cNvSpPr>
            <p:nvPr/>
          </p:nvSpPr>
          <p:spPr bwMode="auto">
            <a:xfrm>
              <a:off x="798" y="3586"/>
              <a:ext cx="0" cy="14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73" name="Line 49"/>
            <p:cNvSpPr>
              <a:spLocks noChangeShapeType="1"/>
            </p:cNvSpPr>
            <p:nvPr/>
          </p:nvSpPr>
          <p:spPr bwMode="auto">
            <a:xfrm>
              <a:off x="1062" y="3525"/>
              <a:ext cx="0" cy="14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74" name="Text Box 50"/>
            <p:cNvSpPr txBox="1">
              <a:spLocks noChangeArrowheads="1"/>
            </p:cNvSpPr>
            <p:nvPr/>
          </p:nvSpPr>
          <p:spPr bwMode="auto">
            <a:xfrm>
              <a:off x="10" y="3500"/>
              <a:ext cx="614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05000"/>
                </a:lnSpc>
                <a:spcBef>
                  <a:spcPct val="0"/>
                </a:spcBef>
              </a:pPr>
              <a:r>
                <a:rPr lang="en-GB" sz="1400" b="1">
                  <a:solidFill>
                    <a:srgbClr val="009900"/>
                  </a:solidFill>
                </a:rPr>
                <a:t>counter </a:t>
              </a:r>
            </a:p>
            <a:p>
              <a:pPr algn="r">
                <a:lnSpc>
                  <a:spcPct val="105000"/>
                </a:lnSpc>
                <a:spcBef>
                  <a:spcPct val="0"/>
                </a:spcBef>
              </a:pPr>
              <a:r>
                <a:rPr lang="en-GB" sz="1400" b="1">
                  <a:solidFill>
                    <a:srgbClr val="3333FF"/>
                  </a:solidFill>
                </a:rPr>
                <a:t>no shear</a:t>
              </a:r>
            </a:p>
            <a:p>
              <a:pPr algn="r">
                <a:lnSpc>
                  <a:spcPct val="105000"/>
                </a:lnSpc>
                <a:spcBef>
                  <a:spcPct val="0"/>
                </a:spcBef>
              </a:pPr>
              <a:r>
                <a:rPr lang="en-GB" sz="1400" b="1">
                  <a:solidFill>
                    <a:srgbClr val="FF0000"/>
                  </a:solidFill>
                </a:rPr>
                <a:t>co shear</a:t>
              </a:r>
              <a:r>
                <a:rPr lang="en-GB" sz="1400" b="1">
                  <a:solidFill>
                    <a:srgbClr val="FF0066"/>
                  </a:solidFill>
                </a:rPr>
                <a:t> </a:t>
              </a:r>
            </a:p>
          </p:txBody>
        </p:sp>
        <p:sp>
          <p:nvSpPr>
            <p:cNvPr id="564275" name="Freeform 51"/>
            <p:cNvSpPr>
              <a:spLocks/>
            </p:cNvSpPr>
            <p:nvPr/>
          </p:nvSpPr>
          <p:spPr bwMode="auto">
            <a:xfrm>
              <a:off x="619" y="2433"/>
              <a:ext cx="1233" cy="1334"/>
            </a:xfrm>
            <a:custGeom>
              <a:avLst/>
              <a:gdLst/>
              <a:ahLst/>
              <a:cxnLst>
                <a:cxn ang="0">
                  <a:pos x="3" y="1162"/>
                </a:cxn>
                <a:cxn ang="0">
                  <a:pos x="71" y="1168"/>
                </a:cxn>
                <a:cxn ang="0">
                  <a:pos x="432" y="1094"/>
                </a:cxn>
                <a:cxn ang="0">
                  <a:pos x="731" y="906"/>
                </a:cxn>
                <a:cxn ang="0">
                  <a:pos x="982" y="623"/>
                </a:cxn>
                <a:cxn ang="0">
                  <a:pos x="1160" y="241"/>
                </a:cxn>
                <a:cxn ang="0">
                  <a:pos x="1233" y="0"/>
                </a:cxn>
              </a:cxnLst>
              <a:rect l="0" t="0" r="r" b="b"/>
              <a:pathLst>
                <a:path w="1233" h="1179">
                  <a:moveTo>
                    <a:pt x="3" y="1162"/>
                  </a:moveTo>
                  <a:cubicBezTo>
                    <a:pt x="1" y="1170"/>
                    <a:pt x="0" y="1179"/>
                    <a:pt x="71" y="1168"/>
                  </a:cubicBezTo>
                  <a:cubicBezTo>
                    <a:pt x="142" y="1157"/>
                    <a:pt x="322" y="1138"/>
                    <a:pt x="432" y="1094"/>
                  </a:cubicBezTo>
                  <a:cubicBezTo>
                    <a:pt x="542" y="1050"/>
                    <a:pt x="639" y="984"/>
                    <a:pt x="731" y="906"/>
                  </a:cubicBezTo>
                  <a:cubicBezTo>
                    <a:pt x="823" y="828"/>
                    <a:pt x="911" y="734"/>
                    <a:pt x="982" y="623"/>
                  </a:cubicBezTo>
                  <a:cubicBezTo>
                    <a:pt x="1053" y="512"/>
                    <a:pt x="1118" y="345"/>
                    <a:pt x="1160" y="241"/>
                  </a:cubicBezTo>
                  <a:cubicBezTo>
                    <a:pt x="1202" y="137"/>
                    <a:pt x="1217" y="68"/>
                    <a:pt x="1233" y="0"/>
                  </a:cubicBezTo>
                </a:path>
              </a:pathLst>
            </a:custGeom>
            <a:noFill/>
            <a:ln w="38100" cap="flat" cmpd="sng">
              <a:solidFill>
                <a:srgbClr val="3333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76" name="AutoShape 52"/>
            <p:cNvSpPr>
              <a:spLocks noChangeArrowheads="1"/>
            </p:cNvSpPr>
            <p:nvPr/>
          </p:nvSpPr>
          <p:spPr bwMode="auto">
            <a:xfrm>
              <a:off x="1450" y="3112"/>
              <a:ext cx="84" cy="80"/>
            </a:xfrm>
            <a:prstGeom prst="diamond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77" name="AutoShape 53"/>
            <p:cNvSpPr>
              <a:spLocks noChangeArrowheads="1"/>
            </p:cNvSpPr>
            <p:nvPr/>
          </p:nvSpPr>
          <p:spPr bwMode="auto">
            <a:xfrm>
              <a:off x="1542" y="3115"/>
              <a:ext cx="84" cy="79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78" name="AutoShape 54"/>
            <p:cNvSpPr>
              <a:spLocks noChangeArrowheads="1"/>
            </p:cNvSpPr>
            <p:nvPr/>
          </p:nvSpPr>
          <p:spPr bwMode="auto">
            <a:xfrm>
              <a:off x="1622" y="3113"/>
              <a:ext cx="84" cy="80"/>
            </a:xfrm>
            <a:prstGeom prst="diamond">
              <a:avLst/>
            </a:prstGeom>
            <a:solidFill>
              <a:srgbClr val="CC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4200" y="1106489"/>
            <a:ext cx="9139801" cy="2698754"/>
            <a:chOff x="4200" y="697"/>
            <a:chExt cx="9139801" cy="1700"/>
          </a:xfrm>
        </p:grpSpPr>
        <p:sp>
          <p:nvSpPr>
            <p:cNvPr id="564280" name="Line 56"/>
            <p:cNvSpPr>
              <a:spLocks noChangeShapeType="1"/>
            </p:cNvSpPr>
            <p:nvPr/>
          </p:nvSpPr>
          <p:spPr bwMode="auto">
            <a:xfrm flipH="1" flipV="1">
              <a:off x="6292850" y="697"/>
              <a:ext cx="0" cy="1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81" name="Line 57"/>
            <p:cNvSpPr>
              <a:spLocks noChangeShapeType="1"/>
            </p:cNvSpPr>
            <p:nvPr/>
          </p:nvSpPr>
          <p:spPr bwMode="auto">
            <a:xfrm flipV="1">
              <a:off x="6291263" y="1289"/>
              <a:ext cx="2667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82" name="Freeform 58"/>
            <p:cNvSpPr>
              <a:spLocks/>
            </p:cNvSpPr>
            <p:nvPr/>
          </p:nvSpPr>
          <p:spPr bwMode="auto">
            <a:xfrm>
              <a:off x="6410325" y="940"/>
              <a:ext cx="2320925" cy="894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6" y="103"/>
                </a:cxn>
                <a:cxn ang="0">
                  <a:pos x="30" y="63"/>
                </a:cxn>
                <a:cxn ang="0">
                  <a:pos x="49" y="22"/>
                </a:cxn>
                <a:cxn ang="0">
                  <a:pos x="85" y="1"/>
                </a:cxn>
                <a:cxn ang="0">
                  <a:pos x="145" y="27"/>
                </a:cxn>
                <a:cxn ang="0">
                  <a:pos x="200" y="56"/>
                </a:cxn>
                <a:cxn ang="0">
                  <a:pos x="260" y="83"/>
                </a:cxn>
              </a:cxnLst>
              <a:rect l="0" t="0" r="r" b="b"/>
              <a:pathLst>
                <a:path w="260" h="166">
                  <a:moveTo>
                    <a:pt x="0" y="166"/>
                  </a:moveTo>
                  <a:cubicBezTo>
                    <a:pt x="3" y="156"/>
                    <a:pt x="11" y="120"/>
                    <a:pt x="16" y="103"/>
                  </a:cubicBezTo>
                  <a:cubicBezTo>
                    <a:pt x="21" y="86"/>
                    <a:pt x="25" y="76"/>
                    <a:pt x="30" y="63"/>
                  </a:cubicBezTo>
                  <a:cubicBezTo>
                    <a:pt x="35" y="50"/>
                    <a:pt x="40" y="32"/>
                    <a:pt x="49" y="22"/>
                  </a:cubicBezTo>
                  <a:cubicBezTo>
                    <a:pt x="58" y="12"/>
                    <a:pt x="69" y="0"/>
                    <a:pt x="85" y="1"/>
                  </a:cubicBezTo>
                  <a:cubicBezTo>
                    <a:pt x="101" y="2"/>
                    <a:pt x="126" y="18"/>
                    <a:pt x="145" y="27"/>
                  </a:cubicBezTo>
                  <a:cubicBezTo>
                    <a:pt x="164" y="36"/>
                    <a:pt x="181" y="47"/>
                    <a:pt x="200" y="56"/>
                  </a:cubicBezTo>
                  <a:cubicBezTo>
                    <a:pt x="219" y="65"/>
                    <a:pt x="248" y="78"/>
                    <a:pt x="260" y="83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83" name="Rectangle 59"/>
            <p:cNvSpPr>
              <a:spLocks noChangeArrowheads="1"/>
            </p:cNvSpPr>
            <p:nvPr/>
          </p:nvSpPr>
          <p:spPr bwMode="auto">
            <a:xfrm>
              <a:off x="6567488" y="1647"/>
              <a:ext cx="245268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sz="1800" b="1" i="1">
                  <a:solidFill>
                    <a:srgbClr val="CC00CC"/>
                  </a:solidFill>
                </a:rPr>
                <a:t>here bootstrap </a:t>
              </a:r>
              <a:br>
                <a:rPr lang="en-GB" sz="1800" b="1" i="1">
                  <a:solidFill>
                    <a:srgbClr val="CC00CC"/>
                  </a:solidFill>
                </a:rPr>
              </a:br>
              <a:r>
                <a:rPr lang="en-GB" sz="1800" b="1" i="1">
                  <a:solidFill>
                    <a:srgbClr val="CC00CC"/>
                  </a:solidFill>
                </a:rPr>
                <a:t>hole suppressed by </a:t>
              </a:r>
              <a:br>
                <a:rPr lang="en-GB" sz="1800" b="1" i="1">
                  <a:solidFill>
                    <a:srgbClr val="CC00CC"/>
                  </a:solidFill>
                </a:rPr>
              </a:br>
              <a:r>
                <a:rPr lang="en-GB" sz="1800" b="1" i="1">
                  <a:solidFill>
                    <a:srgbClr val="CC00CC"/>
                  </a:solidFill>
                </a:rPr>
                <a:t>finite island transport</a:t>
              </a:r>
              <a:br>
                <a:rPr lang="en-GB" sz="1800" b="1" i="1">
                  <a:solidFill>
                    <a:srgbClr val="CC00CC"/>
                  </a:solidFill>
                </a:rPr>
              </a:br>
              <a:endParaRPr lang="en-GB" sz="1800" b="1" i="1">
                <a:solidFill>
                  <a:srgbClr val="3333FF"/>
                </a:solidFill>
              </a:endParaRPr>
            </a:p>
          </p:txBody>
        </p:sp>
        <p:sp>
          <p:nvSpPr>
            <p:cNvPr id="564284" name="Rectangle 60"/>
            <p:cNvSpPr>
              <a:spLocks noChangeArrowheads="1"/>
            </p:cNvSpPr>
            <p:nvPr/>
          </p:nvSpPr>
          <p:spPr bwMode="auto">
            <a:xfrm>
              <a:off x="6311900" y="710"/>
              <a:ext cx="357188" cy="1126"/>
            </a:xfrm>
            <a:prstGeom prst="rect">
              <a:avLst/>
            </a:prstGeom>
            <a:solidFill>
              <a:srgbClr val="FF99CC">
                <a:alpha val="50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85" name="Line 61"/>
            <p:cNvSpPr>
              <a:spLocks noChangeShapeType="1"/>
            </p:cNvSpPr>
            <p:nvPr/>
          </p:nvSpPr>
          <p:spPr bwMode="auto">
            <a:xfrm flipH="1" flipV="1">
              <a:off x="6588125" y="1636"/>
              <a:ext cx="579438" cy="137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86" name="Rectangle 62"/>
            <p:cNvSpPr>
              <a:spLocks noChangeArrowheads="1"/>
            </p:cNvSpPr>
            <p:nvPr/>
          </p:nvSpPr>
          <p:spPr bwMode="auto">
            <a:xfrm>
              <a:off x="6505575" y="1306"/>
              <a:ext cx="1549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rgbClr val="CC00CC"/>
                  </a:solidFill>
                </a:rPr>
                <a:t>w</a:t>
              </a:r>
              <a:r>
                <a:rPr lang="en-GB" b="1" baseline="-25000">
                  <a:solidFill>
                    <a:srgbClr val="CC00CC"/>
                  </a:solidFill>
                </a:rPr>
                <a:t>crit</a:t>
              </a:r>
              <a:r>
                <a:rPr lang="en-GB" sz="1800" b="1" i="1">
                  <a:solidFill>
                    <a:srgbClr val="CC00CC"/>
                  </a:solidFill>
                </a:rPr>
                <a:t>&lt; </a:t>
              </a:r>
              <a:r>
                <a:rPr lang="en-GB" sz="1600" b="1">
                  <a:solidFill>
                    <a:srgbClr val="CC00CC"/>
                  </a:solidFill>
                </a:rPr>
                <a:t>2</a:t>
              </a:r>
              <a:r>
                <a:rPr lang="en-GB" sz="1800" b="1">
                  <a:solidFill>
                    <a:srgbClr val="CC00CC"/>
                  </a:solidFill>
                  <a:latin typeface="Symbol" pitchFamily="-106" charset="2"/>
                </a:rPr>
                <a:t>e</a:t>
              </a:r>
              <a:r>
                <a:rPr lang="en-GB" sz="1800" b="1" baseline="30000">
                  <a:solidFill>
                    <a:srgbClr val="CC00CC"/>
                  </a:solidFill>
                  <a:latin typeface="Symbol" pitchFamily="-106" charset="2"/>
                </a:rPr>
                <a:t>1/2</a:t>
              </a:r>
              <a:r>
                <a:rPr lang="en-GB" sz="1800" b="1">
                  <a:solidFill>
                    <a:srgbClr val="CC00CC"/>
                  </a:solidFill>
                  <a:latin typeface="Symbol" pitchFamily="-106" charset="2"/>
                </a:rPr>
                <a:t>r</a:t>
              </a:r>
              <a:r>
                <a:rPr lang="en-GB" sz="1800" b="1" baseline="-25000">
                  <a:solidFill>
                    <a:srgbClr val="CC00CC"/>
                  </a:solidFill>
                  <a:latin typeface="Symbol" pitchFamily="-106" charset="2"/>
                </a:rPr>
                <a:t>q</a:t>
              </a:r>
              <a:r>
                <a:rPr lang="en-GB" sz="1800" b="1" baseline="-25000">
                  <a:solidFill>
                    <a:srgbClr val="CC00CC"/>
                  </a:solidFill>
                </a:rPr>
                <a:t>i</a:t>
              </a:r>
              <a:r>
                <a:rPr lang="en-GB" sz="1800" b="1" i="1">
                  <a:solidFill>
                    <a:srgbClr val="3333FF"/>
                  </a:solidFill>
                </a:rPr>
                <a:t> </a:t>
              </a:r>
            </a:p>
          </p:txBody>
        </p:sp>
        <p:sp>
          <p:nvSpPr>
            <p:cNvPr id="564287" name="Rectangle 63"/>
            <p:cNvSpPr>
              <a:spLocks noChangeArrowheads="1"/>
            </p:cNvSpPr>
            <p:nvPr/>
          </p:nvSpPr>
          <p:spPr bwMode="auto">
            <a:xfrm>
              <a:off x="8685213" y="1264"/>
              <a:ext cx="4587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1"/>
                <a:t> w</a:t>
              </a:r>
              <a:endParaRPr lang="en-GB" b="1" baseline="-25000">
                <a:latin typeface="Symbol" pitchFamily="-106" charset="2"/>
              </a:endParaRPr>
            </a:p>
          </p:txBody>
        </p:sp>
        <p:sp>
          <p:nvSpPr>
            <p:cNvPr id="564288" name="Text Box 64"/>
            <p:cNvSpPr txBox="1">
              <a:spLocks noChangeArrowheads="1"/>
            </p:cNvSpPr>
            <p:nvPr/>
          </p:nvSpPr>
          <p:spPr bwMode="auto">
            <a:xfrm>
              <a:off x="5680075" y="977"/>
              <a:ext cx="723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800" b="1" u="sng"/>
                <a:t>dw</a:t>
              </a:r>
              <a:r>
                <a:rPr lang="en-GB" sz="1800" b="1"/>
                <a:t> </a:t>
              </a:r>
              <a:br>
                <a:rPr lang="en-GB" sz="1800" b="1"/>
              </a:br>
              <a:r>
                <a:rPr lang="en-GB" sz="1800" b="1"/>
                <a:t>dt</a:t>
              </a:r>
            </a:p>
          </p:txBody>
        </p:sp>
        <p:sp>
          <p:nvSpPr>
            <p:cNvPr id="564289" name="Text Box 65"/>
            <p:cNvSpPr txBox="1">
              <a:spLocks noChangeArrowheads="1"/>
            </p:cNvSpPr>
            <p:nvPr/>
          </p:nvSpPr>
          <p:spPr bwMode="auto">
            <a:xfrm>
              <a:off x="7173913" y="703"/>
              <a:ext cx="17287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GB" sz="1800">
                  <a:solidFill>
                    <a:srgbClr val="3333FF"/>
                  </a:solidFill>
                </a:rPr>
                <a:t>NTM physics</a:t>
              </a:r>
            </a:p>
          </p:txBody>
        </p:sp>
        <p:sp>
          <p:nvSpPr>
            <p:cNvPr id="564290" name="Rectangle 66"/>
            <p:cNvSpPr>
              <a:spLocks noChangeArrowheads="1"/>
            </p:cNvSpPr>
            <p:nvPr/>
          </p:nvSpPr>
          <p:spPr bwMode="auto">
            <a:xfrm>
              <a:off x="8235950" y="1053"/>
              <a:ext cx="6191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rgbClr val="3333FF"/>
                  </a:solidFill>
                </a:rPr>
                <a:t>w</a:t>
              </a:r>
              <a:r>
                <a:rPr lang="en-GB" b="1" baseline="-25000">
                  <a:solidFill>
                    <a:srgbClr val="3333FF"/>
                  </a:solidFill>
                </a:rPr>
                <a:t>sat</a:t>
              </a:r>
            </a:p>
          </p:txBody>
        </p:sp>
        <p:sp>
          <p:nvSpPr>
            <p:cNvPr id="564291" name="AutoShape 67"/>
            <p:cNvSpPr>
              <a:spLocks noChangeArrowheads="1"/>
            </p:cNvSpPr>
            <p:nvPr/>
          </p:nvSpPr>
          <p:spPr bwMode="auto">
            <a:xfrm rot="1920000">
              <a:off x="6745288" y="1024"/>
              <a:ext cx="163513" cy="108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92" name="AutoShape 68"/>
            <p:cNvSpPr>
              <a:spLocks noChangeArrowheads="1"/>
            </p:cNvSpPr>
            <p:nvPr/>
          </p:nvSpPr>
          <p:spPr bwMode="auto">
            <a:xfrm rot="7080000">
              <a:off x="7479455" y="-84707"/>
              <a:ext cx="103" cy="17145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93" name="AutoShape 69"/>
            <p:cNvSpPr>
              <a:spLocks noChangeArrowheads="1"/>
            </p:cNvSpPr>
            <p:nvPr/>
          </p:nvSpPr>
          <p:spPr bwMode="auto">
            <a:xfrm rot="7080000">
              <a:off x="8008093" y="-84547"/>
              <a:ext cx="103" cy="17145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64294" name="Line 70"/>
            <p:cNvSpPr>
              <a:spLocks noChangeShapeType="1"/>
            </p:cNvSpPr>
            <p:nvPr/>
          </p:nvSpPr>
          <p:spPr bwMode="auto">
            <a:xfrm flipH="1">
              <a:off x="4200" y="1195"/>
              <a:ext cx="0" cy="190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NSTX EF Scaling Study Shows </a:t>
            </a:r>
            <a:br>
              <a:rPr lang="en-US" dirty="0" smtClean="0"/>
            </a:br>
            <a:r>
              <a:rPr lang="en-US" dirty="0" smtClean="0"/>
              <a:t>Considerable 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3788"/>
            <a:ext cx="8229600" cy="1923091"/>
          </a:xfrm>
        </p:spPr>
        <p:txBody>
          <a:bodyPr/>
          <a:lstStyle/>
          <a:p>
            <a:r>
              <a:rPr lang="en-US" dirty="0" smtClean="0"/>
              <a:t>Use offset linear density fit to </a:t>
            </a:r>
            <a:br>
              <a:rPr lang="en-US" dirty="0" smtClean="0"/>
            </a:br>
            <a:r>
              <a:rPr lang="en-US" dirty="0" smtClean="0"/>
              <a:t>correct out density variation</a:t>
            </a:r>
          </a:p>
          <a:p>
            <a:pPr lvl="1"/>
            <a:r>
              <a:rPr lang="en-US" dirty="0" smtClean="0"/>
              <a:t>No obvious trend in other variables now! </a:t>
            </a:r>
            <a:r>
              <a:rPr lang="en-US" dirty="0" err="1" smtClean="0">
                <a:sym typeface="Wingdings"/>
              </a:rPr>
              <a:t></a:t>
            </a:r>
            <a:endParaRPr lang="en-US" dirty="0" smtClean="0"/>
          </a:p>
          <a:p>
            <a:pPr lvl="1"/>
            <a:r>
              <a:rPr lang="en-US" dirty="0" smtClean="0"/>
              <a:t>Can we do better based on </a:t>
            </a:r>
            <a:br>
              <a:rPr lang="en-US" dirty="0" smtClean="0"/>
            </a:br>
            <a:r>
              <a:rPr lang="en-US" dirty="0" smtClean="0"/>
              <a:t>phenomenology?...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413500" y="0"/>
            <a:ext cx="2730500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13500" y="2322147"/>
            <a:ext cx="2730500" cy="219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13500" y="4637887"/>
            <a:ext cx="2730500" cy="219710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564434" y="3077457"/>
            <a:ext cx="3926120" cy="3165640"/>
            <a:chOff x="564434" y="3077457"/>
            <a:chExt cx="3926120" cy="316564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1485783" y="5328697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10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64434" y="3077457"/>
              <a:ext cx="3926120" cy="297903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 bwMode="auto">
            <a:xfrm flipV="1">
              <a:off x="1485783" y="3602267"/>
              <a:ext cx="2822158" cy="173473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 bwMode="auto">
            <a:xfrm>
              <a:off x="1494085" y="4025573"/>
              <a:ext cx="1269972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Proportional</a:t>
              </a:r>
              <a:endPara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1937006" y="3264956"/>
              <a:ext cx="1632198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Linear Offset:</a:t>
              </a:r>
              <a:endPara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2010: Make a fit based on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98" y="994186"/>
            <a:ext cx="8229600" cy="5230149"/>
          </a:xfrm>
        </p:spPr>
        <p:txBody>
          <a:bodyPr/>
          <a:lstStyle/>
          <a:p>
            <a:r>
              <a:rPr lang="en-US" dirty="0" smtClean="0"/>
              <a:t>Hypothesize power law form constructed:</a:t>
            </a:r>
          </a:p>
          <a:p>
            <a:pPr lvl="1"/>
            <a:r>
              <a:rPr lang="en-US" dirty="0" smtClean="0"/>
              <a:t>Positive density dependence seems clear</a:t>
            </a:r>
          </a:p>
          <a:p>
            <a:pPr lvl="1"/>
            <a:r>
              <a:rPr lang="en-US" dirty="0" smtClean="0"/>
              <a:t>Shot phenomenology shows less or no error field needed if higher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– suggests negative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exponent</a:t>
            </a:r>
          </a:p>
          <a:p>
            <a:pPr lvl="1"/>
            <a:r>
              <a:rPr lang="en-US" dirty="0" smtClean="0"/>
              <a:t>Arbitrary TF coefficient </a:t>
            </a:r>
          </a:p>
          <a:p>
            <a:r>
              <a:rPr lang="en-US" dirty="0" smtClean="0"/>
              <a:t>Start from this and vary </a:t>
            </a:r>
            <a:r>
              <a:rPr lang="en-US" dirty="0" err="1" smtClean="0"/>
              <a:t>coefficents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by hand to </a:t>
            </a:r>
            <a:r>
              <a:rPr lang="en-US" dirty="0" err="1" smtClean="0"/>
              <a:t>minimise</a:t>
            </a:r>
            <a:r>
              <a:rPr lang="en-US" dirty="0" smtClean="0"/>
              <a:t> residual</a:t>
            </a:r>
          </a:p>
          <a:p>
            <a:pPr lvl="1"/>
            <a:r>
              <a:rPr lang="en-US" b="1" i="1" dirty="0" smtClean="0">
                <a:solidFill>
                  <a:srgbClr val="0000FF"/>
                </a:solidFill>
              </a:rPr>
              <a:t>Actually get a better fit than </a:t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regression fitting!</a:t>
            </a:r>
          </a:p>
          <a:p>
            <a:r>
              <a:rPr lang="en-US" dirty="0" smtClean="0"/>
              <a:t>Form found:</a:t>
            </a:r>
          </a:p>
          <a:p>
            <a:pPr lvl="2">
              <a:buNone/>
            </a:pPr>
            <a:r>
              <a:rPr lang="en-US" b="1" dirty="0" err="1" smtClean="0"/>
              <a:t>I</a:t>
            </a:r>
            <a:r>
              <a:rPr lang="en-US" b="1" baseline="-25000" dirty="0" err="1" smtClean="0"/>
              <a:t>pen</a:t>
            </a:r>
            <a:r>
              <a:rPr lang="en-US" b="1" baseline="-25000" dirty="0" smtClean="0"/>
              <a:t> </a:t>
            </a:r>
            <a:r>
              <a:rPr lang="en-US" b="1" dirty="0" smtClean="0"/>
              <a:t>~ n</a:t>
            </a:r>
            <a:r>
              <a:rPr lang="en-US" b="1" baseline="-25000" dirty="0" smtClean="0"/>
              <a:t>e</a:t>
            </a:r>
            <a:r>
              <a:rPr lang="en-US" b="1" dirty="0" smtClean="0"/>
              <a:t>  </a:t>
            </a:r>
            <a:r>
              <a:rPr lang="en-US" b="1" dirty="0" err="1" smtClean="0">
                <a:latin typeface="Symbol" charset="2"/>
                <a:cs typeface="Symbol" charset="2"/>
              </a:rPr>
              <a:t>b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</a:t>
            </a:r>
            <a:r>
              <a:rPr lang="en-US" b="1" baseline="30000" dirty="0" smtClean="0"/>
              <a:t>-1.25</a:t>
            </a:r>
            <a:r>
              <a:rPr lang="en-US" b="1" dirty="0" smtClean="0"/>
              <a:t> B</a:t>
            </a:r>
            <a:r>
              <a:rPr lang="en-US" b="1" baseline="-25000" dirty="0" smtClean="0"/>
              <a:t>T</a:t>
            </a:r>
            <a:r>
              <a:rPr lang="en-US" b="1" baseline="30000" dirty="0" smtClean="0"/>
              <a:t>0.6</a:t>
            </a:r>
          </a:p>
          <a:p>
            <a:pPr lvl="1"/>
            <a:r>
              <a:rPr lang="en-US" sz="1800" dirty="0" smtClean="0"/>
              <a:t>Can we constrain more than </a:t>
            </a:r>
            <a:br>
              <a:rPr lang="en-US" sz="1800" dirty="0" smtClean="0"/>
            </a:br>
            <a:r>
              <a:rPr lang="en-US" sz="1800" dirty="0" smtClean="0"/>
              <a:t>one variable?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54194" y="2845059"/>
            <a:ext cx="3721026" cy="29941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2010: Is there a residual dependence in the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3788"/>
            <a:ext cx="6006545" cy="4024948"/>
          </a:xfrm>
        </p:spPr>
        <p:txBody>
          <a:bodyPr/>
          <a:lstStyle/>
          <a:p>
            <a:r>
              <a:rPr lang="en-US" dirty="0" smtClean="0"/>
              <a:t>Stripping out density dependence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leaves weak correlation</a:t>
            </a:r>
          </a:p>
          <a:p>
            <a:pPr marL="631825" lvl="1"/>
            <a:r>
              <a:rPr lang="en-US" dirty="0" smtClean="0"/>
              <a:t>Further analysis shows might be B</a:t>
            </a:r>
            <a:r>
              <a:rPr lang="en-US" baseline="-25000" dirty="0" smtClean="0"/>
              <a:t>T</a:t>
            </a:r>
            <a:r>
              <a:rPr lang="en-US" dirty="0" smtClean="0"/>
              <a:t> or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, </a:t>
            </a:r>
            <a:br>
              <a:rPr lang="en-US" dirty="0" smtClean="0"/>
            </a:br>
            <a:endParaRPr lang="en-US" dirty="0" smtClean="0"/>
          </a:p>
          <a:p>
            <a:pPr marL="631825" lvl="1"/>
            <a:r>
              <a:rPr lang="en-US" dirty="0" smtClean="0"/>
              <a:t>but neither is well constrained &amp;</a:t>
            </a:r>
            <a:br>
              <a:rPr lang="en-US" dirty="0" smtClean="0"/>
            </a:br>
            <a:r>
              <a:rPr lang="en-US" dirty="0" smtClean="0"/>
              <a:t>there may be no further trend!</a:t>
            </a:r>
          </a:p>
          <a:p>
            <a:pPr marL="631825" lvl="1"/>
            <a:endParaRPr lang="en-US" sz="1200" dirty="0" smtClean="0"/>
          </a:p>
          <a:p>
            <a:pPr marL="631825" lvl="1"/>
            <a:r>
              <a:rPr lang="en-US" b="1" dirty="0" smtClean="0"/>
              <a:t>Possible further</a:t>
            </a:r>
            <a:br>
              <a:rPr lang="en-US" b="1" dirty="0" smtClean="0"/>
            </a:br>
            <a:r>
              <a:rPr lang="en-US" b="1" dirty="0" smtClean="0"/>
              <a:t>hidden variables?</a:t>
            </a:r>
          </a:p>
          <a:p>
            <a:pPr marL="990600" lvl="2"/>
            <a:r>
              <a:rPr lang="en-US" b="1" dirty="0" smtClean="0"/>
              <a:t>Keep looking!</a:t>
            </a:r>
          </a:p>
          <a:p>
            <a:pPr marL="990600" lvl="2"/>
            <a:r>
              <a:rPr lang="en-US" b="1" dirty="0" err="1" smtClean="0"/>
              <a:t>q</a:t>
            </a:r>
            <a:r>
              <a:rPr lang="en-US" b="1" dirty="0" smtClean="0"/>
              <a:t> profile, MHD?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17869" y="960925"/>
            <a:ext cx="27178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64459" y="3749772"/>
            <a:ext cx="2730500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94523" y="3749772"/>
            <a:ext cx="2730500" cy="219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3320182" y="3419662"/>
            <a:ext cx="2822162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Tx/>
              <a:tabLst/>
            </a:pPr>
            <a:r>
              <a:rPr lang="en-US" sz="1800" b="1" kern="0" dirty="0" smtClean="0">
                <a:latin typeface="+mn-lt"/>
              </a:rPr>
              <a:t>Remaining B</a:t>
            </a:r>
            <a:r>
              <a:rPr lang="en-US" sz="1800" b="1" kern="0" baseline="-25000" dirty="0" smtClean="0">
                <a:latin typeface="+mn-lt"/>
              </a:rPr>
              <a:t>T</a:t>
            </a:r>
            <a:r>
              <a:rPr lang="en-US" sz="1800" b="1" kern="0" dirty="0" smtClean="0">
                <a:latin typeface="+mn-lt"/>
              </a:rPr>
              <a:t> variation: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283452" y="3419662"/>
            <a:ext cx="2860548" cy="3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lnSpc>
                <a:spcPct val="95000"/>
              </a:lnSpc>
            </a:pPr>
            <a:r>
              <a:rPr lang="en-US" sz="1800" b="1" kern="0" dirty="0" smtClean="0">
                <a:latin typeface="+mn-lt"/>
              </a:rPr>
              <a:t>Remaining </a:t>
            </a:r>
            <a:r>
              <a:rPr lang="en-US" sz="1800" b="1" kern="0" dirty="0" err="1" smtClean="0">
                <a:latin typeface="Symbol" charset="2"/>
                <a:cs typeface="Symbol" charset="2"/>
              </a:rPr>
              <a:t>b</a:t>
            </a:r>
            <a:r>
              <a:rPr lang="en-US" sz="1800" b="1" kern="0" baseline="-25000" dirty="0" err="1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variation: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Tearing Modes are Critically Dependent </a:t>
            </a:r>
            <a:br>
              <a:rPr lang="en-US" dirty="0" smtClean="0"/>
            </a:br>
            <a:r>
              <a:rPr lang="en-US" dirty="0" smtClean="0"/>
              <a:t>on the </a:t>
            </a:r>
            <a:r>
              <a:rPr lang="en-US" dirty="0" err="1" smtClean="0"/>
              <a:t>q</a:t>
            </a:r>
            <a:r>
              <a:rPr lang="en-US" dirty="0" smtClean="0"/>
              <a:t> Profile </a:t>
            </a:r>
            <a:endParaRPr lang="en-US" dirty="0"/>
          </a:p>
        </p:txBody>
      </p:sp>
      <p:pic>
        <p:nvPicPr>
          <p:cNvPr id="58" name="Picture 57" descr="f7rev.tif"/>
          <p:cNvPicPr>
            <a:picLocks noChangeAspect="1"/>
          </p:cNvPicPr>
          <p:nvPr/>
        </p:nvPicPr>
        <p:blipFill>
          <a:blip r:embed="rId2"/>
          <a:srcRect r="-1126"/>
          <a:stretch>
            <a:fillRect/>
          </a:stretch>
        </p:blipFill>
        <p:spPr>
          <a:xfrm>
            <a:off x="6335085" y="889860"/>
            <a:ext cx="2808916" cy="5185465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54" name="Straight Arrow Connector 53"/>
          <p:cNvCxnSpPr/>
          <p:nvPr/>
        </p:nvCxnSpPr>
        <p:spPr bwMode="auto">
          <a:xfrm>
            <a:off x="4602841" y="1229627"/>
            <a:ext cx="4028496" cy="776606"/>
          </a:xfrm>
          <a:prstGeom prst="straightConnector1">
            <a:avLst/>
          </a:prstGeom>
          <a:noFill/>
          <a:ln w="57150" cap="flat" cmpd="sng" algn="ctr">
            <a:solidFill>
              <a:srgbClr val="4F81BD">
                <a:alpha val="75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5541205" y="4052914"/>
            <a:ext cx="2095142" cy="436841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169887" y="5431144"/>
            <a:ext cx="5986120" cy="595548"/>
          </a:xfrm>
          <a:prstGeom prst="rect">
            <a:avLst/>
          </a:prstGeom>
          <a:solidFill>
            <a:srgbClr val="FFFF42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213E82"/>
              </a:buClr>
            </a:pPr>
            <a:r>
              <a:rPr lang="en-US" sz="1800" b="1" i="1" dirty="0" smtClean="0"/>
              <a:t>This is key to developing regimes for future devices </a:t>
            </a:r>
            <a:br>
              <a:rPr lang="en-US" sz="1800" b="1" i="1" dirty="0" smtClean="0"/>
            </a:br>
            <a:r>
              <a:rPr lang="en-US" sz="1800" b="1" i="1" dirty="0" smtClean="0"/>
              <a:t>&amp; understanding tearing physics 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11" y="1004801"/>
            <a:ext cx="6399974" cy="434426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213E82"/>
              </a:buClr>
            </a:pPr>
            <a:r>
              <a:rPr lang="en-US" sz="2000" dirty="0" smtClean="0"/>
              <a:t>2/1 modes come out of the noise</a:t>
            </a:r>
            <a:endParaRPr lang="en-US" sz="2000" dirty="0" smtClean="0">
              <a:solidFill>
                <a:srgbClr val="213E82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213E82"/>
              </a:buClr>
            </a:pPr>
            <a:r>
              <a:rPr lang="en-US" sz="1800" dirty="0" smtClean="0"/>
              <a:t>Intrinsic tearing instability, driven by </a:t>
            </a: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b="1" dirty="0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Century Gothic"/>
                <a:cs typeface="Century Gothic"/>
              </a:rPr>
              <a:t>/</a:t>
            </a:r>
            <a:r>
              <a:rPr lang="en-US" dirty="0" smtClean="0">
                <a:latin typeface="Times New Roman"/>
                <a:cs typeface="Times New Roman"/>
              </a:rPr>
              <a:t>dR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213E82"/>
              </a:buClr>
            </a:pPr>
            <a:r>
              <a:rPr lang="en-US" dirty="0" smtClean="0"/>
              <a:t>Performance limit that depends on </a:t>
            </a:r>
            <a:r>
              <a:rPr lang="en-US" dirty="0" err="1" smtClean="0"/>
              <a:t>q</a:t>
            </a:r>
            <a:r>
              <a:rPr lang="en-US" dirty="0" smtClean="0"/>
              <a:t> profile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13E82"/>
              </a:buClr>
            </a:pPr>
            <a:r>
              <a:rPr lang="en-US" sz="1600" i="1" dirty="0" smtClean="0"/>
              <a:t>Likely source of variation in previous scaling studies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213E82"/>
              </a:buClr>
            </a:pPr>
            <a:r>
              <a:rPr lang="en-US" dirty="0" smtClean="0"/>
              <a:t>Error field thresholds depend on TM stability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213E82"/>
              </a:buClr>
            </a:pPr>
            <a:r>
              <a:rPr lang="en-US" dirty="0" smtClean="0"/>
              <a:t>EF brakes plasma accessing TM instability (</a:t>
            </a:r>
            <a:r>
              <a:rPr lang="en-US" dirty="0" err="1" smtClean="0">
                <a:sym typeface="Wingdings"/>
              </a:rPr>
              <a:t>q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13E82"/>
              </a:buClr>
            </a:pPr>
            <a:r>
              <a:rPr lang="en-US" dirty="0" smtClean="0"/>
              <a:t>May further depend on </a:t>
            </a:r>
            <a:r>
              <a:rPr lang="en-US" dirty="0" err="1" smtClean="0"/>
              <a:t>q</a:t>
            </a:r>
            <a:r>
              <a:rPr lang="en-US" dirty="0" smtClean="0"/>
              <a:t> profile if plasma </a:t>
            </a:r>
            <a:br>
              <a:rPr lang="en-US" dirty="0" smtClean="0"/>
            </a:br>
            <a:r>
              <a:rPr lang="en-US" dirty="0" smtClean="0"/>
              <a:t>response amplifies fields differently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213E82"/>
              </a:buClr>
            </a:pPr>
            <a:r>
              <a:rPr lang="en-US" sz="2000" dirty="0" smtClean="0"/>
              <a:t>Need to probe both </a:t>
            </a:r>
            <a:r>
              <a:rPr lang="en-US" sz="2000" u="sng" dirty="0" smtClean="0">
                <a:solidFill>
                  <a:srgbClr val="000090"/>
                </a:solidFill>
              </a:rPr>
              <a:t>tearing </a:t>
            </a:r>
            <a:r>
              <a:rPr lang="en-US" sz="2000" u="sng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b</a:t>
            </a:r>
            <a:r>
              <a:rPr lang="en-US" sz="2000" u="sng" dirty="0" smtClean="0">
                <a:solidFill>
                  <a:srgbClr val="000090"/>
                </a:solidFill>
              </a:rPr>
              <a:t> limit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/>
              <a:t>&amp; </a:t>
            </a:r>
            <a:r>
              <a:rPr lang="en-US" sz="2000" u="sng" dirty="0" smtClean="0">
                <a:solidFill>
                  <a:srgbClr val="000090"/>
                </a:solidFill>
              </a:rPr>
              <a:t>error </a:t>
            </a:r>
            <a:br>
              <a:rPr lang="en-US" sz="2000" u="sng" dirty="0" smtClean="0">
                <a:solidFill>
                  <a:srgbClr val="000090"/>
                </a:solidFill>
              </a:rPr>
            </a:br>
            <a:r>
              <a:rPr lang="en-US" sz="2000" u="sng" dirty="0" smtClean="0">
                <a:solidFill>
                  <a:srgbClr val="000090"/>
                </a:solidFill>
              </a:rPr>
              <a:t>field threshold</a:t>
            </a:r>
            <a:r>
              <a:rPr lang="en-US" sz="2000" dirty="0" smtClean="0"/>
              <a:t> (2 effects)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q</a:t>
            </a:r>
            <a:r>
              <a:rPr lang="en-US" sz="2000" dirty="0" smtClean="0"/>
              <a:t> profile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213E82"/>
              </a:buClr>
            </a:pPr>
            <a:r>
              <a:rPr lang="en-US" sz="1800" dirty="0" smtClean="0"/>
              <a:t>Exploit natural </a:t>
            </a:r>
            <a:r>
              <a:rPr lang="en-US" sz="1800" dirty="0" err="1" smtClean="0"/>
              <a:t>q</a:t>
            </a:r>
            <a:r>
              <a:rPr lang="en-US" sz="1800" dirty="0" smtClean="0"/>
              <a:t> profile evolution on NSTX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213E82"/>
              </a:buClr>
            </a:pPr>
            <a:r>
              <a:rPr lang="en-US" sz="1800" dirty="0" smtClean="0"/>
              <a:t>Ramps in </a:t>
            </a:r>
            <a:r>
              <a:rPr lang="en-US" sz="1800" b="1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b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600" b="1" u="sng" dirty="0" smtClean="0"/>
              <a:t>or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b="1" dirty="0" smtClean="0">
                <a:solidFill>
                  <a:srgbClr val="CC0000"/>
                </a:solidFill>
              </a:rPr>
              <a:t>error field</a:t>
            </a:r>
            <a:r>
              <a:rPr lang="en-US" dirty="0" smtClean="0"/>
              <a:t>;</a:t>
            </a:r>
            <a:r>
              <a:rPr lang="en-US" sz="1800" dirty="0" smtClean="0"/>
              <a:t> </a:t>
            </a:r>
            <a:r>
              <a:rPr lang="en-US" dirty="0" smtClean="0"/>
              <a:t> V</a:t>
            </a:r>
            <a:r>
              <a:rPr lang="en-US" sz="1800" dirty="0" smtClean="0"/>
              <a:t>ary ramps to scan </a:t>
            </a:r>
            <a:r>
              <a:rPr lang="en-US" sz="1800" dirty="0" err="1" smtClean="0"/>
              <a:t>q</a:t>
            </a:r>
            <a:endParaRPr lang="en-US" sz="18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13E82"/>
              </a:buClr>
            </a:pPr>
            <a:r>
              <a:rPr lang="en-US" dirty="0" smtClean="0"/>
              <a:t>Tune to control n</a:t>
            </a:r>
            <a:r>
              <a:rPr lang="en-US" baseline="-25000" dirty="0" smtClean="0"/>
              <a:t>e</a:t>
            </a:r>
            <a:r>
              <a:rPr lang="en-US" dirty="0" smtClean="0"/>
              <a:t> or access higher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endParaRPr lang="en-US" sz="18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Physics – </a:t>
            </a:r>
            <a:r>
              <a:rPr lang="en-US" dirty="0" err="1" smtClean="0"/>
              <a:t>á</a:t>
            </a:r>
            <a:r>
              <a:rPr lang="en-US" dirty="0" smtClean="0"/>
              <a:t> la old </a:t>
            </a:r>
            <a:r>
              <a:rPr lang="en-US" dirty="0" err="1" smtClean="0"/>
              <a:t>Ohmic</a:t>
            </a:r>
            <a:r>
              <a:rPr lang="en-US" dirty="0" smtClean="0"/>
              <a:t> theory…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90000"/>
                  </a:schemeClr>
                </a:solidFill>
              </a:rPr>
              <a:t>Penetration is about overcoming the plasma rotation</a:t>
            </a:r>
            <a:endParaRPr lang="en-US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934" y="997475"/>
            <a:ext cx="91440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93675" marR="0" lvl="0" indent="-193675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Modes form when resonant surface is braked by resonant response to EF to half it’s natural frequency</a:t>
            </a:r>
          </a:p>
          <a:p>
            <a:pPr marL="665163" marR="0" lvl="1" indent="-280988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–"/>
              <a:tabLst/>
              <a:defRPr/>
            </a:pPr>
            <a:r>
              <a:rPr lang="en-GB" kern="0" dirty="0" smtClean="0">
                <a:latin typeface="+mn-lt"/>
                <a:ea typeface="ＭＳ Ｐゴシック" pitchFamily="-108" charset="-128"/>
              </a:rPr>
              <a:t>T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iny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static island induced by EF</a:t>
            </a:r>
          </a:p>
          <a:p>
            <a:pPr marL="665163" marR="0" lvl="1" indent="-280988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–"/>
              <a:tabLst/>
              <a:defRPr/>
            </a:pPr>
            <a:r>
              <a:rPr lang="en-GB" kern="0" dirty="0" smtClean="0">
                <a:latin typeface="+mn-lt"/>
                <a:ea typeface="ＭＳ Ｐゴシック" pitchFamily="-108" charset="-128"/>
              </a:rPr>
              <a:t>V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iscous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forces try to keep bulk plasma rotating slipping past the island -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this opposes island growth</a:t>
            </a:r>
          </a:p>
          <a:p>
            <a:pPr marL="665163" marR="0" lvl="1" indent="-280988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–"/>
              <a:tabLst/>
              <a:defRPr/>
            </a:pPr>
            <a:r>
              <a:rPr lang="en-GB" kern="0" dirty="0" smtClean="0">
                <a:latin typeface="+mn-lt"/>
                <a:ea typeface="ＭＳ Ｐゴシック" pitchFamily="-108" charset="-128"/>
              </a:rPr>
              <a:t>T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orque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exerted through island and viscosity to brakes plasma</a:t>
            </a:r>
          </a:p>
          <a:p>
            <a:pPr marL="1122363" lvl="2" indent="-280988" eaLnBrk="0" hangingPunc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–"/>
            </a:pPr>
            <a:r>
              <a:rPr lang="en-GB" sz="1800" i="1" kern="0" noProof="0" dirty="0" smtClean="0">
                <a:solidFill>
                  <a:srgbClr val="FF0000"/>
                </a:solidFill>
                <a:latin typeface="+mn-lt"/>
                <a:ea typeface="ＭＳ Ｐゴシック" pitchFamily="-108" charset="-128"/>
              </a:rPr>
              <a:t>N=3 NTV effects assist this process?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665163" marR="0" lvl="1" indent="-280988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–"/>
              <a:tabLst/>
              <a:defRPr/>
            </a:pPr>
            <a:r>
              <a:rPr lang="en-GB" kern="0" dirty="0" smtClean="0">
                <a:latin typeface="+mn-lt"/>
                <a:ea typeface="ＭＳ Ｐゴシック" pitchFamily="-108" charset="-128"/>
              </a:rPr>
              <a:t>I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f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rotation slows enough, island can grow, increasing torque and bifurcating to a locked mode state</a:t>
            </a:r>
          </a:p>
          <a:p>
            <a:pPr marL="665163" marR="0" lvl="1" indent="-280988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–"/>
              <a:tabLst/>
              <a:defRPr/>
            </a:pPr>
            <a:r>
              <a:rPr lang="en-GB" kern="0" dirty="0" smtClean="0">
                <a:latin typeface="+mn-lt"/>
                <a:ea typeface="ＭＳ Ｐゴシック" pitchFamily="-108" charset="-128"/>
              </a:rPr>
              <a:t>T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hreshold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scales as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B</a:t>
            </a:r>
            <a:r>
              <a:rPr kumimoji="0" lang="en-GB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pen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~B</a:t>
            </a:r>
            <a:r>
              <a:rPr kumimoji="0" lang="en-GB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T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-108" charset="2"/>
                <a:ea typeface="ＭＳ Ｐゴシック" pitchFamily="-108" charset="-128"/>
              </a:rPr>
              <a:t>w</a:t>
            </a:r>
            <a:r>
              <a:rPr kumimoji="0" lang="en-GB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0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-108" charset="2"/>
                <a:ea typeface="ＭＳ Ｐゴシック" pitchFamily="-108" charset="-128"/>
              </a:rPr>
              <a:t>t</a:t>
            </a:r>
            <a:r>
              <a:rPr kumimoji="0" lang="en-GB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A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(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-108" charset="2"/>
                <a:ea typeface="ＭＳ Ｐゴシック" pitchFamily="-108" charset="-128"/>
              </a:rPr>
              <a:t>t</a:t>
            </a:r>
            <a:r>
              <a:rPr kumimoji="0" lang="en-GB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rec</a:t>
            </a:r>
            <a:r>
              <a:rPr kumimoji="0" lang="en-GB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/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-108" charset="2"/>
                <a:ea typeface="ＭＳ Ｐゴシック" pitchFamily="-108" charset="-128"/>
              </a:rPr>
              <a:t>t</a:t>
            </a:r>
            <a:r>
              <a:rPr kumimoji="0" lang="en-GB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v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)</a:t>
            </a:r>
            <a:r>
              <a:rPr kumimoji="0" lang="en-GB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1/2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-108" charset="-128"/>
            </a:endParaRPr>
          </a:p>
          <a:p>
            <a:pPr marL="1044575" marR="0" lvl="2" indent="-188913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</a:t>
            </a:r>
            <a:r>
              <a:rPr kumimoji="0" lang="en-GB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-108" charset="2"/>
                <a:ea typeface="ＭＳ Ｐゴシック" pitchFamily="-108" charset="-128"/>
              </a:rPr>
              <a:t>w</a:t>
            </a:r>
            <a:r>
              <a:rPr kumimoji="0" lang="en-GB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0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-108" charset="-128"/>
              </a:rPr>
              <a:t> often taken to be electron diamagnetic rotation</a:t>
            </a:r>
          </a:p>
          <a:p>
            <a:pPr marL="193675" lvl="0" indent="-193675" eaLnBrk="0" hangingPunc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</a:pPr>
            <a:r>
              <a:rPr lang="en-GB" b="1" kern="0" dirty="0" smtClean="0">
                <a:solidFill>
                  <a:schemeClr val="accent2"/>
                </a:solidFill>
                <a:latin typeface="+mn-lt"/>
              </a:rPr>
              <a:t>Criteria could also be regarded/generalised as condition for when we approach rapid rotation change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lvl="0" indent="-193675" eaLnBrk="0" hangingPunc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Tx/>
              <a:buChar char="•"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 element</a:t>
            </a:r>
            <a:r>
              <a:rPr lang="en-GB" b="1" kern="0" dirty="0" err="1" smtClean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b="1" kern="0" dirty="0" smtClean="0">
                <a:solidFill>
                  <a:schemeClr val="accent2"/>
                </a:solidFill>
                <a:latin typeface="+mn-lt"/>
              </a:rPr>
              <a:t> are:</a:t>
            </a:r>
            <a:r>
              <a:rPr kumimoji="0" lang="en-GB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determines </a:t>
            </a:r>
            <a:r>
              <a:rPr lang="en-GB" kern="0" dirty="0" smtClean="0">
                <a:solidFill>
                  <a:srgbClr val="FF0000"/>
                </a:solidFill>
                <a:ea typeface="ＭＳ Ｐゴシック" pitchFamily="-108" charset="-128"/>
              </a:rPr>
              <a:t> </a:t>
            </a:r>
            <a:r>
              <a:rPr lang="en-GB" sz="2400" kern="0" dirty="0" smtClean="0">
                <a:solidFill>
                  <a:srgbClr val="FF0000"/>
                </a:solidFill>
                <a:latin typeface="Symbol" pitchFamily="-108" charset="2"/>
                <a:ea typeface="ＭＳ Ｐゴシック" pitchFamily="-108" charset="-128"/>
              </a:rPr>
              <a:t>w</a:t>
            </a:r>
            <a:r>
              <a:rPr lang="en-GB" kern="0" baseline="-25000" dirty="0" smtClean="0">
                <a:solidFill>
                  <a:srgbClr val="FF0000"/>
                </a:solidFill>
                <a:ea typeface="ＭＳ Ｐゴシック" pitchFamily="-108" charset="-128"/>
              </a:rPr>
              <a:t>0</a:t>
            </a:r>
            <a:r>
              <a:rPr lang="en-GB" kern="0" dirty="0" smtClean="0">
                <a:solidFill>
                  <a:schemeClr val="accent2"/>
                </a:solidFill>
                <a:latin typeface="+mn-lt"/>
              </a:rPr>
              <a:t>;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whether plasma response changes; and how readily plasma rotation is overcome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Shot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00" y="969286"/>
            <a:ext cx="8646093" cy="2886175"/>
          </a:xfrm>
        </p:spPr>
        <p:txBody>
          <a:bodyPr/>
          <a:lstStyle/>
          <a:p>
            <a:r>
              <a:rPr lang="en-US" dirty="0" smtClean="0"/>
              <a:t>Base on previous TM limit shot, 134071</a:t>
            </a:r>
          </a:p>
          <a:p>
            <a:pPr lvl="1"/>
            <a:r>
              <a:rPr lang="en-US" dirty="0" smtClean="0"/>
              <a:t>Li evaporation  to avoid significant ELMS</a:t>
            </a:r>
          </a:p>
          <a:p>
            <a:pPr lvl="1"/>
            <a:r>
              <a:rPr lang="en-US" dirty="0" smtClean="0"/>
              <a:t>Establish H mode with beam peak (when? 200ms) </a:t>
            </a:r>
          </a:p>
          <a:p>
            <a:r>
              <a:rPr lang="en-US" dirty="0" smtClean="0"/>
              <a:t>Once H mode established commence ramps to induce mode</a:t>
            </a:r>
          </a:p>
          <a:p>
            <a:pPr lvl="1"/>
            <a:r>
              <a:rPr lang="en-US" dirty="0" smtClean="0"/>
              <a:t>Either beta or EF ramp</a:t>
            </a:r>
          </a:p>
          <a:p>
            <a:r>
              <a:rPr lang="en-US" dirty="0" smtClean="0"/>
              <a:t>Adjust base levels &amp; ramp rate to access mode at different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pPr lvl="1"/>
            <a:r>
              <a:rPr lang="en-US" dirty="0" smtClean="0"/>
              <a:t>Tuning to match density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94479" y="3867868"/>
            <a:ext cx="6872784" cy="2083333"/>
            <a:chOff x="1394479" y="3751668"/>
            <a:chExt cx="6872784" cy="2083333"/>
          </a:xfrm>
        </p:grpSpPr>
        <p:sp>
          <p:nvSpPr>
            <p:cNvPr id="4" name="Freeform 3"/>
            <p:cNvSpPr/>
            <p:nvPr/>
          </p:nvSpPr>
          <p:spPr bwMode="auto">
            <a:xfrm>
              <a:off x="1552187" y="4091975"/>
              <a:ext cx="5478307" cy="1427626"/>
            </a:xfrm>
            <a:custGeom>
              <a:avLst/>
              <a:gdLst>
                <a:gd name="connsiteX0" fmla="*/ 0 w 5478307"/>
                <a:gd name="connsiteY0" fmla="*/ 0 h 1427626"/>
                <a:gd name="connsiteX1" fmla="*/ 0 w 5478307"/>
                <a:gd name="connsiteY1" fmla="*/ 1419325 h 1427626"/>
                <a:gd name="connsiteX2" fmla="*/ 5478307 w 5478307"/>
                <a:gd name="connsiteY2" fmla="*/ 1427626 h 1427626"/>
                <a:gd name="connsiteX3" fmla="*/ 5478307 w 5478307"/>
                <a:gd name="connsiteY3" fmla="*/ 1427626 h 142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8307" h="1427626">
                  <a:moveTo>
                    <a:pt x="0" y="0"/>
                  </a:moveTo>
                  <a:lnTo>
                    <a:pt x="0" y="1419325"/>
                  </a:lnTo>
                  <a:lnTo>
                    <a:pt x="5478307" y="1427626"/>
                  </a:lnTo>
                  <a:lnTo>
                    <a:pt x="5478307" y="1427626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08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809501" y="4307779"/>
              <a:ext cx="4457350" cy="1211822"/>
            </a:xfrm>
            <a:custGeom>
              <a:avLst/>
              <a:gdLst>
                <a:gd name="connsiteX0" fmla="*/ 0 w 4457350"/>
                <a:gd name="connsiteY0" fmla="*/ 1593671 h 1610272"/>
                <a:gd name="connsiteX1" fmla="*/ 24902 w 4457350"/>
                <a:gd name="connsiteY1" fmla="*/ 1128863 h 1610272"/>
                <a:gd name="connsiteX2" fmla="*/ 282216 w 4457350"/>
                <a:gd name="connsiteY2" fmla="*/ 1137163 h 1610272"/>
                <a:gd name="connsiteX3" fmla="*/ 273916 w 4457350"/>
                <a:gd name="connsiteY3" fmla="*/ 788557 h 1610272"/>
                <a:gd name="connsiteX4" fmla="*/ 605934 w 4457350"/>
                <a:gd name="connsiteY4" fmla="*/ 788557 h 1610272"/>
                <a:gd name="connsiteX5" fmla="*/ 605934 w 4457350"/>
                <a:gd name="connsiteY5" fmla="*/ 398450 h 1610272"/>
                <a:gd name="connsiteX6" fmla="*/ 1020958 w 4457350"/>
                <a:gd name="connsiteY6" fmla="*/ 406750 h 1610272"/>
                <a:gd name="connsiteX7" fmla="*/ 1045859 w 4457350"/>
                <a:gd name="connsiteY7" fmla="*/ 1128863 h 1610272"/>
                <a:gd name="connsiteX8" fmla="*/ 4432449 w 4457350"/>
                <a:gd name="connsiteY8" fmla="*/ 1128863 h 1610272"/>
                <a:gd name="connsiteX9" fmla="*/ 4457350 w 4457350"/>
                <a:gd name="connsiteY9" fmla="*/ 1610272 h 1610272"/>
                <a:gd name="connsiteX0" fmla="*/ 0 w 4457350"/>
                <a:gd name="connsiteY0" fmla="*/ 1195221 h 1211822"/>
                <a:gd name="connsiteX1" fmla="*/ 24902 w 4457350"/>
                <a:gd name="connsiteY1" fmla="*/ 730413 h 1211822"/>
                <a:gd name="connsiteX2" fmla="*/ 282216 w 4457350"/>
                <a:gd name="connsiteY2" fmla="*/ 738713 h 1211822"/>
                <a:gd name="connsiteX3" fmla="*/ 273916 w 4457350"/>
                <a:gd name="connsiteY3" fmla="*/ 390107 h 1211822"/>
                <a:gd name="connsiteX4" fmla="*/ 605934 w 4457350"/>
                <a:gd name="connsiteY4" fmla="*/ 390107 h 1211822"/>
                <a:gd name="connsiteX5" fmla="*/ 605934 w 4457350"/>
                <a:gd name="connsiteY5" fmla="*/ 0 h 1211822"/>
                <a:gd name="connsiteX6" fmla="*/ 1020958 w 4457350"/>
                <a:gd name="connsiteY6" fmla="*/ 8300 h 1211822"/>
                <a:gd name="connsiteX7" fmla="*/ 1045859 w 4457350"/>
                <a:gd name="connsiteY7" fmla="*/ 730413 h 1211822"/>
                <a:gd name="connsiteX8" fmla="*/ 4432449 w 4457350"/>
                <a:gd name="connsiteY8" fmla="*/ 730413 h 1211822"/>
                <a:gd name="connsiteX9" fmla="*/ 4457350 w 4457350"/>
                <a:gd name="connsiteY9" fmla="*/ 1211822 h 121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7350" h="1211822">
                  <a:moveTo>
                    <a:pt x="0" y="1195221"/>
                  </a:moveTo>
                  <a:lnTo>
                    <a:pt x="24902" y="730413"/>
                  </a:lnTo>
                  <a:lnTo>
                    <a:pt x="282216" y="738713"/>
                  </a:lnTo>
                  <a:lnTo>
                    <a:pt x="273916" y="390107"/>
                  </a:lnTo>
                  <a:lnTo>
                    <a:pt x="605934" y="390107"/>
                  </a:lnTo>
                  <a:lnTo>
                    <a:pt x="605934" y="0"/>
                  </a:lnTo>
                  <a:lnTo>
                    <a:pt x="1020958" y="8300"/>
                  </a:lnTo>
                  <a:lnTo>
                    <a:pt x="1045859" y="730413"/>
                  </a:lnTo>
                  <a:lnTo>
                    <a:pt x="4432449" y="730413"/>
                  </a:lnTo>
                  <a:lnTo>
                    <a:pt x="4457350" y="1211822"/>
                  </a:ln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0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1909107" y="4033874"/>
              <a:ext cx="1245070" cy="32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NBI 4MW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2933056" y="4974788"/>
              <a:ext cx="1245070" cy="32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2MW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353388" y="4008973"/>
              <a:ext cx="2656149" cy="1029219"/>
            </a:xfrm>
            <a:custGeom>
              <a:avLst/>
              <a:gdLst>
                <a:gd name="connsiteX0" fmla="*/ 0 w 2656149"/>
                <a:gd name="connsiteY0" fmla="*/ 1029219 h 1029219"/>
                <a:gd name="connsiteX1" fmla="*/ 2523341 w 2656149"/>
                <a:gd name="connsiteY1" fmla="*/ 0 h 1029219"/>
                <a:gd name="connsiteX2" fmla="*/ 2656149 w 2656149"/>
                <a:gd name="connsiteY2" fmla="*/ 1029219 h 102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6149" h="1029219">
                  <a:moveTo>
                    <a:pt x="0" y="1029219"/>
                  </a:moveTo>
                  <a:lnTo>
                    <a:pt x="2523341" y="0"/>
                  </a:lnTo>
                  <a:lnTo>
                    <a:pt x="2656149" y="1029219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08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830459" y="4067074"/>
              <a:ext cx="2199623" cy="971118"/>
            </a:xfrm>
            <a:custGeom>
              <a:avLst/>
              <a:gdLst>
                <a:gd name="connsiteX0" fmla="*/ 0 w 2199623"/>
                <a:gd name="connsiteY0" fmla="*/ 522910 h 971118"/>
                <a:gd name="connsiteX1" fmla="*/ 2008712 w 2199623"/>
                <a:gd name="connsiteY1" fmla="*/ 0 h 971118"/>
                <a:gd name="connsiteX2" fmla="*/ 2199623 w 2199623"/>
                <a:gd name="connsiteY2" fmla="*/ 971118 h 9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623" h="971118">
                  <a:moveTo>
                    <a:pt x="0" y="522910"/>
                  </a:moveTo>
                  <a:lnTo>
                    <a:pt x="2008712" y="0"/>
                  </a:lnTo>
                  <a:lnTo>
                    <a:pt x="2199623" y="971118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08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215272" y="4008973"/>
              <a:ext cx="2656149" cy="1505325"/>
            </a:xfrm>
            <a:custGeom>
              <a:avLst/>
              <a:gdLst>
                <a:gd name="connsiteX0" fmla="*/ 0 w 2656149"/>
                <a:gd name="connsiteY0" fmla="*/ 1029219 h 1029219"/>
                <a:gd name="connsiteX1" fmla="*/ 2523341 w 2656149"/>
                <a:gd name="connsiteY1" fmla="*/ 0 h 1029219"/>
                <a:gd name="connsiteX2" fmla="*/ 2656149 w 2656149"/>
                <a:gd name="connsiteY2" fmla="*/ 1029219 h 102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6149" h="1029219">
                  <a:moveTo>
                    <a:pt x="0" y="1029219"/>
                  </a:moveTo>
                  <a:lnTo>
                    <a:pt x="2523341" y="0"/>
                  </a:lnTo>
                  <a:lnTo>
                    <a:pt x="2656149" y="102921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08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819842" y="4116876"/>
              <a:ext cx="1695612" cy="1383820"/>
            </a:xfrm>
            <a:custGeom>
              <a:avLst/>
              <a:gdLst>
                <a:gd name="connsiteX0" fmla="*/ 0 w 2656149"/>
                <a:gd name="connsiteY0" fmla="*/ 1029219 h 1029219"/>
                <a:gd name="connsiteX1" fmla="*/ 2523341 w 2656149"/>
                <a:gd name="connsiteY1" fmla="*/ 0 h 1029219"/>
                <a:gd name="connsiteX2" fmla="*/ 2656149 w 2656149"/>
                <a:gd name="connsiteY2" fmla="*/ 1029219 h 1029219"/>
                <a:gd name="connsiteX0" fmla="*/ 0 w 2656149"/>
                <a:gd name="connsiteY0" fmla="*/ 1029219 h 1029219"/>
                <a:gd name="connsiteX1" fmla="*/ 29633 w 2656149"/>
                <a:gd name="connsiteY1" fmla="*/ 858083 h 1029219"/>
                <a:gd name="connsiteX2" fmla="*/ 2523341 w 2656149"/>
                <a:gd name="connsiteY2" fmla="*/ 0 h 1029219"/>
                <a:gd name="connsiteX3" fmla="*/ 2656149 w 2656149"/>
                <a:gd name="connsiteY3" fmla="*/ 1029219 h 102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6149" h="1029219">
                  <a:moveTo>
                    <a:pt x="0" y="1029219"/>
                  </a:moveTo>
                  <a:lnTo>
                    <a:pt x="29633" y="858083"/>
                  </a:lnTo>
                  <a:lnTo>
                    <a:pt x="2523341" y="0"/>
                  </a:lnTo>
                  <a:lnTo>
                    <a:pt x="2656149" y="1029219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0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6150644" y="4208176"/>
              <a:ext cx="2116619" cy="56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600" b="1" i="1" kern="0" dirty="0" smtClean="0">
                  <a:latin typeface="+mn-lt"/>
                </a:rPr>
                <a:t>Various </a:t>
              </a:r>
              <a:r>
                <a:rPr lang="en-US" sz="1600" b="1" i="1" kern="0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sz="1600" b="1" i="1" kern="0" dirty="0" smtClean="0">
                  <a:latin typeface="+mn-lt"/>
                </a:rPr>
                <a:t> or </a:t>
              </a:r>
              <a:r>
                <a:rPr lang="en-US" sz="1600" b="1" i="1" kern="0" dirty="0" smtClean="0">
                  <a:solidFill>
                    <a:srgbClr val="FF0000"/>
                  </a:solidFill>
                  <a:latin typeface="+mn-lt"/>
                </a:rPr>
                <a:t>EF</a:t>
              </a:r>
              <a:r>
                <a:rPr lang="en-US" sz="1600" b="1" i="1" kern="0" dirty="0" smtClean="0">
                  <a:latin typeface="+mn-lt"/>
                </a:rPr>
                <a:t> ramps applied</a:t>
              </a:r>
              <a:endPara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1394479" y="5503000"/>
              <a:ext cx="556131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400" b="1" kern="0" dirty="0" smtClean="0">
                  <a:latin typeface="+mn-lt"/>
                </a:rPr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556544" y="5536201"/>
              <a:ext cx="556131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400" b="1" kern="0" dirty="0" smtClean="0">
                  <a:latin typeface="+mn-lt"/>
                </a:rPr>
                <a:t>200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6324955" y="5536201"/>
              <a:ext cx="556131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400" b="1" kern="0" dirty="0" smtClean="0">
                  <a:latin typeface="+mn-lt"/>
                </a:rPr>
                <a:t>8</a:t>
              </a:r>
              <a:r>
                <a:rPr lang="en-US" sz="1400" b="1" kern="0" dirty="0" smtClean="0">
                  <a:latin typeface="+mn-lt"/>
                </a:rPr>
                <a:t>00</a:t>
              </a: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813859" y="3917671"/>
              <a:ext cx="3535998" cy="1319724"/>
            </a:xfrm>
            <a:custGeom>
              <a:avLst/>
              <a:gdLst>
                <a:gd name="connsiteX0" fmla="*/ 0 w 3411491"/>
                <a:gd name="connsiteY0" fmla="*/ 0 h 932384"/>
                <a:gd name="connsiteX1" fmla="*/ 564431 w 3411491"/>
                <a:gd name="connsiteY1" fmla="*/ 423308 h 932384"/>
                <a:gd name="connsiteX2" fmla="*/ 1593689 w 3411491"/>
                <a:gd name="connsiteY2" fmla="*/ 738714 h 932384"/>
                <a:gd name="connsiteX3" fmla="*/ 3029669 w 3411491"/>
                <a:gd name="connsiteY3" fmla="*/ 904717 h 932384"/>
                <a:gd name="connsiteX4" fmla="*/ 3411491 w 3411491"/>
                <a:gd name="connsiteY4" fmla="*/ 904717 h 9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1491" h="932384">
                  <a:moveTo>
                    <a:pt x="0" y="0"/>
                  </a:moveTo>
                  <a:cubicBezTo>
                    <a:pt x="149408" y="150094"/>
                    <a:pt x="298816" y="300189"/>
                    <a:pt x="564431" y="423308"/>
                  </a:cubicBezTo>
                  <a:cubicBezTo>
                    <a:pt x="830046" y="546427"/>
                    <a:pt x="1182816" y="658479"/>
                    <a:pt x="1593689" y="738714"/>
                  </a:cubicBezTo>
                  <a:cubicBezTo>
                    <a:pt x="2004562" y="818949"/>
                    <a:pt x="2726702" y="877050"/>
                    <a:pt x="3029669" y="904717"/>
                  </a:cubicBezTo>
                  <a:cubicBezTo>
                    <a:pt x="3332636" y="932384"/>
                    <a:pt x="3411491" y="904717"/>
                    <a:pt x="3411491" y="904717"/>
                  </a:cubicBezTo>
                </a:path>
              </a:pathLst>
            </a:custGeom>
            <a:noFill/>
            <a:ln w="3810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0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2847061" y="3751668"/>
              <a:ext cx="1245070" cy="32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6700" marR="0" indent="-26670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33CC"/>
                </a:buClr>
                <a:buSzTx/>
                <a:tabLst/>
              </a:pPr>
              <a:r>
                <a:rPr lang="en-US" sz="1600" b="1" kern="0" dirty="0" smtClean="0">
                  <a:solidFill>
                    <a:srgbClr val="008000"/>
                  </a:solidFill>
                  <a:latin typeface="+mn-lt"/>
                </a:rPr>
                <a:t>q</a:t>
              </a:r>
              <a:r>
                <a:rPr kumimoji="0" lang="en-US" sz="16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min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:4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/>
                </a:rPr>
                <a:t>1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3788"/>
            <a:ext cx="8229600" cy="4334520"/>
          </a:xfrm>
        </p:spPr>
        <p:txBody>
          <a:bodyPr/>
          <a:lstStyle/>
          <a:p>
            <a:r>
              <a:rPr lang="en-US" dirty="0" smtClean="0"/>
              <a:t>Reference was 0.45T 0.9MA – OK?</a:t>
            </a:r>
          </a:p>
          <a:p>
            <a:r>
              <a:rPr lang="en-US" dirty="0" smtClean="0"/>
              <a:t>Base of NBI for EF/ beta ramp ~2MW or under FB: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=3</a:t>
            </a:r>
          </a:p>
          <a:p>
            <a:pPr lvl="1"/>
            <a:r>
              <a:rPr lang="en-US" dirty="0" smtClean="0"/>
              <a:t>Headroom for ramp</a:t>
            </a:r>
          </a:p>
          <a:p>
            <a:pPr lvl="1"/>
            <a:r>
              <a:rPr lang="en-US" dirty="0" smtClean="0"/>
              <a:t>May need to rise for early high beta cases (with higher </a:t>
            </a:r>
            <a:r>
              <a:rPr lang="en-US" dirty="0" err="1" smtClean="0"/>
              <a:t>qmin</a:t>
            </a:r>
            <a:r>
              <a:rPr lang="en-US" dirty="0" smtClean="0"/>
              <a:t>)?</a:t>
            </a:r>
          </a:p>
          <a:p>
            <a:r>
              <a:rPr lang="en-US" dirty="0" smtClean="0"/>
              <a:t>EF will be </a:t>
            </a:r>
            <a:r>
              <a:rPr lang="en-US" dirty="0" err="1" smtClean="0"/>
              <a:t>n</a:t>
            </a:r>
            <a:r>
              <a:rPr lang="en-US" dirty="0" smtClean="0"/>
              <a:t>=1 ramp</a:t>
            </a:r>
          </a:p>
          <a:p>
            <a:pPr lvl="1"/>
            <a:r>
              <a:rPr lang="en-US" dirty="0" smtClean="0"/>
              <a:t>Typically expect to need around ~900A for penetration (ramp to 1.5kA?)</a:t>
            </a:r>
          </a:p>
          <a:p>
            <a:pPr lvl="1"/>
            <a:r>
              <a:rPr lang="en-US" dirty="0" smtClean="0"/>
              <a:t>DEFC? Last year did not do much at starting beta used</a:t>
            </a:r>
          </a:p>
          <a:p>
            <a:r>
              <a:rPr lang="en-US" dirty="0" smtClean="0"/>
              <a:t>Target density (and how to keep it there?) – 4E19?</a:t>
            </a:r>
          </a:p>
          <a:p>
            <a:r>
              <a:rPr lang="en-US" dirty="0" smtClean="0"/>
              <a:t>Discharge length – anticipate late mode case at ~700ms, ramp to 800ms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3788"/>
            <a:ext cx="8991600" cy="448840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Optimize front end for H mode and </a:t>
            </a:r>
            <a:r>
              <a:rPr lang="en-US" dirty="0" err="1" smtClean="0"/>
              <a:t>li</a:t>
            </a:r>
            <a:r>
              <a:rPr lang="en-US" dirty="0" smtClean="0"/>
              <a:t> for ELM suppression (4 shots)</a:t>
            </a:r>
          </a:p>
          <a:p>
            <a:pPr lvl="1"/>
            <a:r>
              <a:rPr lang="en-US" dirty="0" smtClean="0"/>
              <a:t>Deploy ‘usual’ power ramp to access mode and confirm limit late in discharge (~700ms) when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low</a:t>
            </a:r>
          </a:p>
          <a:p>
            <a:pPr>
              <a:buNone/>
            </a:pPr>
            <a:r>
              <a:rPr lang="en-US" u="sng" dirty="0" smtClean="0"/>
              <a:t>EF scan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Repeat with fixed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(=3), and </a:t>
            </a:r>
            <a:r>
              <a:rPr lang="en-US" dirty="0" err="1" smtClean="0"/>
              <a:t>n</a:t>
            </a:r>
            <a:r>
              <a:rPr lang="en-US" dirty="0" smtClean="0"/>
              <a:t>=1 field ramp to reach mode (3)</a:t>
            </a:r>
          </a:p>
          <a:p>
            <a:pPr lvl="1"/>
            <a:r>
              <a:rPr lang="en-US" dirty="0" smtClean="0"/>
              <a:t>Tune to get mode late in discharge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Bring EF ramp sooner to aim for mode at ~550ms (2)</a:t>
            </a:r>
          </a:p>
          <a:p>
            <a:pPr lvl="1"/>
            <a:r>
              <a:rPr lang="en-US" dirty="0" smtClean="0"/>
              <a:t>Tune density if needed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Repeats with mode at ~450ms and ~350ms (4)</a:t>
            </a:r>
          </a:p>
          <a:p>
            <a:pPr lvl="1"/>
            <a:r>
              <a:rPr lang="en-US" dirty="0" smtClean="0"/>
              <a:t>Keep density and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carefully controlled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Plan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69288"/>
            <a:ext cx="8820404" cy="5105244"/>
          </a:xfrm>
        </p:spPr>
        <p:txBody>
          <a:bodyPr/>
          <a:lstStyle/>
          <a:p>
            <a:pPr>
              <a:buNone/>
            </a:pPr>
            <a:r>
              <a:rPr lang="en-US" u="sng" dirty="0" err="1" smtClean="0">
                <a:latin typeface="Symbol" charset="2"/>
                <a:cs typeface="Symbol" charset="2"/>
              </a:rPr>
              <a:t>b</a:t>
            </a:r>
            <a:r>
              <a:rPr lang="en-US" u="sng" baseline="-25000" dirty="0" err="1" smtClean="0"/>
              <a:t>N</a:t>
            </a:r>
            <a:r>
              <a:rPr lang="en-US" u="sng" dirty="0" smtClean="0"/>
              <a:t> Scan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Power ramp as shot 1 but more rapid – aim for mode at 550ms (2)</a:t>
            </a:r>
          </a:p>
          <a:p>
            <a:pPr lvl="1"/>
            <a:r>
              <a:rPr lang="en-US" dirty="0" smtClean="0"/>
              <a:t>EF minimized (DEFC?)</a:t>
            </a:r>
          </a:p>
          <a:p>
            <a:pPr lvl="1"/>
            <a:r>
              <a:rPr lang="en-US" dirty="0" smtClean="0"/>
              <a:t>Maintain target density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Repeats attempting modes at 450ms and 350ms (4)</a:t>
            </a:r>
          </a:p>
          <a:p>
            <a:pPr marL="714375" lvl="1" indent="-249238"/>
            <a:r>
              <a:rPr lang="en-US" dirty="0" smtClean="0"/>
              <a:t>Maintain target density</a:t>
            </a:r>
          </a:p>
          <a:p>
            <a:pPr marL="457200" indent="-457200">
              <a:buNone/>
            </a:pPr>
            <a:r>
              <a:rPr lang="en-US" u="sng" dirty="0" smtClean="0"/>
              <a:t>Interplay of TM/EF limits, Extension and Fill In: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Repeat low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EF ramp shot with increased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(2-6)</a:t>
            </a:r>
          </a:p>
          <a:p>
            <a:pPr marL="922338" lvl="1" indent="-457200"/>
            <a:r>
              <a:rPr lang="en-US" dirty="0" smtClean="0"/>
              <a:t>Further repeats desirable at higher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or with further rise in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Fill in points (0-4)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Will want to look around any ‘resonances’ such as rational </a:t>
            </a:r>
            <a:r>
              <a:rPr lang="en-US" dirty="0" err="1" smtClean="0"/>
              <a:t>qmin</a:t>
            </a:r>
            <a:endParaRPr lang="en-US" dirty="0" smtClean="0"/>
          </a:p>
          <a:p>
            <a:pPr lvl="1">
              <a:buNone/>
            </a:pPr>
            <a:r>
              <a:rPr lang="en-US" b="1" i="1" dirty="0" smtClean="0"/>
              <a:t>Total 21-29 shots expected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3788"/>
            <a:ext cx="8229600" cy="3734356"/>
          </a:xfrm>
        </p:spPr>
        <p:txBody>
          <a:bodyPr/>
          <a:lstStyle/>
          <a:p>
            <a:r>
              <a:rPr lang="en-US" dirty="0" smtClean="0"/>
              <a:t>If mode too hard to access in EF ramps, raise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endParaRPr lang="en-US" dirty="0" smtClean="0"/>
          </a:p>
          <a:p>
            <a:r>
              <a:rPr lang="en-US" dirty="0" smtClean="0"/>
              <a:t>If mode readily accessed too early, lower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endParaRPr lang="en-US" dirty="0" smtClean="0"/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scan is instructive for EF ramps</a:t>
            </a:r>
          </a:p>
          <a:p>
            <a:r>
              <a:rPr lang="en-US" dirty="0" smtClean="0"/>
              <a:t>If density varies can try: (priority order advice </a:t>
            </a:r>
            <a:r>
              <a:rPr lang="en-US" dirty="0" err="1" smtClean="0"/>
              <a:t>saught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Gas puff variation</a:t>
            </a:r>
          </a:p>
          <a:p>
            <a:pPr lvl="1"/>
            <a:r>
              <a:rPr lang="en-US" dirty="0" smtClean="0"/>
              <a:t>Change glow time?</a:t>
            </a:r>
          </a:p>
          <a:p>
            <a:pPr lvl="1"/>
            <a:r>
              <a:rPr lang="en-US" dirty="0" smtClean="0"/>
              <a:t>Change pumping by strike location change</a:t>
            </a:r>
          </a:p>
          <a:p>
            <a:pPr lvl="1"/>
            <a:r>
              <a:rPr lang="en-US" dirty="0" smtClean="0"/>
              <a:t>Other?</a:t>
            </a:r>
          </a:p>
          <a:p>
            <a:r>
              <a:rPr lang="en-US" dirty="0" smtClean="0"/>
              <a:t>Can’t measure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on the day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use mode timing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3788"/>
            <a:ext cx="8991600" cy="2931059"/>
          </a:xfrm>
        </p:spPr>
        <p:txBody>
          <a:bodyPr/>
          <a:lstStyle/>
          <a:p>
            <a:r>
              <a:rPr lang="en-US" dirty="0" smtClean="0"/>
              <a:t>Will want to know as much as possible about </a:t>
            </a:r>
            <a:r>
              <a:rPr lang="en-US" dirty="0" err="1" smtClean="0"/>
              <a:t>q</a:t>
            </a:r>
            <a:r>
              <a:rPr lang="en-US" dirty="0" smtClean="0"/>
              <a:t> profile </a:t>
            </a:r>
            <a:r>
              <a:rPr lang="en-US" dirty="0" err="1" smtClean="0"/>
              <a:t>intershot</a:t>
            </a:r>
            <a:endParaRPr lang="en-US" dirty="0" smtClean="0"/>
          </a:p>
          <a:p>
            <a:pPr lvl="1"/>
            <a:r>
              <a:rPr lang="en-US" dirty="0" err="1" smtClean="0"/>
              <a:t>Intershot</a:t>
            </a:r>
            <a:r>
              <a:rPr lang="en-US" dirty="0" smtClean="0"/>
              <a:t> MSE (for core </a:t>
            </a:r>
            <a:r>
              <a:rPr lang="en-US" dirty="0" err="1" smtClean="0"/>
              <a:t>q</a:t>
            </a:r>
            <a:r>
              <a:rPr lang="en-US" dirty="0" smtClean="0"/>
              <a:t> at least)?</a:t>
            </a:r>
          </a:p>
          <a:p>
            <a:pPr lvl="1"/>
            <a:r>
              <a:rPr lang="en-US" dirty="0" smtClean="0"/>
              <a:t>MHD spectroscopy a la </a:t>
            </a:r>
            <a:r>
              <a:rPr lang="en-US" dirty="0" smtClean="0"/>
              <a:t>G</a:t>
            </a:r>
            <a:r>
              <a:rPr lang="en-US" dirty="0" smtClean="0"/>
              <a:t>erhardt code</a:t>
            </a:r>
          </a:p>
          <a:p>
            <a:pPr lvl="1"/>
            <a:r>
              <a:rPr lang="en-US" dirty="0" smtClean="0"/>
              <a:t>Anything else?</a:t>
            </a:r>
          </a:p>
          <a:p>
            <a:r>
              <a:rPr lang="en-US" dirty="0" smtClean="0"/>
              <a:t>Operate under beta control, as developed in 2010 shot 141069 series</a:t>
            </a:r>
          </a:p>
          <a:p>
            <a:r>
              <a:rPr lang="en-US" dirty="0" smtClean="0"/>
              <a:t>‘Usual’ MHD diagnostics – any comments?</a:t>
            </a:r>
          </a:p>
          <a:p>
            <a:pPr lvl="1"/>
            <a:r>
              <a:rPr lang="en-US" dirty="0" smtClean="0"/>
              <a:t>CER, MHD </a:t>
            </a:r>
            <a:r>
              <a:rPr lang="en-US" dirty="0" err="1" smtClean="0"/>
              <a:t>Mirnov</a:t>
            </a:r>
            <a:r>
              <a:rPr lang="en-US" dirty="0" smtClean="0"/>
              <a:t>, SXR, TS, MSE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will look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093788"/>
            <a:ext cx="8571389" cy="4591513"/>
          </a:xfrm>
        </p:spPr>
        <p:txBody>
          <a:bodyPr/>
          <a:lstStyle/>
          <a:p>
            <a:r>
              <a:rPr lang="en-US" dirty="0" smtClean="0"/>
              <a:t>Scan of </a:t>
            </a:r>
            <a:r>
              <a:rPr lang="en-US" dirty="0" err="1" smtClean="0"/>
              <a:t>n</a:t>
            </a:r>
            <a:r>
              <a:rPr lang="en-US" dirty="0" smtClean="0"/>
              <a:t>=1 EF threshold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(mode timing) with fixed density and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endParaRPr lang="en-US" dirty="0" smtClean="0"/>
          </a:p>
          <a:p>
            <a:pPr lvl="1"/>
            <a:r>
              <a:rPr lang="en-US" dirty="0" smtClean="0"/>
              <a:t>Linear scaling between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=1 and 2, but possible resonance at </a:t>
            </a:r>
            <a:r>
              <a:rPr lang="en-US" dirty="0" err="1" smtClean="0"/>
              <a:t>q</a:t>
            </a:r>
            <a:r>
              <a:rPr lang="en-US" dirty="0" smtClean="0"/>
              <a:t>=2</a:t>
            </a:r>
          </a:p>
          <a:p>
            <a:pPr lvl="1"/>
            <a:r>
              <a:rPr lang="en-US" dirty="0" smtClean="0"/>
              <a:t>Worth just checking above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=2 – what happens</a:t>
            </a:r>
          </a:p>
          <a:p>
            <a:r>
              <a:rPr lang="en-US" dirty="0" smtClean="0"/>
              <a:t>Scan of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limit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(mode timing) with fixed density and no EF</a:t>
            </a:r>
          </a:p>
          <a:p>
            <a:r>
              <a:rPr lang="en-US" dirty="0" smtClean="0"/>
              <a:t>If time, exploration of how EF threshold changes with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at low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, and a higher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point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Results will help test how </a:t>
            </a:r>
            <a:r>
              <a:rPr lang="en-US" i="1" dirty="0" err="1" smtClean="0">
                <a:solidFill>
                  <a:srgbClr val="FF0000"/>
                </a:solidFill>
              </a:rPr>
              <a:t>q</a:t>
            </a:r>
            <a:r>
              <a:rPr lang="en-US" i="1" dirty="0" smtClean="0">
                <a:solidFill>
                  <a:srgbClr val="FF0000"/>
                </a:solidFill>
              </a:rPr>
              <a:t> profile impacts tearing stability 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&amp; EF sensitivity (for advanced scenarios)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Combined scan helps understand the linkage between intrinsic tearing stability (proximity of TM limit) and EF sensitivity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33CC"/>
          </a:buClr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-10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R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rgbClr val="0033CC"/>
          </a:buClr>
          <a:buSzTx/>
          <a:tabLst/>
          <a:defRPr sz="1800" b="1" kern="0" dirty="0" smtClean="0">
            <a:latin typeface="+mn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11451</TotalTime>
  <Words>1754</Words>
  <Application>Microsoft Macintosh PowerPoint</Application>
  <PresentationFormat>On-screen Show (4:3)</PresentationFormat>
  <Paragraphs>250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1_Default Design</vt:lpstr>
      <vt:lpstr>Slide 1</vt:lpstr>
      <vt:lpstr>Tearing Modes are Critically Dependent  on the q Profile </vt:lpstr>
      <vt:lpstr>Key Elements of Shot Design</vt:lpstr>
      <vt:lpstr>Parameters?</vt:lpstr>
      <vt:lpstr>Run Plan</vt:lpstr>
      <vt:lpstr>Run Plan (2)</vt:lpstr>
      <vt:lpstr>Contingencies</vt:lpstr>
      <vt:lpstr>Operational</vt:lpstr>
      <vt:lpstr>Success will look like…</vt:lpstr>
      <vt:lpstr>Questions</vt:lpstr>
      <vt:lpstr>Slide 11</vt:lpstr>
      <vt:lpstr>JET Hybrid Plasmas Sit Above b Limit of Other Devices: Other parameters coming into play – q profile?</vt:lpstr>
      <vt:lpstr>JET shows ‘just right’ degree of relaxation needed to maintain stability at high bN</vt:lpstr>
      <vt:lpstr>Background: Error Fields Access Tearing Instability by Lowering Rotation Shear</vt:lpstr>
      <vt:lpstr>Error Field Thresholds Depend on J Profile</vt:lpstr>
      <vt:lpstr>Possible ‘Minimal’ D’ Model of Tearing Mode Triggering</vt:lpstr>
      <vt:lpstr>2010 NSTX EF Scaling Study Shows  Considerable Scatter</vt:lpstr>
      <vt:lpstr>NSTX 2010: Make a fit based on intuition</vt:lpstr>
      <vt:lpstr>NSTX 2010: Is there a residual dependence in the fit?</vt:lpstr>
      <vt:lpstr>Governing Physics – á la old Ohmic theory… Penetration is about overcoming the plasma rotation</vt:lpstr>
    </vt:vector>
  </TitlesOfParts>
  <Company>UKAEA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Buttery</dc:creator>
  <cp:lastModifiedBy>Richard Buttery</cp:lastModifiedBy>
  <cp:revision>259</cp:revision>
  <dcterms:created xsi:type="dcterms:W3CDTF">2011-05-26T21:48:53Z</dcterms:created>
  <dcterms:modified xsi:type="dcterms:W3CDTF">2011-05-26T23:22:40Z</dcterms:modified>
</cp:coreProperties>
</file>